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0" r:id="rId3"/>
    <p:sldId id="262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3" r:id="rId16"/>
    <p:sldId id="272" r:id="rId17"/>
    <p:sldId id="292" r:id="rId18"/>
    <p:sldId id="297" r:id="rId19"/>
    <p:sldId id="289" r:id="rId20"/>
    <p:sldId id="296" r:id="rId21"/>
    <p:sldId id="291" r:id="rId22"/>
    <p:sldId id="275" r:id="rId23"/>
    <p:sldId id="276" r:id="rId24"/>
    <p:sldId id="290" r:id="rId25"/>
    <p:sldId id="278" r:id="rId26"/>
    <p:sldId id="280" r:id="rId27"/>
    <p:sldId id="288" r:id="rId28"/>
    <p:sldId id="287" r:id="rId29"/>
    <p:sldId id="294" r:id="rId30"/>
    <p:sldId id="285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3399"/>
    <a:srgbClr val="006666"/>
    <a:srgbClr val="008080"/>
    <a:srgbClr val="D3D3D3"/>
    <a:srgbClr val="DAD1FF"/>
    <a:srgbClr val="000066"/>
    <a:srgbClr val="003366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7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E803-3ACD-46C1-9687-A2E58F8F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61437-BC98-4962-81A7-B799D7E3C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6D02-796E-4C3F-AC00-4F0A650A8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E015-E24E-47F5-9052-4555981C6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560B-160E-4F25-8D9E-90D195697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C2DB-53C0-41D3-A19C-8FFF966B0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4651D-D92C-4D69-85E9-0D1FDDE1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795E-2820-43AC-81E2-AC7D8F1B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F0B39-5DC9-4D37-B0FC-BAB96C1DF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B8FE7-70A0-495B-82BE-F1A92FA86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BA1A8-B070-4664-8089-57D35BF29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22EDD-1F2B-4AF0-9754-86A563ED7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4962F-1003-4A11-86B9-039673DFD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4C4FE-CF62-4B89-82E3-923A9699A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483D-CD9C-45D8-8DFF-29E49936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973CE-EE0F-48FC-812F-898246AD0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9B46-CF13-4FD1-97AA-11EE90A41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A874-BBE7-4266-A374-D2B95F0A9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0B3F-0CAA-4608-A071-7EFF0E548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B1BB8-9C0C-4D52-891F-8392FD2C4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3DA7-4E8E-40FA-9E94-5EBF5E8C1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4AF7-3DD4-49C1-A504-03BAF8106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4A1965-2784-4356-A6D3-7EA9644C7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98A9F0-BED3-418C-BDE5-E68692C94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rulki.ru/wp-content/uploads/2010/09/dancing.jpg" TargetMode="External"/><Relationship Id="rId2" Type="http://schemas.openxmlformats.org/officeDocument/2006/relationships/hyperlink" Target="http://open.az/uploads/posts/2009-01/1231412989_brain03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img0.liveinternet.ru/images/attach/c/7/96/322/96322610_Children_Day_vector_wallpaper_0168013a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title"/>
          </p:nvPr>
        </p:nvSpPr>
        <p:spPr>
          <a:xfrm>
            <a:off x="428625" y="-357188"/>
            <a:ext cx="8509000" cy="4522788"/>
          </a:xfrm>
        </p:spPr>
        <p:txBody>
          <a:bodyPr/>
          <a:lstStyle/>
          <a:p>
            <a:pPr algn="ctr" eaLnBrk="1" hangingPunct="1">
              <a:lnSpc>
                <a:spcPct val="170000"/>
              </a:lnSpc>
            </a:pPr>
            <a:r>
              <a:rPr lang="ru-RU" sz="4000" b="1" smtClean="0">
                <a:solidFill>
                  <a:srgbClr val="006699"/>
                </a:solidFill>
              </a:rPr>
              <a:t>Использование</a:t>
            </a:r>
            <a:br>
              <a:rPr lang="ru-RU" sz="4000" b="1" smtClean="0">
                <a:solidFill>
                  <a:srgbClr val="006699"/>
                </a:solidFill>
              </a:rPr>
            </a:br>
            <a:r>
              <a:rPr lang="ru-RU" sz="4000" b="1" smtClean="0">
                <a:solidFill>
                  <a:srgbClr val="006699"/>
                </a:solidFill>
              </a:rPr>
              <a:t>кинезиологических упражнений</a:t>
            </a:r>
            <a:br>
              <a:rPr lang="ru-RU" sz="4000" b="1" smtClean="0">
                <a:solidFill>
                  <a:srgbClr val="006699"/>
                </a:solidFill>
              </a:rPr>
            </a:br>
            <a:r>
              <a:rPr lang="ru-RU" sz="4000" b="1" smtClean="0">
                <a:solidFill>
                  <a:srgbClr val="006699"/>
                </a:solidFill>
              </a:rPr>
              <a:t>в логопедической практике</a:t>
            </a:r>
          </a:p>
        </p:txBody>
      </p:sp>
      <p:sp>
        <p:nvSpPr>
          <p:cNvPr id="5123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42938" y="4572000"/>
            <a:ext cx="8226425" cy="896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000" i="1" smtClean="0"/>
              <a:t>					Учитель – логопед</a:t>
            </a:r>
          </a:p>
          <a:p>
            <a:pPr eaLnBrk="1" hangingPunct="1">
              <a:buFontTx/>
              <a:buNone/>
            </a:pPr>
            <a:r>
              <a:rPr lang="ru-RU" sz="3000" i="1" smtClean="0"/>
              <a:t>					МБОУ СОШ №10 ККЮС</a:t>
            </a:r>
          </a:p>
          <a:p>
            <a:pPr eaLnBrk="1" hangingPunct="1">
              <a:buFontTx/>
              <a:buNone/>
            </a:pPr>
            <a:r>
              <a:rPr lang="ru-RU" sz="3000" i="1" smtClean="0"/>
              <a:t>					Ю.А. Горбань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Виды кинезиологических упражнений: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280400" cy="540067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sz="3000" smtClean="0"/>
              <a:t>растяжки,</a:t>
            </a:r>
          </a:p>
          <a:p>
            <a:pPr eaLnBrk="1" hangingPunct="1">
              <a:lnSpc>
                <a:spcPct val="140000"/>
              </a:lnSpc>
            </a:pPr>
            <a:r>
              <a:rPr lang="ru-RU" sz="3000" smtClean="0"/>
              <a:t>дыхательные упражнения,</a:t>
            </a:r>
          </a:p>
          <a:p>
            <a:pPr eaLnBrk="1" hangingPunct="1">
              <a:lnSpc>
                <a:spcPct val="140000"/>
              </a:lnSpc>
            </a:pPr>
            <a:r>
              <a:rPr lang="ru-RU" sz="3000" smtClean="0"/>
              <a:t>глазодвигательные упражнения,</a:t>
            </a:r>
          </a:p>
          <a:p>
            <a:pPr eaLnBrk="1" hangingPunct="1">
              <a:lnSpc>
                <a:spcPct val="140000"/>
              </a:lnSpc>
            </a:pPr>
            <a:r>
              <a:rPr lang="ru-RU" sz="3000" smtClean="0"/>
              <a:t>телесные упражнения,</a:t>
            </a:r>
          </a:p>
          <a:p>
            <a:pPr eaLnBrk="1" hangingPunct="1">
              <a:lnSpc>
                <a:spcPct val="140000"/>
              </a:lnSpc>
            </a:pPr>
            <a:r>
              <a:rPr lang="ru-RU" sz="3000" smtClean="0"/>
              <a:t>упражнения для развития мелкой моторики,</a:t>
            </a:r>
          </a:p>
          <a:p>
            <a:pPr eaLnBrk="1" hangingPunct="1">
              <a:lnSpc>
                <a:spcPct val="140000"/>
              </a:lnSpc>
            </a:pPr>
            <a:r>
              <a:rPr lang="ru-RU" sz="3000" smtClean="0"/>
              <a:t>упражнения на релаксацию.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Правила проведения кинезиологических упражнений: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51419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3000" smtClean="0"/>
              <a:t>занятия проводятся в первой половине дня;</a:t>
            </a:r>
          </a:p>
          <a:p>
            <a:pPr eaLnBrk="1" hangingPunct="1">
              <a:lnSpc>
                <a:spcPct val="110000"/>
              </a:lnSpc>
            </a:pPr>
            <a:r>
              <a:rPr lang="ru-RU" sz="3000" smtClean="0"/>
              <a:t>занятия проводятся ежедневно, без пропусков;</a:t>
            </a:r>
          </a:p>
          <a:p>
            <a:pPr eaLnBrk="1" hangingPunct="1">
              <a:lnSpc>
                <a:spcPct val="110000"/>
              </a:lnSpc>
            </a:pPr>
            <a:r>
              <a:rPr lang="ru-RU" sz="3000" smtClean="0"/>
              <a:t>занятия проводятся в доброжелательной обстановке;</a:t>
            </a:r>
          </a:p>
          <a:p>
            <a:pPr eaLnBrk="1" hangingPunct="1">
              <a:lnSpc>
                <a:spcPct val="110000"/>
              </a:lnSpc>
            </a:pPr>
            <a:r>
              <a:rPr lang="ru-RU" sz="3000" smtClean="0"/>
              <a:t>от детей требуется точное выполнение движений и приемов;</a:t>
            </a:r>
          </a:p>
          <a:p>
            <a:pPr eaLnBrk="1" hangingPunct="1">
              <a:lnSpc>
                <a:spcPct val="110000"/>
              </a:lnSpc>
            </a:pPr>
            <a:r>
              <a:rPr lang="ru-RU" sz="3000" smtClean="0"/>
              <a:t>упражнения проводятся по специально разработанным комплексам.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00013"/>
            <a:ext cx="8226425" cy="1143001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«КОЛЕЧКО»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9" descr="IMG_3436"/>
          <p:cNvPicPr>
            <a:picLocks noChangeAspect="1" noChangeArrowheads="1"/>
          </p:cNvPicPr>
          <p:nvPr/>
        </p:nvPicPr>
        <p:blipFill>
          <a:blip r:embed="rId2">
            <a:lum bright="18000" contrast="18000"/>
          </a:blip>
          <a:srcRect/>
          <a:stretch>
            <a:fillRect/>
          </a:stretch>
        </p:blipFill>
        <p:spPr bwMode="auto">
          <a:xfrm>
            <a:off x="468313" y="1628775"/>
            <a:ext cx="3095625" cy="2320925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6389" name="Picture 10" descr="IMG_3437"/>
          <p:cNvPicPr>
            <a:picLocks noChangeAspect="1" noChangeArrowheads="1"/>
          </p:cNvPicPr>
          <p:nvPr/>
        </p:nvPicPr>
        <p:blipFill>
          <a:blip r:embed="rId3">
            <a:lum bright="24000" contrast="12000"/>
          </a:blip>
          <a:srcRect/>
          <a:stretch>
            <a:fillRect/>
          </a:stretch>
        </p:blipFill>
        <p:spPr bwMode="auto">
          <a:xfrm>
            <a:off x="5724525" y="1628775"/>
            <a:ext cx="2987675" cy="224155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16390" name="Picture 11" descr="IMG_3438"/>
          <p:cNvPicPr>
            <a:picLocks noChangeAspect="1" noChangeArrowheads="1"/>
          </p:cNvPicPr>
          <p:nvPr/>
        </p:nvPicPr>
        <p:blipFill>
          <a:blip r:embed="rId4">
            <a:lum bright="18000" contrast="18000"/>
          </a:blip>
          <a:srcRect/>
          <a:stretch>
            <a:fillRect/>
          </a:stretch>
        </p:blipFill>
        <p:spPr bwMode="auto">
          <a:xfrm>
            <a:off x="3203575" y="4221163"/>
            <a:ext cx="3049588" cy="2287587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</a:t>
            </a:r>
            <a:br>
              <a:rPr lang="ru-RU" b="1" smtClean="0">
                <a:solidFill>
                  <a:srgbClr val="003366"/>
                </a:solidFill>
              </a:rPr>
            </a:br>
            <a:r>
              <a:rPr lang="ru-RU" b="1" smtClean="0">
                <a:solidFill>
                  <a:srgbClr val="003366"/>
                </a:solidFill>
              </a:rPr>
              <a:t>«КУЛАК – РЕБРО - ЛАДОНЬ»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5" descr="IMG_3440"/>
          <p:cNvPicPr>
            <a:picLocks noChangeAspect="1" noChangeArrowheads="1"/>
          </p:cNvPicPr>
          <p:nvPr/>
        </p:nvPicPr>
        <p:blipFill>
          <a:blip r:embed="rId2">
            <a:lum bright="18000" contrast="18000"/>
          </a:blip>
          <a:srcRect/>
          <a:stretch>
            <a:fillRect/>
          </a:stretch>
        </p:blipFill>
        <p:spPr bwMode="auto">
          <a:xfrm>
            <a:off x="468313" y="1628775"/>
            <a:ext cx="3025775" cy="2268538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17413" name="Picture 6" descr="IMG_3441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5651500" y="1609725"/>
            <a:ext cx="3097213" cy="2322513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17414" name="Picture 7" descr="IMG_3442"/>
          <p:cNvPicPr>
            <a:picLocks noChangeAspect="1" noChangeArrowheads="1"/>
          </p:cNvPicPr>
          <p:nvPr/>
        </p:nvPicPr>
        <p:blipFill>
          <a:blip r:embed="rId4">
            <a:lum bright="18000" contrast="12000"/>
          </a:blip>
          <a:srcRect/>
          <a:stretch>
            <a:fillRect/>
          </a:stretch>
        </p:blipFill>
        <p:spPr bwMode="auto">
          <a:xfrm>
            <a:off x="3059113" y="4221163"/>
            <a:ext cx="3024187" cy="226695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</a:t>
            </a:r>
            <a:br>
              <a:rPr lang="ru-RU" b="1" smtClean="0">
                <a:solidFill>
                  <a:srgbClr val="003366"/>
                </a:solidFill>
              </a:rPr>
            </a:br>
            <a:r>
              <a:rPr lang="ru-RU" b="1" smtClean="0">
                <a:solidFill>
                  <a:srgbClr val="003366"/>
                </a:solidFill>
              </a:rPr>
              <a:t>«ЛЯГУШКА»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P1170702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395288" y="2349500"/>
            <a:ext cx="3960812" cy="297180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18437" name="Picture 5" descr="P1170703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5076825" y="2349500"/>
            <a:ext cx="3906838" cy="2930525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«ЛЕЗГИНКА»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7" descr="P1170717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395288" y="1628775"/>
            <a:ext cx="3349625" cy="446405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19461" name="Picture 8" descr="P1170718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5295900" y="1628775"/>
            <a:ext cx="3346450" cy="446405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6425" cy="1143001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«ЗМЕЙКА»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P1170705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468313" y="1628775"/>
            <a:ext cx="3309937" cy="4411663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20485" name="Picture 5" descr="P1170706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5219700" y="1628775"/>
            <a:ext cx="3403600" cy="450850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6425" cy="1143001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«ВОЛШЕБНАЯ ТЕСЬМА»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P11707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6931025" cy="5197475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«УХО - НОС»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IMG_3443"/>
          <p:cNvPicPr>
            <a:picLocks noChangeAspect="1" noChangeArrowheads="1"/>
          </p:cNvPicPr>
          <p:nvPr/>
        </p:nvPicPr>
        <p:blipFill>
          <a:blip r:embed="rId2">
            <a:lum bright="24000" contrast="6000"/>
          </a:blip>
          <a:srcRect/>
          <a:stretch>
            <a:fillRect/>
          </a:stretch>
        </p:blipFill>
        <p:spPr bwMode="auto">
          <a:xfrm>
            <a:off x="468313" y="2708275"/>
            <a:ext cx="3598862" cy="2700338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22533" name="Picture 5" descr="IMG_3444"/>
          <p:cNvPicPr>
            <a:picLocks noChangeAspect="1" noChangeArrowheads="1"/>
          </p:cNvPicPr>
          <p:nvPr/>
        </p:nvPicPr>
        <p:blipFill>
          <a:blip r:embed="rId3">
            <a:lum bright="24000" contrast="12000"/>
          </a:blip>
          <a:srcRect/>
          <a:stretch>
            <a:fillRect/>
          </a:stretch>
        </p:blipFill>
        <p:spPr bwMode="auto">
          <a:xfrm>
            <a:off x="5076825" y="2746375"/>
            <a:ext cx="3551238" cy="2662238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975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«ПОГЛАДЬ - ПОХЛОПАЙ»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P1170708"/>
          <p:cNvPicPr>
            <a:picLocks noChangeAspect="1" noChangeArrowheads="1"/>
          </p:cNvPicPr>
          <p:nvPr/>
        </p:nvPicPr>
        <p:blipFill>
          <a:blip r:embed="rId2">
            <a:lum bright="18000" contrast="18000"/>
          </a:blip>
          <a:srcRect/>
          <a:stretch>
            <a:fillRect/>
          </a:stretch>
        </p:blipFill>
        <p:spPr bwMode="auto">
          <a:xfrm>
            <a:off x="468313" y="2133600"/>
            <a:ext cx="2914650" cy="3887788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23557" name="Picture 5" descr="P1170709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5724525" y="2060575"/>
            <a:ext cx="2889250" cy="3851275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4097337" cy="6408738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ru-RU" sz="3000" b="1" smtClean="0">
                <a:solidFill>
                  <a:srgbClr val="003366"/>
                </a:solidFill>
              </a:rPr>
              <a:t>Мозг человека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ru-RU" sz="3000" b="1" smtClean="0">
                <a:solidFill>
                  <a:srgbClr val="003366"/>
                </a:solidFill>
              </a:rPr>
              <a:t>представляет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ru-RU" sz="3000" b="1" smtClean="0">
                <a:solidFill>
                  <a:srgbClr val="003366"/>
                </a:solidFill>
              </a:rPr>
              <a:t>собой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ru-RU" sz="3000" b="1" smtClean="0">
                <a:solidFill>
                  <a:srgbClr val="003366"/>
                </a:solidFill>
              </a:rPr>
              <a:t>«содружество»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ru-RU" sz="3000" b="1" smtClean="0">
                <a:solidFill>
                  <a:srgbClr val="003366"/>
                </a:solidFill>
              </a:rPr>
              <a:t>функционально-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ru-RU" sz="3000" b="1" smtClean="0">
                <a:solidFill>
                  <a:srgbClr val="003366"/>
                </a:solidFill>
              </a:rPr>
              <a:t>ассиметричных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ru-RU" sz="3000" b="1" smtClean="0">
                <a:solidFill>
                  <a:srgbClr val="003366"/>
                </a:solidFill>
              </a:rPr>
              <a:t>полушарий –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ru-RU" sz="3000" b="1" smtClean="0">
                <a:solidFill>
                  <a:srgbClr val="003366"/>
                </a:solidFill>
              </a:rPr>
              <a:t>левого и правого.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981075"/>
            <a:ext cx="3970337" cy="4857750"/>
          </a:xfrm>
          <a:noFill/>
          <a:ln w="28575">
            <a:solidFill>
              <a:srgbClr val="3333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6425" cy="11430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ru-RU" sz="2800" b="1" smtClean="0">
                <a:solidFill>
                  <a:srgbClr val="003366"/>
                </a:solidFill>
              </a:rPr>
              <a:t>Упражнение</a:t>
            </a:r>
            <a:br>
              <a:rPr lang="ru-RU" sz="2800" b="1" smtClean="0">
                <a:solidFill>
                  <a:srgbClr val="003366"/>
                </a:solidFill>
              </a:rPr>
            </a:br>
            <a:r>
              <a:rPr lang="ru-RU" sz="2800" b="1" smtClean="0">
                <a:solidFill>
                  <a:srgbClr val="003366"/>
                </a:solidFill>
              </a:rPr>
              <a:t>«СОВМЕСТНЫЕ ДВИЖЕНИЯ</a:t>
            </a:r>
            <a:br>
              <a:rPr lang="ru-RU" sz="2800" b="1" smtClean="0">
                <a:solidFill>
                  <a:srgbClr val="003366"/>
                </a:solidFill>
              </a:rPr>
            </a:br>
            <a:r>
              <a:rPr lang="ru-RU" sz="2800" b="1" smtClean="0">
                <a:solidFill>
                  <a:srgbClr val="003366"/>
                </a:solidFill>
              </a:rPr>
              <a:t>ЯЗЫКА И ГЛАЗ»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16113"/>
            <a:ext cx="8226425" cy="4210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IMG_3472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468313" y="2924175"/>
            <a:ext cx="3743325" cy="313690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24581" name="Picture 5" descr="IMG_3473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5148263" y="2924175"/>
            <a:ext cx="3744912" cy="3095625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«МАРШИРОВКА»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IMG_3447"/>
          <p:cNvPicPr>
            <a:picLocks noChangeAspect="1" noChangeArrowheads="1"/>
          </p:cNvPicPr>
          <p:nvPr/>
        </p:nvPicPr>
        <p:blipFill>
          <a:blip r:embed="rId2">
            <a:lum bright="24000" contrast="30000"/>
          </a:blip>
          <a:srcRect/>
          <a:stretch>
            <a:fillRect/>
          </a:stretch>
        </p:blipFill>
        <p:spPr bwMode="auto">
          <a:xfrm>
            <a:off x="684213" y="1628775"/>
            <a:ext cx="2760662" cy="4537075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25605" name="Picture 5" descr="IMG_3448"/>
          <p:cNvPicPr>
            <a:picLocks noChangeAspect="1" noChangeArrowheads="1"/>
          </p:cNvPicPr>
          <p:nvPr/>
        </p:nvPicPr>
        <p:blipFill>
          <a:blip r:embed="rId3">
            <a:lum bright="30000" contrast="18000"/>
          </a:blip>
          <a:srcRect/>
          <a:stretch>
            <a:fillRect/>
          </a:stretch>
        </p:blipFill>
        <p:spPr bwMode="auto">
          <a:xfrm>
            <a:off x="5651500" y="1628775"/>
            <a:ext cx="2736850" cy="4535488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</a:t>
            </a:r>
            <a:br>
              <a:rPr lang="ru-RU" b="1" smtClean="0">
                <a:solidFill>
                  <a:srgbClr val="003366"/>
                </a:solidFill>
              </a:rPr>
            </a:br>
            <a:r>
              <a:rPr lang="ru-RU" b="1" smtClean="0">
                <a:solidFill>
                  <a:srgbClr val="003366"/>
                </a:solidFill>
              </a:rPr>
              <a:t>«МАРШИРОВКА - ИНОХОДЬ»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IMG_3449"/>
          <p:cNvPicPr>
            <a:picLocks noChangeAspect="1" noChangeArrowheads="1"/>
          </p:cNvPicPr>
          <p:nvPr/>
        </p:nvPicPr>
        <p:blipFill>
          <a:blip r:embed="rId2">
            <a:lum bright="24000" contrast="18000"/>
          </a:blip>
          <a:srcRect t="-1672"/>
          <a:stretch>
            <a:fillRect/>
          </a:stretch>
        </p:blipFill>
        <p:spPr bwMode="auto">
          <a:xfrm>
            <a:off x="900113" y="1989138"/>
            <a:ext cx="2932112" cy="4344987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26629" name="Picture 5" descr="IMG_3450"/>
          <p:cNvPicPr>
            <a:picLocks noChangeAspect="1" noChangeArrowheads="1"/>
          </p:cNvPicPr>
          <p:nvPr/>
        </p:nvPicPr>
        <p:blipFill>
          <a:blip r:embed="rId3">
            <a:lum bright="24000" contrast="18000"/>
          </a:blip>
          <a:srcRect/>
          <a:stretch>
            <a:fillRect/>
          </a:stretch>
        </p:blipFill>
        <p:spPr bwMode="auto">
          <a:xfrm>
            <a:off x="5508625" y="2060575"/>
            <a:ext cx="2868613" cy="4284663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ПЕРЕКРЁСТНО-ЛАТЕРАЛЬНЫЕ ДВИЖЕНИЯ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IMG_3464"/>
          <p:cNvPicPr>
            <a:picLocks noChangeAspect="1" noChangeArrowheads="1"/>
          </p:cNvPicPr>
          <p:nvPr/>
        </p:nvPicPr>
        <p:blipFill>
          <a:blip r:embed="rId2">
            <a:lum bright="18000" contrast="18000"/>
          </a:blip>
          <a:srcRect/>
          <a:stretch>
            <a:fillRect/>
          </a:stretch>
        </p:blipFill>
        <p:spPr bwMode="auto">
          <a:xfrm>
            <a:off x="468313" y="1989138"/>
            <a:ext cx="3313112" cy="4416425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27653" name="Picture 5" descr="IMG_3465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5364163" y="1989138"/>
            <a:ext cx="3295650" cy="439420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«ВЕЛОСИПЕД»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6425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IMG_3454"/>
          <p:cNvPicPr>
            <a:picLocks noChangeAspect="1" noChangeArrowheads="1"/>
          </p:cNvPicPr>
          <p:nvPr/>
        </p:nvPicPr>
        <p:blipFill>
          <a:blip r:embed="rId2">
            <a:lum bright="30000" contrast="18000"/>
          </a:blip>
          <a:srcRect/>
          <a:stretch>
            <a:fillRect/>
          </a:stretch>
        </p:blipFill>
        <p:spPr bwMode="auto">
          <a:xfrm>
            <a:off x="684213" y="2636838"/>
            <a:ext cx="3382962" cy="2611437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28677" name="Picture 5" descr="IMG_3455"/>
          <p:cNvPicPr>
            <a:picLocks noChangeAspect="1" noChangeArrowheads="1"/>
          </p:cNvPicPr>
          <p:nvPr/>
        </p:nvPicPr>
        <p:blipFill>
          <a:blip r:embed="rId3">
            <a:lum bright="24000" contrast="12000"/>
          </a:blip>
          <a:srcRect/>
          <a:stretch>
            <a:fillRect/>
          </a:stretch>
        </p:blipFill>
        <p:spPr bwMode="auto">
          <a:xfrm>
            <a:off x="5435600" y="2662238"/>
            <a:ext cx="3168650" cy="2605087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«РОБОТ»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 descr="IMG_3457"/>
          <p:cNvPicPr>
            <a:picLocks noChangeAspect="1" noChangeArrowheads="1"/>
          </p:cNvPicPr>
          <p:nvPr/>
        </p:nvPicPr>
        <p:blipFill>
          <a:blip r:embed="rId2">
            <a:lum bright="24000" contrast="12000"/>
          </a:blip>
          <a:srcRect/>
          <a:stretch>
            <a:fillRect/>
          </a:stretch>
        </p:blipFill>
        <p:spPr bwMode="auto">
          <a:xfrm>
            <a:off x="468313" y="1844675"/>
            <a:ext cx="3167062" cy="448945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29701" name="Picture 5" descr="IMG_3456"/>
          <p:cNvPicPr>
            <a:picLocks noChangeAspect="1" noChangeArrowheads="1"/>
          </p:cNvPicPr>
          <p:nvPr/>
        </p:nvPicPr>
        <p:blipFill>
          <a:blip r:embed="rId3">
            <a:lum bright="24000" contrast="12000"/>
          </a:blip>
          <a:srcRect/>
          <a:stretch>
            <a:fillRect/>
          </a:stretch>
        </p:blipFill>
        <p:spPr bwMode="auto">
          <a:xfrm>
            <a:off x="5651500" y="1844675"/>
            <a:ext cx="3082925" cy="4498975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«РОБОТ»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IMG_3457"/>
          <p:cNvPicPr>
            <a:picLocks noChangeAspect="1" noChangeArrowheads="1"/>
          </p:cNvPicPr>
          <p:nvPr/>
        </p:nvPicPr>
        <p:blipFill>
          <a:blip r:embed="rId2">
            <a:lum bright="30000" contrast="12000"/>
          </a:blip>
          <a:srcRect/>
          <a:stretch>
            <a:fillRect/>
          </a:stretch>
        </p:blipFill>
        <p:spPr bwMode="auto">
          <a:xfrm>
            <a:off x="684213" y="1628775"/>
            <a:ext cx="2735262" cy="4633913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30725" name="Picture 5" descr="IMG_3459"/>
          <p:cNvPicPr>
            <a:picLocks noChangeAspect="1" noChangeArrowheads="1"/>
          </p:cNvPicPr>
          <p:nvPr/>
        </p:nvPicPr>
        <p:blipFill>
          <a:blip r:embed="rId3">
            <a:lum bright="24000" contrast="12000"/>
          </a:blip>
          <a:srcRect/>
          <a:stretch>
            <a:fillRect/>
          </a:stretch>
        </p:blipFill>
        <p:spPr bwMode="auto">
          <a:xfrm>
            <a:off x="5795963" y="1628775"/>
            <a:ext cx="2671762" cy="467995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</a:t>
            </a:r>
            <a:br>
              <a:rPr lang="ru-RU" b="1" smtClean="0">
                <a:solidFill>
                  <a:srgbClr val="003366"/>
                </a:solidFill>
              </a:rPr>
            </a:br>
            <a:r>
              <a:rPr lang="ru-RU" b="1" smtClean="0">
                <a:solidFill>
                  <a:srgbClr val="003366"/>
                </a:solidFill>
              </a:rPr>
              <a:t>«ТРЯПИЧНАЯ КУКЛА И СОЛДАТ»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IMG_3445"/>
          <p:cNvPicPr>
            <a:picLocks noChangeAspect="1" noChangeArrowheads="1"/>
          </p:cNvPicPr>
          <p:nvPr/>
        </p:nvPicPr>
        <p:blipFill>
          <a:blip r:embed="rId2">
            <a:lum bright="24000" contrast="24000"/>
          </a:blip>
          <a:srcRect/>
          <a:stretch>
            <a:fillRect/>
          </a:stretch>
        </p:blipFill>
        <p:spPr bwMode="auto">
          <a:xfrm>
            <a:off x="684213" y="1844675"/>
            <a:ext cx="2592387" cy="4537075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31749" name="Picture 5" descr="IMG_3446"/>
          <p:cNvPicPr>
            <a:picLocks noChangeAspect="1" noChangeArrowheads="1"/>
          </p:cNvPicPr>
          <p:nvPr/>
        </p:nvPicPr>
        <p:blipFill>
          <a:blip r:embed="rId3">
            <a:lum bright="24000" contrast="18000"/>
          </a:blip>
          <a:srcRect/>
          <a:stretch>
            <a:fillRect/>
          </a:stretch>
        </p:blipFill>
        <p:spPr bwMode="auto">
          <a:xfrm>
            <a:off x="5795963" y="1844675"/>
            <a:ext cx="2578100" cy="4535488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34950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«ДЕРЕВО»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 descr="IMG_3451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468313" y="1628775"/>
            <a:ext cx="2317750" cy="3024188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32773" name="Picture 5" descr="IMG_3452"/>
          <p:cNvPicPr>
            <a:picLocks noChangeAspect="1" noChangeArrowheads="1"/>
          </p:cNvPicPr>
          <p:nvPr/>
        </p:nvPicPr>
        <p:blipFill>
          <a:blip r:embed="rId3">
            <a:lum bright="24000" contrast="12000"/>
          </a:blip>
          <a:srcRect/>
          <a:stretch>
            <a:fillRect/>
          </a:stretch>
        </p:blipFill>
        <p:spPr bwMode="auto">
          <a:xfrm>
            <a:off x="6540500" y="1628775"/>
            <a:ext cx="2270125" cy="3024188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32774" name="Picture 6" descr="IMG_3453"/>
          <p:cNvPicPr>
            <a:picLocks noChangeAspect="1" noChangeArrowheads="1"/>
          </p:cNvPicPr>
          <p:nvPr/>
        </p:nvPicPr>
        <p:blipFill>
          <a:blip r:embed="rId4">
            <a:lum bright="24000" contrast="18000"/>
          </a:blip>
          <a:srcRect/>
          <a:stretch>
            <a:fillRect/>
          </a:stretch>
        </p:blipFill>
        <p:spPr bwMode="auto">
          <a:xfrm>
            <a:off x="3276600" y="3213100"/>
            <a:ext cx="2555875" cy="3408363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26425" cy="1143001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Упражнение «КОШЕЧКА»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4" descr="P11707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3630613" cy="4392613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33797" name="Picture 5" descr="P11707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060575"/>
            <a:ext cx="3627438" cy="4392613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706437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Левое полушарие: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sz="2100" smtClean="0"/>
              <a:t>отвечает за логически-аналитическое мышление;</a:t>
            </a:r>
          </a:p>
          <a:p>
            <a:pPr eaLnBrk="1" hangingPunct="1">
              <a:lnSpc>
                <a:spcPct val="120000"/>
              </a:lnSpc>
            </a:pPr>
            <a:r>
              <a:rPr lang="ru-RU" sz="2100" smtClean="0"/>
              <a:t>анализирует факты;</a:t>
            </a:r>
          </a:p>
          <a:p>
            <a:pPr eaLnBrk="1" hangingPunct="1">
              <a:lnSpc>
                <a:spcPct val="120000"/>
              </a:lnSpc>
            </a:pPr>
            <a:r>
              <a:rPr lang="ru-RU" sz="2100" smtClean="0"/>
              <a:t>обрабатывает информацию последовательно, по этапам;</a:t>
            </a:r>
          </a:p>
          <a:p>
            <a:pPr eaLnBrk="1" hangingPunct="1">
              <a:lnSpc>
                <a:spcPct val="120000"/>
              </a:lnSpc>
            </a:pPr>
            <a:r>
              <a:rPr lang="ru-RU" sz="2100" smtClean="0"/>
              <a:t>обеспечивает процессы индуктивного мышления (вначале осуществляется процесс анализа, а затем синтеза);</a:t>
            </a:r>
          </a:p>
          <a:p>
            <a:pPr eaLnBrk="1" hangingPunct="1">
              <a:lnSpc>
                <a:spcPct val="120000"/>
              </a:lnSpc>
            </a:pPr>
            <a:r>
              <a:rPr lang="ru-RU" sz="2100" smtClean="0"/>
              <a:t>обрабатывает вербальную информацию, отвечает за языковые способности, контролирует речь, а также способности к чтению и письму;</a:t>
            </a:r>
          </a:p>
          <a:p>
            <a:pPr eaLnBrk="1" hangingPunct="1">
              <a:lnSpc>
                <a:spcPct val="120000"/>
              </a:lnSpc>
            </a:pPr>
            <a:r>
              <a:rPr lang="ru-RU" sz="2100" smtClean="0"/>
              <a:t>отвечает за математические способности, работу с числами, формулами, таблицами;</a:t>
            </a:r>
          </a:p>
          <a:p>
            <a:pPr eaLnBrk="1" hangingPunct="1">
              <a:lnSpc>
                <a:spcPct val="120000"/>
              </a:lnSpc>
            </a:pPr>
            <a:r>
              <a:rPr lang="ru-RU" sz="2100" smtClean="0"/>
              <a:t>отвечает за планирование;</a:t>
            </a:r>
          </a:p>
          <a:p>
            <a:pPr eaLnBrk="1" hangingPunct="1">
              <a:lnSpc>
                <a:spcPct val="120000"/>
              </a:lnSpc>
            </a:pPr>
            <a:r>
              <a:rPr lang="ru-RU" sz="2100" smtClean="0"/>
              <a:t>контролирует движение правой половины тела.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003399"/>
                </a:solidFill>
              </a:rPr>
              <a:t>Использованные интернет-ресурсы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917575" y="2571750"/>
            <a:ext cx="8226425" cy="3625850"/>
          </a:xfrm>
        </p:spPr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http://open.az/uploads/posts/2009-01/1231412989_brain03.jpg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en-US" smtClean="0">
                <a:hlinkClick r:id="rId3"/>
              </a:rPr>
              <a:t>http://www.tigrulki.ru/wp-content/uploads/2010/09/dancing.jpg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en-US" smtClean="0">
                <a:hlinkClick r:id="rId4"/>
              </a:rPr>
              <a:t>http://img0.liveinternet.ru/images/attach/c/7/96/322/96322610_Children_Day_vector_wallpaper_0168013a.jpg</a:t>
            </a: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003399"/>
                </a:solidFill>
              </a:rPr>
              <a:t>Литература:</a:t>
            </a:r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71500" y="2332038"/>
            <a:ext cx="8226425" cy="4525962"/>
          </a:xfrm>
        </p:spPr>
        <p:txBody>
          <a:bodyPr/>
          <a:lstStyle/>
          <a:p>
            <a:r>
              <a:rPr lang="ru-RU" smtClean="0"/>
              <a:t>Сиротюк А.Л. Обучение детей с учетом психофизиологии: Практическое руководство для учителей и родителей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633412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Правое полушарие: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545137"/>
          </a:xfrm>
        </p:spPr>
        <p:txBody>
          <a:bodyPr/>
          <a:lstStyle/>
          <a:p>
            <a:pPr eaLnBrk="1" hangingPunct="1"/>
            <a:r>
              <a:rPr lang="ru-RU" smtClean="0"/>
              <a:t>отвечает за образное мышление и пространственную ориентацию;</a:t>
            </a:r>
          </a:p>
          <a:p>
            <a:pPr eaLnBrk="1" hangingPunct="1"/>
            <a:r>
              <a:rPr lang="ru-RU" smtClean="0"/>
              <a:t>отвечает за интуицию и интуитивную оценку;</a:t>
            </a:r>
          </a:p>
          <a:p>
            <a:pPr eaLnBrk="1" hangingPunct="1"/>
            <a:r>
              <a:rPr lang="ru-RU" smtClean="0"/>
              <a:t>может одновременно обрабатывать много разнообразной информации;</a:t>
            </a:r>
          </a:p>
          <a:p>
            <a:pPr eaLnBrk="1" hangingPunct="1"/>
            <a:r>
              <a:rPr lang="ru-RU" smtClean="0"/>
              <a:t>способно рассматривать проблему в целом, не применяя анализа;</a:t>
            </a:r>
          </a:p>
          <a:p>
            <a:pPr eaLnBrk="1" hangingPunct="1"/>
            <a:r>
              <a:rPr lang="ru-RU" smtClean="0"/>
              <a:t>обрабатывает невербальную информацию, специализируется на обработке информации, которая выражается не в словах, а в образах;</a:t>
            </a:r>
          </a:p>
          <a:p>
            <a:pPr eaLnBrk="1" hangingPunct="1"/>
            <a:r>
              <a:rPr lang="ru-RU" smtClean="0"/>
              <a:t>ориентируется в настоящем;</a:t>
            </a:r>
          </a:p>
          <a:p>
            <a:pPr eaLnBrk="1" hangingPunct="1"/>
            <a:r>
              <a:rPr lang="ru-RU" smtClean="0"/>
              <a:t>контролирует движение левой половины тела.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mtClean="0"/>
          </a:p>
        </p:txBody>
      </p:sp>
      <p:sp>
        <p:nvSpPr>
          <p:cNvPr id="9219" name="Oval 10"/>
          <p:cNvSpPr>
            <a:spLocks noChangeArrowheads="1"/>
          </p:cNvSpPr>
          <p:nvPr/>
        </p:nvSpPr>
        <p:spPr bwMode="auto">
          <a:xfrm>
            <a:off x="2411413" y="908050"/>
            <a:ext cx="4176712" cy="1944688"/>
          </a:xfrm>
          <a:prstGeom prst="ellipse">
            <a:avLst/>
          </a:prstGeom>
          <a:solidFill>
            <a:srgbClr val="D3D3D3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000">
                <a:solidFill>
                  <a:srgbClr val="003399"/>
                </a:solidFill>
              </a:rPr>
              <a:t>Единство мозга</a:t>
            </a: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755650" y="4292600"/>
            <a:ext cx="2879725" cy="1152525"/>
          </a:xfrm>
          <a:prstGeom prst="rect">
            <a:avLst/>
          </a:prstGeom>
          <a:solidFill>
            <a:srgbClr val="66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500"/>
              <a:t>Межполушарная</a:t>
            </a:r>
          </a:p>
          <a:p>
            <a:r>
              <a:rPr lang="ru-RU" sz="2500"/>
              <a:t>специализация</a:t>
            </a: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5508625" y="4292600"/>
            <a:ext cx="2879725" cy="1152525"/>
          </a:xfrm>
          <a:prstGeom prst="rect">
            <a:avLst/>
          </a:prstGeom>
          <a:solidFill>
            <a:srgbClr val="66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500"/>
              <a:t>Межполушарное</a:t>
            </a:r>
          </a:p>
          <a:p>
            <a:r>
              <a:rPr lang="ru-RU" sz="2500"/>
              <a:t>взаимодействие</a:t>
            </a:r>
          </a:p>
        </p:txBody>
      </p:sp>
      <p:cxnSp>
        <p:nvCxnSpPr>
          <p:cNvPr id="9222" name="AutoShape 14"/>
          <p:cNvCxnSpPr>
            <a:cxnSpLocks noChangeShapeType="1"/>
            <a:stCxn id="9219" idx="3"/>
            <a:endCxn id="9220" idx="0"/>
          </p:cNvCxnSpPr>
          <p:nvPr/>
        </p:nvCxnSpPr>
        <p:spPr bwMode="auto">
          <a:xfrm flipH="1">
            <a:off x="2195513" y="2568575"/>
            <a:ext cx="827087" cy="1724025"/>
          </a:xfrm>
          <a:prstGeom prst="straightConnector1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</p:spPr>
      </p:cxnSp>
      <p:cxnSp>
        <p:nvCxnSpPr>
          <p:cNvPr id="9223" name="AutoShape 15"/>
          <p:cNvCxnSpPr>
            <a:cxnSpLocks noChangeShapeType="1"/>
            <a:stCxn id="9219" idx="5"/>
            <a:endCxn id="9221" idx="0"/>
          </p:cNvCxnSpPr>
          <p:nvPr/>
        </p:nvCxnSpPr>
        <p:spPr bwMode="auto">
          <a:xfrm>
            <a:off x="5976938" y="2568575"/>
            <a:ext cx="971550" cy="1724025"/>
          </a:xfrm>
          <a:prstGeom prst="straightConnector1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Основные закономерности</a:t>
            </a:r>
            <a:br>
              <a:rPr lang="ru-RU" b="1" smtClean="0">
                <a:solidFill>
                  <a:srgbClr val="003366"/>
                </a:solidFill>
              </a:rPr>
            </a:br>
            <a:r>
              <a:rPr lang="ru-RU" b="1" smtClean="0">
                <a:solidFill>
                  <a:srgbClr val="003366"/>
                </a:solidFill>
              </a:rPr>
              <a:t>развития мозга </a:t>
            </a:r>
            <a:r>
              <a:rPr lang="ru-RU" sz="2500" b="1" i="1" smtClean="0">
                <a:solidFill>
                  <a:srgbClr val="003366"/>
                </a:solidFill>
              </a:rPr>
              <a:t>(Э. Кречмер)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506888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sz="2700" smtClean="0"/>
              <a:t>При развитии высших ступеней мозга низшие не отходят в сторону и не исчезают, а «работают в общем союзе, как подчиненные инстанции под управлением высших».</a:t>
            </a:r>
          </a:p>
          <a:p>
            <a:pPr eaLnBrk="1" hangingPunct="1">
              <a:lnSpc>
                <a:spcPct val="140000"/>
              </a:lnSpc>
            </a:pPr>
            <a:r>
              <a:rPr lang="ru-RU" sz="2700" smtClean="0"/>
              <a:t> Высшие психические функции развиваются снизу вверх, в результате чего устанавливается сложная зависимость между низшим уровнем организации мозга и высшим.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mtClean="0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484438" y="692150"/>
            <a:ext cx="4176712" cy="1944688"/>
          </a:xfrm>
          <a:prstGeom prst="ellipse">
            <a:avLst/>
          </a:prstGeom>
          <a:solidFill>
            <a:srgbClr val="D3D3D3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000">
                <a:solidFill>
                  <a:srgbClr val="003399"/>
                </a:solidFill>
              </a:rPr>
              <a:t>Кинезиология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288" y="4149725"/>
            <a:ext cx="3529012" cy="1655763"/>
          </a:xfrm>
          <a:prstGeom prst="rect">
            <a:avLst/>
          </a:prstGeom>
          <a:solidFill>
            <a:srgbClr val="66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ru-RU" sz="2500" i="1"/>
              <a:t>«кинезис» (kinesis) –</a:t>
            </a:r>
          </a:p>
          <a:p>
            <a:pPr>
              <a:lnSpc>
                <a:spcPct val="130000"/>
              </a:lnSpc>
            </a:pPr>
            <a:r>
              <a:rPr lang="ru-RU" sz="2500"/>
              <a:t>движение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292725" y="4149725"/>
            <a:ext cx="3455988" cy="1655763"/>
          </a:xfrm>
          <a:prstGeom prst="rect">
            <a:avLst/>
          </a:prstGeom>
          <a:solidFill>
            <a:srgbClr val="66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ru-RU" sz="2500" i="1"/>
              <a:t>«логос» (logos)</a:t>
            </a:r>
            <a:r>
              <a:rPr lang="ru-RU" sz="2500"/>
              <a:t> –</a:t>
            </a:r>
          </a:p>
          <a:p>
            <a:pPr>
              <a:lnSpc>
                <a:spcPct val="130000"/>
              </a:lnSpc>
            </a:pPr>
            <a:r>
              <a:rPr lang="ru-RU" sz="2500" i="1"/>
              <a:t>наука</a:t>
            </a:r>
          </a:p>
        </p:txBody>
      </p:sp>
      <p:cxnSp>
        <p:nvCxnSpPr>
          <p:cNvPr id="11270" name="AutoShape 6"/>
          <p:cNvCxnSpPr>
            <a:cxnSpLocks noChangeShapeType="1"/>
            <a:stCxn id="11267" idx="3"/>
            <a:endCxn id="11268" idx="0"/>
          </p:cNvCxnSpPr>
          <p:nvPr/>
        </p:nvCxnSpPr>
        <p:spPr bwMode="auto">
          <a:xfrm flipH="1">
            <a:off x="2160588" y="2352675"/>
            <a:ext cx="935037" cy="1797050"/>
          </a:xfrm>
          <a:prstGeom prst="straightConnector1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</p:spPr>
      </p:cxnSp>
      <p:cxnSp>
        <p:nvCxnSpPr>
          <p:cNvPr id="11271" name="AutoShape 7"/>
          <p:cNvCxnSpPr>
            <a:cxnSpLocks noChangeShapeType="1"/>
            <a:stCxn id="11267" idx="5"/>
            <a:endCxn id="11269" idx="0"/>
          </p:cNvCxnSpPr>
          <p:nvPr/>
        </p:nvCxnSpPr>
        <p:spPr bwMode="auto">
          <a:xfrm>
            <a:off x="6049963" y="2352675"/>
            <a:ext cx="971550" cy="1797050"/>
          </a:xfrm>
          <a:prstGeom prst="straightConnector1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-100013"/>
            <a:ext cx="8785225" cy="5041901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b="1" i="1" smtClean="0"/>
              <a:t>Кинезиология</a:t>
            </a:r>
            <a:r>
              <a:rPr lang="ru-RU" smtClean="0"/>
              <a:t> - наука о развитии умственных способностей и физического здоровья через определённые двигательные упражнения.</a:t>
            </a:r>
          </a:p>
        </p:txBody>
      </p:sp>
      <p:pic>
        <p:nvPicPr>
          <p:cNvPr id="12291" name="Picture 12" descr="http://www.tigrulki.ru/wp-content/uploads/2010/09/dan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214313"/>
            <a:ext cx="1676400" cy="196850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12292" name="Picture 14" descr="http://img0.liveinternet.ru/images/attach/c/7/96/322/96322610_Children_Day_vector_wallpaper_016801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143375"/>
            <a:ext cx="3143250" cy="2357438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66"/>
                </a:solidFill>
              </a:rPr>
              <a:t>Цель кинезиологических упражнений: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400675"/>
          </a:xfrm>
        </p:spPr>
        <p:txBody>
          <a:bodyPr/>
          <a:lstStyle/>
          <a:p>
            <a:pPr marL="457200" indent="-457200" eaLnBrk="1" hangingPunct="1">
              <a:lnSpc>
                <a:spcPct val="140000"/>
              </a:lnSpc>
            </a:pPr>
            <a:r>
              <a:rPr lang="ru-RU" sz="2800" smtClean="0"/>
              <a:t>развитие межполушарной специализации;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ru-RU" sz="2800" smtClean="0"/>
              <a:t>развитие межполушарного взаимодействия;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ru-RU" sz="2800" smtClean="0"/>
              <a:t>синхронизация работы полушарий;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ru-RU" sz="2800" smtClean="0"/>
              <a:t>развитие мелкой моторики;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ru-RU" sz="2800" smtClean="0"/>
              <a:t>развитие памяти, внимания;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ru-RU" sz="2800" smtClean="0"/>
              <a:t>развитие мышления;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ru-RU" sz="2800" smtClean="0"/>
              <a:t>стимуляция развития речевых зон головного мозга.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0011_slide">
  <a:themeElements>
    <a:clrScheme name="ind_0011_slid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ind_0011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d_0011_slid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673</TotalTime>
  <Words>434</Words>
  <Application>Microsoft Office PowerPoint</Application>
  <PresentationFormat>Экран (4:3)</PresentationFormat>
  <Paragraphs>90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ind_0011_slide</vt:lpstr>
      <vt:lpstr>1_Default Design</vt:lpstr>
      <vt:lpstr>Использование кинезиологических упражнений в логопедической практике</vt:lpstr>
      <vt:lpstr>Слайд 2</vt:lpstr>
      <vt:lpstr>Левое полушарие:</vt:lpstr>
      <vt:lpstr>Правое полушарие:</vt:lpstr>
      <vt:lpstr>Слайд 5</vt:lpstr>
      <vt:lpstr>Основные закономерности развития мозга (Э. Кречмер)</vt:lpstr>
      <vt:lpstr>Слайд 7</vt:lpstr>
      <vt:lpstr>Кинезиология - наука о развитии умственных способностей и физического здоровья через определённые двигательные упражнения.</vt:lpstr>
      <vt:lpstr>Цель кинезиологических упражнений:</vt:lpstr>
      <vt:lpstr>Виды кинезиологических упражнений:</vt:lpstr>
      <vt:lpstr>Правила проведения кинезиологических упражнений:</vt:lpstr>
      <vt:lpstr>Упражнение «КОЛЕЧКО»</vt:lpstr>
      <vt:lpstr>Упражнение «КУЛАК – РЕБРО - ЛАДОНЬ»</vt:lpstr>
      <vt:lpstr>Упражнение «ЛЯГУШКА»</vt:lpstr>
      <vt:lpstr>Упражнение «ЛЕЗГИНКА»</vt:lpstr>
      <vt:lpstr>Упражнение «ЗМЕЙКА»</vt:lpstr>
      <vt:lpstr>Упражнение «ВОЛШЕБНАЯ ТЕСЬМА»</vt:lpstr>
      <vt:lpstr>Упражнение «УХО - НОС»</vt:lpstr>
      <vt:lpstr>Упражнение «ПОГЛАДЬ - ПОХЛОПАЙ»</vt:lpstr>
      <vt:lpstr>Упражнение «СОВМЕСТНЫЕ ДВИЖЕНИЯ ЯЗЫКА И ГЛАЗ»</vt:lpstr>
      <vt:lpstr>Упражнение «МАРШИРОВКА»</vt:lpstr>
      <vt:lpstr>Упражнение «МАРШИРОВКА - ИНОХОДЬ»</vt:lpstr>
      <vt:lpstr>ПЕРЕКРЁСТНО-ЛАТЕРАЛЬНЫЕ ДВИЖЕНИЯ</vt:lpstr>
      <vt:lpstr>Упражнение «ВЕЛОСИПЕД»</vt:lpstr>
      <vt:lpstr>Упражнение «РОБОТ»</vt:lpstr>
      <vt:lpstr>Упражнение «РОБОТ»</vt:lpstr>
      <vt:lpstr>Упражнение «ТРЯПИЧНАЯ КУКЛА И СОЛДАТ»</vt:lpstr>
      <vt:lpstr>Упражнение «ДЕРЕВО»</vt:lpstr>
      <vt:lpstr>Упражнение «КОШЕЧКА»</vt:lpstr>
      <vt:lpstr>Использованные интернет-ресурсы</vt:lpstr>
      <vt:lpstr>Литература: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кинезиологических упражнений в логопедической практике</dc:title>
  <dc:creator>Пользователь</dc:creator>
  <cp:lastModifiedBy>PC</cp:lastModifiedBy>
  <cp:revision>20</cp:revision>
  <dcterms:created xsi:type="dcterms:W3CDTF">2011-10-24T12:52:22Z</dcterms:created>
  <dcterms:modified xsi:type="dcterms:W3CDTF">2013-12-22T10:05:51Z</dcterms:modified>
</cp:coreProperties>
</file>