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64" r:id="rId2"/>
    <p:sldId id="272" r:id="rId3"/>
    <p:sldId id="273" r:id="rId4"/>
    <p:sldId id="263" r:id="rId5"/>
    <p:sldId id="261" r:id="rId6"/>
    <p:sldId id="262" r:id="rId7"/>
    <p:sldId id="279" r:id="rId8"/>
    <p:sldId id="278" r:id="rId9"/>
    <p:sldId id="275" r:id="rId10"/>
    <p:sldId id="265" r:id="rId11"/>
    <p:sldId id="257" r:id="rId12"/>
    <p:sldId id="270" r:id="rId13"/>
    <p:sldId id="271" r:id="rId14"/>
    <p:sldId id="276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99489-DE2E-485C-AA15-2737C9E3F8FF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D7BBF-6747-44D9-80A0-E7F231001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0E8C0-9965-4F05-8B02-CC3C1D2EA672}" type="slidenum">
              <a:rPr lang="ru-RU"/>
              <a:pPr/>
              <a:t>7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Результаты тестирования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F23DE4-9889-4CC2-BC14-0501BE69F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/>
              </a:rPr>
              <a:t>«Железо не только основа всего мира, самый главный металл окружающей нас природы, оно – основа культуры и промышленности, оно – орудие войны и мирного труда».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/>
              </a:rPr>
              <a:t>А. Е. Ферсман.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3200400"/>
            <a:ext cx="838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</a:t>
            </a:r>
            <a:endParaRPr lang="ru-RU" sz="2800" u="sng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3045621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043" y="2571744"/>
            <a:ext cx="37075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4152900" cy="1431925"/>
          </a:xfrm>
        </p:spPr>
        <p:txBody>
          <a:bodyPr/>
          <a:lstStyle/>
          <a:p>
            <a:r>
              <a:rPr lang="ru-RU" sz="6000">
                <a:solidFill>
                  <a:srgbClr val="E66B26"/>
                </a:solidFill>
              </a:rPr>
              <a:t>Враги </a:t>
            </a:r>
            <a:r>
              <a:rPr lang="en-US" sz="6000">
                <a:solidFill>
                  <a:srgbClr val="E66B26"/>
                </a:solidFill>
              </a:rPr>
              <a:t>Fe</a:t>
            </a:r>
            <a:endParaRPr lang="ru-RU" sz="6000">
              <a:solidFill>
                <a:srgbClr val="E66B26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268413"/>
            <a:ext cx="3910013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  Компоненты </a:t>
            </a:r>
            <a:r>
              <a:rPr lang="ru-RU" sz="2400" dirty="0"/>
              <a:t>чая связывают </a:t>
            </a:r>
            <a:r>
              <a:rPr lang="en-US" sz="2400" dirty="0"/>
              <a:t>Fe</a:t>
            </a:r>
            <a:r>
              <a:rPr lang="ru-RU" sz="2400" dirty="0"/>
              <a:t> в </a:t>
            </a:r>
            <a:r>
              <a:rPr lang="ru-RU" sz="2400" dirty="0" err="1"/>
              <a:t>труднорастворимую</a:t>
            </a:r>
            <a:r>
              <a:rPr lang="ru-RU" sz="2400" dirty="0"/>
              <a:t> форму. 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Чашка чая, выпитая во время еды, сократит усвоение </a:t>
            </a:r>
            <a:r>
              <a:rPr lang="en-US" sz="2400" dirty="0"/>
              <a:t>Fe </a:t>
            </a:r>
            <a:r>
              <a:rPr lang="ru-RU" sz="2400" dirty="0"/>
              <a:t>на </a:t>
            </a:r>
            <a:r>
              <a:rPr lang="ru-RU" sz="2400" baseline="30000" dirty="0"/>
              <a:t>2</a:t>
            </a:r>
            <a:r>
              <a:rPr lang="en-US" sz="2400" dirty="0"/>
              <a:t>/</a:t>
            </a:r>
            <a:r>
              <a:rPr lang="ru-RU" sz="2400" baseline="-25000" dirty="0"/>
              <a:t>3.</a:t>
            </a:r>
            <a:endParaRPr lang="ru-RU" sz="2400" dirty="0"/>
          </a:p>
          <a:p>
            <a:pPr>
              <a:lnSpc>
                <a:spcPct val="80000"/>
              </a:lnSpc>
              <a:buNone/>
            </a:pPr>
            <a:r>
              <a:rPr lang="ru-RU" sz="2400" dirty="0"/>
              <a:t>Если чай выпить после приёма пищи, то организм не досчитается 40% </a:t>
            </a:r>
            <a:r>
              <a:rPr lang="en-US" sz="2400" dirty="0"/>
              <a:t>Fe</a:t>
            </a:r>
            <a:r>
              <a:rPr lang="ru-RU" sz="2400" dirty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400" dirty="0" smtClean="0"/>
              <a:t>  Если </a:t>
            </a:r>
            <a:r>
              <a:rPr lang="ru-RU" sz="2400" dirty="0"/>
              <a:t>за 1 час до еды, то он останется в неприкосновенности.</a:t>
            </a:r>
            <a:endParaRPr lang="ru-RU" sz="2400" baseline="-25000" dirty="0"/>
          </a:p>
        </p:txBody>
      </p:sp>
      <p:pic>
        <p:nvPicPr>
          <p:cNvPr id="129028" name="Picture 4" descr="b2c691035b26113665945ec5520664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89138"/>
            <a:ext cx="3744913" cy="3275012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5650" y="2349500"/>
            <a:ext cx="4105275" cy="2998788"/>
            <a:chOff x="249" y="1570"/>
            <a:chExt cx="2495" cy="1663"/>
          </a:xfrm>
        </p:grpSpPr>
        <p:pic>
          <p:nvPicPr>
            <p:cNvPr id="129030" name="Picture 6" descr="8b8b6e6a0dc75b4c3636940a0243e7a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" y="1570"/>
              <a:ext cx="2495" cy="1663"/>
            </a:xfrm>
            <a:prstGeom prst="rect">
              <a:avLst/>
            </a:prstGeom>
            <a:noFill/>
          </p:spPr>
        </p:pic>
        <p:pic>
          <p:nvPicPr>
            <p:cNvPr id="129031" name="Picture 7" descr="7fdde708f77f2659149f0d2a205aa06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2" y="2296"/>
              <a:ext cx="453" cy="362"/>
            </a:xfrm>
            <a:prstGeom prst="rect">
              <a:avLst/>
            </a:prstGeom>
            <a:noFill/>
          </p:spPr>
        </p:pic>
        <p:pic>
          <p:nvPicPr>
            <p:cNvPr id="129032" name="Picture 8" descr="7fdde708f77f2659149f0d2a205aa06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1066" y="2296"/>
              <a:ext cx="453" cy="362"/>
            </a:xfrm>
            <a:prstGeom prst="rect">
              <a:avLst/>
            </a:prstGeom>
            <a:noFill/>
          </p:spPr>
        </p:pic>
      </p:grpSp>
      <p:pic>
        <p:nvPicPr>
          <p:cNvPr id="129033" name="Picture 9" descr="7289_prev_9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205038"/>
            <a:ext cx="3529013" cy="3384550"/>
          </a:xfrm>
          <a:prstGeom prst="rect">
            <a:avLst/>
          </a:prstGeom>
          <a:noFill/>
        </p:spPr>
      </p:pic>
      <p:pic>
        <p:nvPicPr>
          <p:cNvPr id="129034" name="Picture 10" descr="t_11307414102324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143116"/>
            <a:ext cx="3889375" cy="3402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07950" y="3160713"/>
            <a:ext cx="9144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 dirty="0">
                <a:latin typeface="Arial" charset="0"/>
              </a:rPr>
              <a:t>Избыток железа превращает человека в агрессивное существо с жестоким, эгоистичным характером. Такие люди очень активны, постоянно чем-то заняты. Любят командовать, поэтому чаще всего становятся военными, спортивными инструкторами или бизнесменами.</a:t>
            </a:r>
            <a:br>
              <a:rPr lang="ru-RU" sz="2800" b="1" dirty="0">
                <a:latin typeface="Arial" charset="0"/>
              </a:rPr>
            </a:br>
            <a:r>
              <a:rPr lang="ru-RU" sz="2800" b="1" dirty="0">
                <a:latin typeface="Arial" charset="0"/>
              </a:rPr>
              <a:t>Но таких «железных дровосеков» можно смягчить, если давать им меньше мяса. 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835150" y="285728"/>
            <a:ext cx="19800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7200" b="1" dirty="0" smtClean="0">
                <a:latin typeface="Arial" charset="0"/>
              </a:rPr>
              <a:t>      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 l="14568" t="54926" r="12354" b="21463"/>
          <a:stretch>
            <a:fillRect/>
          </a:stretch>
        </p:blipFill>
        <p:spPr bwMode="auto">
          <a:xfrm>
            <a:off x="0" y="1500174"/>
            <a:ext cx="8642350" cy="15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моделирование колоромитрической шка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497888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/>
      <p:bldP spid="1945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357166"/>
          <a:ext cx="6953256" cy="6286544"/>
        </p:xfrm>
        <a:graphic>
          <a:graphicData uri="http://schemas.openxmlformats.org/drawingml/2006/table">
            <a:tbl>
              <a:tblPr/>
              <a:tblGrid>
                <a:gridCol w="6953256"/>
              </a:tblGrid>
              <a:tr h="6286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 smtClean="0"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latin typeface="Verdana"/>
                          <a:ea typeface="Times New Roman"/>
                          <a:cs typeface="Times New Roman"/>
                        </a:rPr>
                        <a:t>Любопытно</a:t>
                      </a:r>
                      <a:r>
                        <a:rPr lang="ru-RU" sz="2000" dirty="0">
                          <a:latin typeface="Verdana"/>
                          <a:ea typeface="Times New Roman"/>
                          <a:cs typeface="Times New Roman"/>
                        </a:rPr>
                        <a:t>, что морской планктон, например, потребляет в год полмиллиарда тонн железа, т. е. приблизительно столько, сколько производят ежегодно все металлургические заводы нашей планеты</a:t>
                      </a:r>
                      <a:r>
                        <a:rPr lang="ru-RU" sz="2000" dirty="0" smtClean="0">
                          <a:latin typeface="Verdana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C:\Documents and Settings\Админ\Рабочий стол\33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331872" cy="351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20840"/>
            <a:ext cx="75009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Улитки, </a:t>
            </a:r>
            <a:r>
              <a:rPr lang="ru-RU" sz="2400" dirty="0" smtClean="0"/>
              <a:t>обитающие </a:t>
            </a:r>
            <a:r>
              <a:rPr lang="ru-RU" sz="2400" dirty="0" smtClean="0"/>
              <a:t> </a:t>
            </a:r>
            <a:r>
              <a:rPr lang="ru-RU" sz="2400" dirty="0" smtClean="0"/>
              <a:t>на дне Индийского океана, отличаются необычной «бронёй». Их раковина образована тремя слоями: внутренний состоит из арагонита, обычного для многих моллюсков минерала, средний слой образован </a:t>
            </a:r>
            <a:r>
              <a:rPr lang="ru-RU" sz="2400" dirty="0" smtClean="0"/>
              <a:t> </a:t>
            </a:r>
            <a:r>
              <a:rPr lang="ru-RU" sz="2400" dirty="0" smtClean="0"/>
              <a:t>органическим наполнителем, а внешний — сульфидами железа</a:t>
            </a:r>
            <a:r>
              <a:rPr lang="ru-RU" sz="2400" dirty="0" smtClean="0"/>
              <a:t>. </a:t>
            </a:r>
            <a:r>
              <a:rPr lang="ru-RU" sz="2400" dirty="0" smtClean="0"/>
              <a:t>И</a:t>
            </a:r>
            <a:r>
              <a:rPr lang="ru-RU" sz="2400" dirty="0" smtClean="0"/>
              <a:t>з </a:t>
            </a:r>
            <a:r>
              <a:rPr lang="ru-RU" sz="2400" dirty="0" smtClean="0"/>
              <a:t>минералов железа состоят чешуйки, которые защищают ногу этой улитки. </a:t>
            </a:r>
            <a:endParaRPr lang="ru-RU" sz="2400" dirty="0"/>
          </a:p>
        </p:txBody>
      </p:sp>
      <p:pic>
        <p:nvPicPr>
          <p:cNvPr id="3" name="Рисунок 2" descr="Какие улитки имеют раковину, покрытую слоем железного минерала?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997838"/>
            <a:ext cx="6429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В Антарктиде из ледника Тейлора временами выходит Кровавый водопад. Вода в нём содержит двухвалентное железо, которое, соединяясь с атмосферным воздухом, окисляется и образует ржавчину. Это и придаёт водопаду кроваво-рыжий цвет. </a:t>
            </a:r>
            <a:endParaRPr lang="ru-RU" sz="2400" dirty="0"/>
          </a:p>
        </p:txBody>
      </p:sp>
      <p:pic>
        <p:nvPicPr>
          <p:cNvPr id="20482" name="Picture 2" descr="C:\Documents and Settings\Админ\Рабочий стол\33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707261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786058"/>
            <a:ext cx="6716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Земная кора содержит около 5% железа</a:t>
            </a:r>
          </a:p>
          <a:p>
            <a:endParaRPr lang="ru-RU" dirty="0"/>
          </a:p>
        </p:txBody>
      </p:sp>
      <p:pic>
        <p:nvPicPr>
          <p:cNvPr id="3073" name="Picture 1" descr="C:\Documents and Settings\Админ\Рабочий стол\33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4533895" cy="47313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Метеориты, падающие на землю  - чистейшее  железо. до сих пор в лаборатории не могут получить железо такой ЧИСТОТЫ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49" name="Picture 1" descr="C:\Documents and Settings\Админ\Рабочий стол\33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780859" cy="4500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8486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Природные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соединения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железа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084263"/>
            <a:ext cx="1963737" cy="183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696200" y="1371600"/>
            <a:ext cx="1312863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</a:rPr>
              <a:t>FeS</a:t>
            </a:r>
            <a:r>
              <a:rPr lang="en-GB" sz="3200" baseline="-25000">
                <a:solidFill>
                  <a:srgbClr val="000000"/>
                </a:solidFill>
              </a:rPr>
              <a:t>2</a:t>
            </a:r>
            <a:endParaRPr lang="en-GB" sz="3200">
              <a:solidFill>
                <a:srgbClr val="000000"/>
              </a:solidFill>
            </a:endParaRP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</a:rPr>
              <a:t>Пирит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364163" y="2852738"/>
            <a:ext cx="4103687" cy="79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300">
                <a:solidFill>
                  <a:srgbClr val="000000"/>
                </a:solidFill>
              </a:rPr>
              <a:t>(железный или серный колчедан)</a:t>
            </a:r>
            <a:r>
              <a:rPr lang="ar-SA" sz="2300">
                <a:solidFill>
                  <a:srgbClr val="000000"/>
                </a:solidFill>
              </a:rPr>
              <a:t>‏</a:t>
            </a:r>
            <a:endParaRPr lang="en-GB" sz="2300">
              <a:solidFill>
                <a:srgbClr val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295400"/>
            <a:ext cx="2159000" cy="215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1341438"/>
            <a:ext cx="1662113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</a:rPr>
              <a:t>FeCO</a:t>
            </a:r>
            <a:r>
              <a:rPr lang="en-GB" sz="3200" baseline="-25000">
                <a:solidFill>
                  <a:srgbClr val="000000"/>
                </a:solidFill>
              </a:rPr>
              <a:t>3</a:t>
            </a: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>
                <a:solidFill>
                  <a:srgbClr val="000000"/>
                </a:solidFill>
              </a:rPr>
              <a:t>Сидерит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933825"/>
            <a:ext cx="2286000" cy="195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71775" y="5876925"/>
            <a:ext cx="381635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</a:rPr>
              <a:t>Fe</a:t>
            </a:r>
            <a:r>
              <a:rPr lang="en-GB" sz="3200" baseline="-25000">
                <a:solidFill>
                  <a:srgbClr val="000000"/>
                </a:solidFill>
              </a:rPr>
              <a:t>2</a:t>
            </a:r>
            <a:r>
              <a:rPr lang="en-GB" sz="3200">
                <a:solidFill>
                  <a:srgbClr val="000000"/>
                </a:solidFill>
              </a:rPr>
              <a:t>O</a:t>
            </a:r>
            <a:r>
              <a:rPr lang="en-GB" sz="3200" baseline="-25000">
                <a:solidFill>
                  <a:srgbClr val="000000"/>
                </a:solidFill>
              </a:rPr>
              <a:t>3</a:t>
            </a:r>
            <a:r>
              <a:rPr lang="en-GB" sz="3200">
                <a:solidFill>
                  <a:srgbClr val="000000"/>
                </a:solidFill>
              </a:rPr>
              <a:t>*3H</a:t>
            </a:r>
            <a:r>
              <a:rPr lang="en-GB" sz="3200" baseline="-25000">
                <a:solidFill>
                  <a:srgbClr val="000000"/>
                </a:solidFill>
              </a:rPr>
              <a:t>2</a:t>
            </a:r>
            <a:r>
              <a:rPr lang="en-GB" sz="3200">
                <a:solidFill>
                  <a:srgbClr val="000000"/>
                </a:solidFill>
              </a:rPr>
              <a:t>O Лимонит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514600" y="3429000"/>
            <a:ext cx="4103688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300">
                <a:solidFill>
                  <a:srgbClr val="000000"/>
                </a:solidFill>
              </a:rPr>
              <a:t>(бурый железняк)</a:t>
            </a:r>
            <a:r>
              <a:rPr lang="ar-SA" sz="2300">
                <a:solidFill>
                  <a:srgbClr val="000000"/>
                </a:solidFill>
              </a:rPr>
              <a:t>‏</a:t>
            </a:r>
            <a:endParaRPr lang="en-GB" sz="2300">
              <a:solidFill>
                <a:srgbClr val="0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59563" y="3644900"/>
          <a:ext cx="2195512" cy="2303463"/>
        </p:xfrm>
        <a:graphic>
          <a:graphicData uri="http://schemas.openxmlformats.org/presentationml/2006/ole">
            <p:oleObj spid="_x0000_s1026" r:id="rId7" imgW="1123810" imgH="1438095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3850" y="3644900"/>
          <a:ext cx="2270125" cy="2301875"/>
        </p:xfrm>
        <a:graphic>
          <a:graphicData uri="http://schemas.openxmlformats.org/presentationml/2006/ole">
            <p:oleObj spid="_x0000_s1027" r:id="rId8" imgW="1085714" imgH="1438095" progId="">
              <p:embed/>
            </p:oleObj>
          </a:graphicData>
        </a:graphic>
      </p:graphicFrame>
      <p:sp>
        <p:nvSpPr>
          <p:cNvPr id="1037" name="Text Box 15"/>
          <p:cNvSpPr txBox="1">
            <a:spLocks noChangeArrowheads="1"/>
          </p:cNvSpPr>
          <p:nvPr/>
        </p:nvSpPr>
        <p:spPr bwMode="auto">
          <a:xfrm>
            <a:off x="6372225" y="5927725"/>
            <a:ext cx="3133725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</a:rPr>
              <a:t>Fe</a:t>
            </a:r>
            <a:r>
              <a:rPr lang="en-GB" sz="3200" baseline="-25000">
                <a:solidFill>
                  <a:srgbClr val="000000"/>
                </a:solidFill>
              </a:rPr>
              <a:t>3</a:t>
            </a:r>
            <a:r>
              <a:rPr lang="en-GB" sz="3200">
                <a:solidFill>
                  <a:srgbClr val="000000"/>
                </a:solidFill>
              </a:rPr>
              <a:t>O</a:t>
            </a:r>
            <a:r>
              <a:rPr lang="en-GB" sz="3200" baseline="-25000">
                <a:solidFill>
                  <a:srgbClr val="000000"/>
                </a:solidFill>
              </a:rPr>
              <a:t>4</a:t>
            </a: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(магнитный железняк)</a:t>
            </a:r>
            <a:r>
              <a:rPr lang="ar-SA">
                <a:solidFill>
                  <a:srgbClr val="000000"/>
                </a:solidFill>
              </a:rPr>
              <a:t>‏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38" name="Text Box 16"/>
          <p:cNvSpPr txBox="1">
            <a:spLocks noChangeArrowheads="1"/>
          </p:cNvSpPr>
          <p:nvPr/>
        </p:nvSpPr>
        <p:spPr bwMode="auto">
          <a:xfrm>
            <a:off x="215900" y="5940425"/>
            <a:ext cx="2484438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</a:rPr>
              <a:t>Fe</a:t>
            </a:r>
            <a:r>
              <a:rPr lang="en-GB" sz="3200" baseline="-25000">
                <a:solidFill>
                  <a:srgbClr val="000000"/>
                </a:solidFill>
              </a:rPr>
              <a:t>2</a:t>
            </a:r>
            <a:r>
              <a:rPr lang="en-GB" sz="3200">
                <a:solidFill>
                  <a:srgbClr val="000000"/>
                </a:solidFill>
              </a:rPr>
              <a:t>O</a:t>
            </a:r>
            <a:r>
              <a:rPr lang="en-GB" sz="3200" baseline="-25000">
                <a:solidFill>
                  <a:srgbClr val="000000"/>
                </a:solidFill>
              </a:rPr>
              <a:t>3</a:t>
            </a:r>
          </a:p>
          <a:p>
            <a: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(красный железняк)</a:t>
            </a:r>
            <a:r>
              <a:rPr lang="ar-SA">
                <a:solidFill>
                  <a:srgbClr val="000000"/>
                </a:solidFill>
              </a:rPr>
              <a:t>‏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Железо, как элемент жизнедеятельности организма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1785926"/>
            <a:ext cx="3500462" cy="3500462"/>
          </a:xfrm>
          <a:noFill/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609600" y="1676400"/>
            <a:ext cx="731998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«</a:t>
            </a:r>
            <a:r>
              <a:rPr lang="ru-RU" sz="2800" dirty="0"/>
              <a:t>Что не излечивают лекарства,</a:t>
            </a:r>
          </a:p>
          <a:p>
            <a:r>
              <a:rPr lang="ru-RU" sz="2800" dirty="0"/>
              <a:t>то излечивает железо,</a:t>
            </a:r>
          </a:p>
          <a:p>
            <a:r>
              <a:rPr lang="ru-RU" sz="2800" dirty="0"/>
              <a:t>что не излечивает железо,</a:t>
            </a:r>
          </a:p>
          <a:p>
            <a:r>
              <a:rPr lang="ru-RU" sz="2800" dirty="0"/>
              <a:t>то излечивает огонь».</a:t>
            </a:r>
          </a:p>
          <a:p>
            <a:r>
              <a:rPr lang="ru-RU" sz="2800" dirty="0" smtClean="0"/>
              <a:t>     </a:t>
            </a:r>
          </a:p>
          <a:p>
            <a:r>
              <a:rPr lang="ru-RU" sz="2800" dirty="0" smtClean="0"/>
              <a:t>                         ( </a:t>
            </a:r>
            <a:r>
              <a:rPr lang="ru-RU" sz="2800" dirty="0"/>
              <a:t>Гиппократ)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762000"/>
            <a:ext cx="9429784" cy="552452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Входя в состав гемоглобина, железо обуславливает красный  цвет этого вещества, от которого, в свою очередь,  зависит цвет самой </a:t>
            </a:r>
            <a:r>
              <a:rPr lang="ru-RU" b="1" dirty="0" err="1" smtClean="0"/>
              <a:t>крови.С</a:t>
            </a:r>
            <a:r>
              <a:rPr lang="ru-RU" b="1" dirty="0" smtClean="0"/>
              <a:t> помощью гемоглобина осуществляется процесс дыхания.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 Задача: </a:t>
            </a:r>
          </a:p>
          <a:p>
            <a:pPr eaLnBrk="1" hangingPunct="1"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</a:rPr>
              <a:t>    В организме  человека массой тела 70 кг содержится 4,2 г железа. Зная массу своего тела, рассчитайте, какая масса ( в г) железа  содержится в вашем организме.</a:t>
            </a:r>
          </a:p>
          <a:p>
            <a:pPr>
              <a:defRPr/>
            </a:pP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Тест: «Порядок ли у вас </a:t>
            </a:r>
            <a:r>
              <a:rPr lang="ru-RU" dirty="0" smtClean="0">
                <a:solidFill>
                  <a:srgbClr val="FF0000"/>
                </a:solidFill>
              </a:rPr>
              <a:t>с содержанием железа в организме».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981200"/>
            <a:ext cx="8182004" cy="444819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1 Часто ли вы чувствуете усталость или подавленность?</a:t>
            </a:r>
          </a:p>
          <a:p>
            <a:pPr>
              <a:lnSpc>
                <a:spcPct val="90000"/>
              </a:lnSpc>
            </a:pPr>
            <a:r>
              <a:rPr lang="ru-RU" dirty="0"/>
              <a:t>2. Произошли ли у вас в последнее время изменения кожи, волос, ногтей?</a:t>
            </a:r>
          </a:p>
          <a:p>
            <a:pPr>
              <a:lnSpc>
                <a:spcPct val="90000"/>
              </a:lnSpc>
            </a:pPr>
            <a:r>
              <a:rPr lang="ru-RU" dirty="0"/>
              <a:t>3. Теряли ли вы в последнее время много крови?</a:t>
            </a:r>
          </a:p>
          <a:p>
            <a:pPr>
              <a:lnSpc>
                <a:spcPct val="90000"/>
              </a:lnSpc>
            </a:pPr>
            <a:r>
              <a:rPr lang="ru-RU" dirty="0"/>
              <a:t>4. Занимаетесь ли вы профессиональным спортом?</a:t>
            </a:r>
          </a:p>
          <a:p>
            <a:pPr>
              <a:lnSpc>
                <a:spcPct val="90000"/>
              </a:lnSpc>
            </a:pPr>
            <a:r>
              <a:rPr lang="ru-RU" dirty="0"/>
              <a:t>5. Вы редко или совсем не едите мясо?</a:t>
            </a:r>
          </a:p>
          <a:p>
            <a:pPr>
              <a:lnSpc>
                <a:spcPct val="90000"/>
              </a:lnSpc>
            </a:pPr>
            <a:r>
              <a:rPr lang="ru-RU" dirty="0"/>
              <a:t>6. Выпиваете ли вы более 3-х чашек кофе в день?</a:t>
            </a:r>
          </a:p>
          <a:p>
            <a:pPr>
              <a:lnSpc>
                <a:spcPct val="90000"/>
              </a:lnSpc>
            </a:pPr>
            <a:r>
              <a:rPr lang="ru-RU" dirty="0"/>
              <a:t>7. Вы едите мало овощей</a:t>
            </a:r>
            <a:r>
              <a:rPr lang="ru-RU" dirty="0" smtClean="0"/>
              <a:t>?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Биологическая роль железа</a:t>
            </a:r>
          </a:p>
        </p:txBody>
      </p:sp>
      <p:pic>
        <p:nvPicPr>
          <p:cNvPr id="47110" name="Picture 6" descr="logo витамин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1245164">
            <a:off x="900113" y="1412875"/>
            <a:ext cx="2381250" cy="1600200"/>
          </a:xfrm>
          <a:noFill/>
          <a:ln/>
        </p:spPr>
      </p:pic>
      <p:pic>
        <p:nvPicPr>
          <p:cNvPr id="47112" name="Picture 8" descr="17_3_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343234">
            <a:off x="5651500" y="1341438"/>
            <a:ext cx="2416175" cy="1811337"/>
          </a:xfrm>
          <a:noFill/>
          <a:ln/>
        </p:spPr>
      </p:pic>
      <p:pic>
        <p:nvPicPr>
          <p:cNvPr id="47114" name="Picture 10" descr="lvbrxq6qvzruc1in2e6h3p89fp418q5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252209">
            <a:off x="827088" y="4941888"/>
            <a:ext cx="1905000" cy="1428750"/>
          </a:xfrm>
          <a:noFill/>
          <a:ln/>
        </p:spPr>
      </p:pic>
      <p:pic>
        <p:nvPicPr>
          <p:cNvPr id="47116" name="Picture 12" descr="yluogmjc2uiwo04hyficr92gqm28ibx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357950" y="4857760"/>
            <a:ext cx="1905000" cy="1428750"/>
          </a:xfrm>
          <a:noFill/>
          <a:ln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14283" y="3357563"/>
            <a:ext cx="9049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99"/>
                </a:solidFill>
                <a:latin typeface="Tahoma" pitchFamily="34" charset="0"/>
              </a:rPr>
              <a:t>Железо играет важную роль в жизнедеятельности живых организмов</a:t>
            </a:r>
            <a:r>
              <a:rPr lang="ru-RU" sz="2000" i="1" dirty="0" smtClean="0">
                <a:solidFill>
                  <a:srgbClr val="000099"/>
                </a:solidFill>
                <a:latin typeface="Tahoma" pitchFamily="34" charset="0"/>
              </a:rPr>
              <a:t>.</a:t>
            </a:r>
            <a:endParaRPr lang="ru-RU" sz="20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3851275" y="5084763"/>
            <a:ext cx="1657350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Fe</a:t>
            </a:r>
            <a:endParaRPr lang="ru-RU" sz="40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6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  <p:bldP spid="471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3"/>
          <a:ext cx="9144000" cy="694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7857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продукты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Содержание железа в 100г продукта</a:t>
                      </a:r>
                      <a:endParaRPr lang="ru-RU" sz="2000" dirty="0"/>
                    </a:p>
                  </a:txBody>
                  <a:tcPr/>
                </a:tc>
              </a:tr>
              <a:tr h="5859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молоко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  0,07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</a:tr>
              <a:tr h="5859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гречиха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8,3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</a:tr>
              <a:tr h="66767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яблочный сок</a:t>
                      </a:r>
                    </a:p>
                    <a:p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0,3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</a:tr>
              <a:tr h="5859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творог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0.5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</a:tr>
              <a:tr h="5859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мясо курицы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1,6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</a:tr>
              <a:tr h="5859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сок</a:t>
                      </a:r>
                      <a:r>
                        <a:rPr lang="ru-RU" sz="2400" baseline="0" dirty="0" smtClean="0">
                          <a:latin typeface="+mn-lt"/>
                        </a:rPr>
                        <a:t> шиповника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1.4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</a:tr>
              <a:tr h="5859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яйцо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2.5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</a:tr>
              <a:tr h="6944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говядина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n-lt"/>
                        </a:rPr>
                        <a:t>3,4</a:t>
                      </a:r>
                      <a:endParaRPr lang="ru-RU" sz="2800" dirty="0">
                        <a:latin typeface="+mn-lt"/>
                      </a:endParaRPr>
                    </a:p>
                  </a:txBody>
                  <a:tcPr/>
                </a:tc>
              </a:tr>
              <a:tr h="539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соя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халва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</TotalTime>
  <Words>529</Words>
  <PresentationFormat>Экран (4:3)</PresentationFormat>
  <Paragraphs>99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Железо, как элемент жизнедеятельности организма</vt:lpstr>
      <vt:lpstr>Слайд 6</vt:lpstr>
      <vt:lpstr>Тест: «Порядок ли у вас с содержанием железа в организме».</vt:lpstr>
      <vt:lpstr>Биологическая роль железа</vt:lpstr>
      <vt:lpstr>Слайд 9</vt:lpstr>
      <vt:lpstr>Враги Fe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Биологическая роль железа</dc:title>
  <cp:lastModifiedBy>user</cp:lastModifiedBy>
  <cp:revision>26</cp:revision>
  <dcterms:modified xsi:type="dcterms:W3CDTF">2013-10-21T05:30:39Z</dcterms:modified>
</cp:coreProperties>
</file>