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60" r:id="rId4"/>
    <p:sldId id="259" r:id="rId5"/>
    <p:sldId id="261" r:id="rId6"/>
    <p:sldId id="266" r:id="rId7"/>
    <p:sldId id="257" r:id="rId8"/>
    <p:sldId id="262" r:id="rId9"/>
    <p:sldId id="263" r:id="rId10"/>
    <p:sldId id="264" r:id="rId11"/>
    <p:sldId id="265" r:id="rId12"/>
    <p:sldId id="278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636"/>
    <a:srgbClr val="F35F0D"/>
    <a:srgbClr val="A31529"/>
    <a:srgbClr val="005696"/>
    <a:srgbClr val="246E2D"/>
    <a:srgbClr val="890980"/>
    <a:srgbClr val="F11B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D436F7-5CDD-47C2-9177-2930C0DCF685}" type="datetimeFigureOut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1B9140-EC13-4FDE-8239-C90C130F4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05F06-4B6B-4F61-AA37-C8E46834472E}" type="datetime1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95B73-8E27-410A-A92D-4CB7A2D45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F2E8A-B214-458B-AACF-236442BD189E}" type="datetime1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5318-9E59-42F6-97FD-4616BA21F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4285F-4ADC-4022-B961-F7A82F7E305A}" type="datetime1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1644-1F14-44EA-9FF7-AABD355E4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FB286-AAB0-4D34-A322-97F4974F55AA}" type="datetime1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278D5-E880-46DC-9B05-B2769F718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42896-0143-436C-B50C-BF5006F8332A}" type="datetime1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1083F-4D01-4A13-91A3-B8E79C645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45637-B4F4-413A-9728-C36E8F0C600B}" type="datetime1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8749F-1168-43E9-A40A-4AB39FBF5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1EBD4-686C-4EA8-959F-BE69BB26A9B5}" type="datetime1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012CB-F89F-4848-ACB7-286D40449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EEBAE-CF0C-4123-87E9-B02453205037}" type="datetime1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B2831-A4FB-4090-99BA-4175D479A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7C2BD-D519-4BA2-A634-DB35C26E0A7B}" type="datetime1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B44E3-5D37-4C09-AFB7-03C78231E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3306B-93AA-43BD-8F61-CFEF789F7474}" type="datetime1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C15DA-BBE1-4C4A-83B2-D9D851A07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68388-2449-4DD3-B39F-E4E1F3572CE0}" type="datetime1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1F07B-D951-4EB8-B9AC-C87262842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4FDA2F-773D-4B39-976C-E72490A8A8C4}" type="datetime1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4DB244-926F-4E35-84D9-A40DDFE6A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_Microsoft_Office_Excel1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5300663"/>
            <a:ext cx="9144000" cy="13573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0" name="Picture 6" descr="H:\Documents and Settings\Aida\Рабочий стол\канцелярия учёба ученик\sb_mai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928926" y="1357298"/>
            <a:ext cx="2866152" cy="3312000"/>
          </a:xfrm>
          <a:prstGeom prst="ellipse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  <a:softEdge rad="317500"/>
          </a:effectLst>
        </p:spPr>
      </p:pic>
      <p:sp>
        <p:nvSpPr>
          <p:cNvPr id="4" name="Куб 3"/>
          <p:cNvSpPr/>
          <p:nvPr/>
        </p:nvSpPr>
        <p:spPr>
          <a:xfrm rot="247361">
            <a:off x="1460530" y="1104005"/>
            <a:ext cx="936000" cy="918405"/>
          </a:xfrm>
          <a:prstGeom prst="cube">
            <a:avLst/>
          </a:prstGeom>
          <a:solidFill>
            <a:srgbClr val="F35F0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</a:p>
        </p:txBody>
      </p:sp>
      <p:sp>
        <p:nvSpPr>
          <p:cNvPr id="6" name="Куб 5"/>
          <p:cNvSpPr/>
          <p:nvPr/>
        </p:nvSpPr>
        <p:spPr>
          <a:xfrm rot="341114">
            <a:off x="972685" y="4187441"/>
            <a:ext cx="936000" cy="935256"/>
          </a:xfrm>
          <a:prstGeom prst="cub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8" name="Куб 7"/>
          <p:cNvSpPr/>
          <p:nvPr/>
        </p:nvSpPr>
        <p:spPr>
          <a:xfrm>
            <a:off x="2357422" y="1000108"/>
            <a:ext cx="936000" cy="936000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</a:p>
        </p:txBody>
      </p:sp>
      <p:sp>
        <p:nvSpPr>
          <p:cNvPr id="12" name="Куб 11"/>
          <p:cNvSpPr/>
          <p:nvPr/>
        </p:nvSpPr>
        <p:spPr>
          <a:xfrm rot="235563">
            <a:off x="3317060" y="816739"/>
            <a:ext cx="936000" cy="936000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</p:txBody>
      </p:sp>
      <p:sp>
        <p:nvSpPr>
          <p:cNvPr id="15" name="Куб 14"/>
          <p:cNvSpPr/>
          <p:nvPr/>
        </p:nvSpPr>
        <p:spPr>
          <a:xfrm rot="21203102">
            <a:off x="1836714" y="4194177"/>
            <a:ext cx="936000" cy="936000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Куб 15"/>
          <p:cNvSpPr/>
          <p:nvPr/>
        </p:nvSpPr>
        <p:spPr>
          <a:xfrm rot="768778">
            <a:off x="1606523" y="5378522"/>
            <a:ext cx="936000" cy="936000"/>
          </a:xfrm>
          <a:prstGeom prst="cube">
            <a:avLst/>
          </a:prstGeom>
          <a:solidFill>
            <a:srgbClr val="246E2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Куб 17"/>
          <p:cNvSpPr/>
          <p:nvPr/>
        </p:nvSpPr>
        <p:spPr>
          <a:xfrm rot="771623">
            <a:off x="2664162" y="4235807"/>
            <a:ext cx="936000" cy="936000"/>
          </a:xfrm>
          <a:prstGeom prst="cub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9" name="Куб 18"/>
          <p:cNvSpPr/>
          <p:nvPr/>
        </p:nvSpPr>
        <p:spPr>
          <a:xfrm>
            <a:off x="3571868" y="4286256"/>
            <a:ext cx="936000" cy="936000"/>
          </a:xfrm>
          <a:prstGeom prst="cube">
            <a:avLst/>
          </a:prstGeom>
          <a:solidFill>
            <a:srgbClr val="F35F0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</a:p>
        </p:txBody>
      </p:sp>
      <p:sp>
        <p:nvSpPr>
          <p:cNvPr id="7" name="Куб 6"/>
          <p:cNvSpPr/>
          <p:nvPr/>
        </p:nvSpPr>
        <p:spPr>
          <a:xfrm rot="538400">
            <a:off x="4353517" y="924501"/>
            <a:ext cx="936000" cy="936000"/>
          </a:xfrm>
          <a:prstGeom prst="cube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</a:p>
        </p:txBody>
      </p:sp>
      <p:sp>
        <p:nvSpPr>
          <p:cNvPr id="5" name="Куб 4"/>
          <p:cNvSpPr/>
          <p:nvPr/>
        </p:nvSpPr>
        <p:spPr>
          <a:xfrm rot="362702">
            <a:off x="2526026" y="5570763"/>
            <a:ext cx="936000" cy="936000"/>
          </a:xfrm>
          <a:prstGeom prst="cube">
            <a:avLst/>
          </a:prstGeom>
          <a:solidFill>
            <a:srgbClr val="C7D63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</p:txBody>
      </p:sp>
      <p:sp>
        <p:nvSpPr>
          <p:cNvPr id="20" name="Куб 19"/>
          <p:cNvSpPr/>
          <p:nvPr/>
        </p:nvSpPr>
        <p:spPr>
          <a:xfrm rot="341114">
            <a:off x="5258965" y="972731"/>
            <a:ext cx="936000" cy="935256"/>
          </a:xfrm>
          <a:prstGeom prst="cub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21" name="Куб 20"/>
          <p:cNvSpPr/>
          <p:nvPr/>
        </p:nvSpPr>
        <p:spPr>
          <a:xfrm rot="771623">
            <a:off x="6164623" y="1163973"/>
            <a:ext cx="936000" cy="936000"/>
          </a:xfrm>
          <a:prstGeom prst="cub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</a:p>
        </p:txBody>
      </p:sp>
      <p:sp>
        <p:nvSpPr>
          <p:cNvPr id="23" name="Куб 22"/>
          <p:cNvSpPr/>
          <p:nvPr/>
        </p:nvSpPr>
        <p:spPr>
          <a:xfrm rot="768778">
            <a:off x="4449820" y="4306951"/>
            <a:ext cx="936000" cy="936000"/>
          </a:xfrm>
          <a:prstGeom prst="cube">
            <a:avLst/>
          </a:prstGeom>
          <a:solidFill>
            <a:srgbClr val="246E2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26" name="Куб 25"/>
          <p:cNvSpPr/>
          <p:nvPr/>
        </p:nvSpPr>
        <p:spPr>
          <a:xfrm>
            <a:off x="3461516" y="5600634"/>
            <a:ext cx="936000" cy="936000"/>
          </a:xfrm>
          <a:prstGeom prst="cub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27" name="Заголовок 26"/>
          <p:cNvSpPr>
            <a:spLocks noGrp="1"/>
          </p:cNvSpPr>
          <p:nvPr>
            <p:ph type="ctrTitle"/>
          </p:nvPr>
        </p:nvSpPr>
        <p:spPr>
          <a:xfrm>
            <a:off x="4338738" y="5622361"/>
            <a:ext cx="900000" cy="936000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30" name="Куб 29"/>
          <p:cNvSpPr/>
          <p:nvPr/>
        </p:nvSpPr>
        <p:spPr>
          <a:xfrm rot="21300664">
            <a:off x="5310510" y="5596270"/>
            <a:ext cx="936000" cy="936000"/>
          </a:xfrm>
          <a:prstGeom prst="cube">
            <a:avLst/>
          </a:prstGeom>
          <a:solidFill>
            <a:srgbClr val="00569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32" name="Куб 31"/>
          <p:cNvSpPr/>
          <p:nvPr/>
        </p:nvSpPr>
        <p:spPr>
          <a:xfrm rot="21379813">
            <a:off x="6239505" y="5386361"/>
            <a:ext cx="936000" cy="936000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Куб 32"/>
          <p:cNvSpPr/>
          <p:nvPr/>
        </p:nvSpPr>
        <p:spPr>
          <a:xfrm rot="21393800">
            <a:off x="5385031" y="4170593"/>
            <a:ext cx="936000" cy="936000"/>
          </a:xfrm>
          <a:prstGeom prst="cube">
            <a:avLst/>
          </a:prstGeom>
          <a:solidFill>
            <a:srgbClr val="C7D63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34" name="Куб 33"/>
          <p:cNvSpPr/>
          <p:nvPr/>
        </p:nvSpPr>
        <p:spPr>
          <a:xfrm rot="538400">
            <a:off x="6282342" y="4067773"/>
            <a:ext cx="936000" cy="936000"/>
          </a:xfrm>
          <a:prstGeom prst="cube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</a:p>
        </p:txBody>
      </p:sp>
      <p:sp>
        <p:nvSpPr>
          <p:cNvPr id="35" name="Куб 34"/>
          <p:cNvSpPr/>
          <p:nvPr/>
        </p:nvSpPr>
        <p:spPr>
          <a:xfrm rot="771623">
            <a:off x="7179030" y="4092932"/>
            <a:ext cx="936000" cy="936000"/>
          </a:xfrm>
          <a:prstGeom prst="cub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5750" y="214313"/>
            <a:ext cx="88582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КОУ РА «Школа-интернат №1 для детей-сирот и детей, оставшихся без попечения родителей им. Г.К.Жукова»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15063" y="2928938"/>
            <a:ext cx="257175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Учитель-логопед </a:t>
            </a:r>
          </a:p>
          <a:p>
            <a:pPr>
              <a:defRPr/>
            </a:pPr>
            <a:r>
              <a:rPr lang="ru-RU" sz="22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Герасимцева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проекта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214313" y="1600200"/>
            <a:ext cx="8715375" cy="452596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mtClean="0"/>
              <a:t>Учащиеся начальных классов, учителя и воспитатели начальных классов.</a:t>
            </a:r>
          </a:p>
          <a:p>
            <a:pPr algn="just"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06A7C2-CEBD-4F22-8019-2217E1784C9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11270" name="Picture 6" descr="H:\Логопедические занятия. 2008г\SANY174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23928" y="2924944"/>
            <a:ext cx="4415999" cy="3312000"/>
          </a:xfrm>
          <a:prstGeom prst="round2Diag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800" smtClean="0"/>
              <a:t>Чтобы преодолеть этот вид дисграфии, нужно работать над четкой слуховой дифференциацией звуков, которые ученик плохо различает на слух.</a:t>
            </a:r>
          </a:p>
          <a:p>
            <a:pPr algn="just" eaLnBrk="1" hangingPunct="1">
              <a:buFont typeface="Arial" charset="0"/>
              <a:buNone/>
            </a:pPr>
            <a:r>
              <a:rPr lang="ru-RU" sz="2800" smtClean="0"/>
              <a:t>Для дифференциации звуков [</a:t>
            </a:r>
            <a:r>
              <a:rPr lang="ru-RU" sz="2800" b="1" i="1" smtClean="0"/>
              <a:t>ш</a:t>
            </a:r>
            <a:r>
              <a:rPr lang="ru-RU" sz="2800" smtClean="0"/>
              <a:t>] и [</a:t>
            </a:r>
            <a:r>
              <a:rPr lang="ru-RU" sz="2800" b="1" i="1" smtClean="0"/>
              <a:t>ж</a:t>
            </a:r>
            <a:r>
              <a:rPr lang="ru-RU" sz="2800" smtClean="0"/>
              <a:t>] можно использовать следующие упражнения:</a:t>
            </a:r>
          </a:p>
          <a:p>
            <a:pPr algn="just"/>
            <a:r>
              <a:rPr lang="ru-RU" sz="2800" smtClean="0"/>
              <a:t>раскладывание под буквами </a:t>
            </a:r>
            <a:r>
              <a:rPr lang="ru-RU" sz="2800" b="1" i="1" smtClean="0"/>
              <a:t>ш</a:t>
            </a:r>
            <a:r>
              <a:rPr lang="ru-RU" sz="2800" smtClean="0"/>
              <a:t> и </a:t>
            </a:r>
            <a:r>
              <a:rPr lang="ru-RU" sz="2800" b="1" i="1" smtClean="0"/>
              <a:t>ж</a:t>
            </a:r>
            <a:r>
              <a:rPr lang="ru-RU" sz="2800" smtClean="0"/>
              <a:t> картинок, в  названиях которых содержаться соответствующие звуки (типа </a:t>
            </a:r>
            <a:r>
              <a:rPr lang="ru-RU" sz="2800" i="1" smtClean="0"/>
              <a:t>шапка</a:t>
            </a:r>
            <a:r>
              <a:rPr lang="ru-RU" sz="2800" smtClean="0"/>
              <a:t>, </a:t>
            </a:r>
            <a:r>
              <a:rPr lang="ru-RU" sz="2800" i="1" smtClean="0"/>
              <a:t>шарф</a:t>
            </a:r>
            <a:r>
              <a:rPr lang="ru-RU" sz="2800" smtClean="0"/>
              <a:t>, </a:t>
            </a:r>
            <a:r>
              <a:rPr lang="ru-RU" sz="2800" i="1" smtClean="0"/>
              <a:t>жилет</a:t>
            </a:r>
            <a:r>
              <a:rPr lang="ru-RU" sz="2800" smtClean="0"/>
              <a:t>, </a:t>
            </a:r>
            <a:r>
              <a:rPr lang="ru-RU" sz="2800" i="1" smtClean="0"/>
              <a:t>жакет</a:t>
            </a:r>
            <a:r>
              <a:rPr lang="ru-RU" sz="2800" smtClean="0"/>
              <a:t>, </a:t>
            </a:r>
            <a:r>
              <a:rPr lang="ru-RU" sz="2800" i="1" smtClean="0"/>
              <a:t>шуба</a:t>
            </a:r>
            <a:r>
              <a:rPr lang="ru-RU" sz="2800" smtClean="0"/>
              <a:t>, </a:t>
            </a:r>
            <a:r>
              <a:rPr lang="ru-RU" sz="2800" i="1" smtClean="0"/>
              <a:t>ландыш</a:t>
            </a:r>
            <a:r>
              <a:rPr lang="ru-RU" sz="2800" smtClean="0"/>
              <a:t>, </a:t>
            </a:r>
            <a:r>
              <a:rPr lang="ru-RU" sz="2800" i="1" smtClean="0"/>
              <a:t>пожар</a:t>
            </a:r>
            <a:r>
              <a:rPr lang="ru-RU" sz="2800" smtClean="0"/>
              <a:t>);</a:t>
            </a:r>
          </a:p>
          <a:p>
            <a:r>
              <a:rPr lang="ru-RU" sz="2800" smtClean="0"/>
              <a:t>называние ребёнком слов со звуками [</a:t>
            </a:r>
            <a:r>
              <a:rPr lang="ru-RU" sz="2800" b="1" i="1" smtClean="0"/>
              <a:t>ш</a:t>
            </a:r>
            <a:r>
              <a:rPr lang="ru-RU" sz="2800" smtClean="0"/>
              <a:t>] и [</a:t>
            </a:r>
            <a:r>
              <a:rPr lang="ru-RU" sz="2800" b="1" i="1" smtClean="0"/>
              <a:t>ж</a:t>
            </a:r>
            <a:r>
              <a:rPr lang="ru-RU" sz="2800" smtClean="0"/>
              <a:t>];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32EFB-3BD4-4604-8922-DC371C5F700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t="-22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323850" y="333375"/>
            <a:ext cx="8569325" cy="5792788"/>
          </a:xfrm>
        </p:spPr>
        <p:txBody>
          <a:bodyPr/>
          <a:lstStyle/>
          <a:p>
            <a:pPr algn="just"/>
            <a:r>
              <a:rPr lang="ru-RU" sz="2600" smtClean="0"/>
              <a:t>показ буквы </a:t>
            </a:r>
            <a:r>
              <a:rPr lang="ru-RU" sz="2600" b="1" i="1" smtClean="0"/>
              <a:t>ш</a:t>
            </a:r>
            <a:r>
              <a:rPr lang="ru-RU" sz="2600" i="1" smtClean="0"/>
              <a:t> </a:t>
            </a:r>
            <a:r>
              <a:rPr lang="ru-RU" sz="2600" smtClean="0"/>
              <a:t>или </a:t>
            </a:r>
            <a:r>
              <a:rPr lang="ru-RU" sz="2600" b="1" i="1" smtClean="0"/>
              <a:t>ж</a:t>
            </a:r>
            <a:r>
              <a:rPr lang="ru-RU" sz="2600" smtClean="0"/>
              <a:t> в ответ на произносимое взрослым слово с соответствующим звуком;</a:t>
            </a:r>
          </a:p>
          <a:p>
            <a:pPr algn="just"/>
            <a:r>
              <a:rPr lang="ru-RU" sz="2600" smtClean="0"/>
              <a:t>называние ребёнком пропущенной в слове буквы </a:t>
            </a:r>
            <a:r>
              <a:rPr lang="ru-RU" sz="2600" b="1" i="1" smtClean="0"/>
              <a:t>ш</a:t>
            </a:r>
            <a:r>
              <a:rPr lang="ru-RU" sz="2600" b="1" smtClean="0"/>
              <a:t> </a:t>
            </a:r>
            <a:r>
              <a:rPr lang="ru-RU" sz="2600" smtClean="0"/>
              <a:t>или </a:t>
            </a:r>
            <a:r>
              <a:rPr lang="ru-RU" sz="2600" b="1" i="1" smtClean="0"/>
              <a:t>ж</a:t>
            </a:r>
            <a:r>
              <a:rPr lang="ru-RU" sz="2600" smtClean="0"/>
              <a:t> (</a:t>
            </a:r>
            <a:r>
              <a:rPr lang="ru-RU" sz="2600" i="1" smtClean="0"/>
              <a:t>ко…ка</a:t>
            </a:r>
            <a:r>
              <a:rPr lang="ru-RU" sz="2600" smtClean="0"/>
              <a:t>, </a:t>
            </a:r>
            <a:r>
              <a:rPr lang="ru-RU" sz="2600" i="1" smtClean="0"/>
              <a:t>ко…а</a:t>
            </a:r>
            <a:r>
              <a:rPr lang="ru-RU" sz="2600" smtClean="0"/>
              <a:t>, </a:t>
            </a:r>
            <a:r>
              <a:rPr lang="ru-RU" sz="2600" i="1" smtClean="0"/>
              <a:t>ло…ечка</a:t>
            </a:r>
            <a:r>
              <a:rPr lang="ru-RU" sz="2600" smtClean="0"/>
              <a:t>, </a:t>
            </a:r>
            <a:r>
              <a:rPr lang="ru-RU" sz="2600" i="1" smtClean="0"/>
              <a:t>ду…</a:t>
            </a:r>
            <a:r>
              <a:rPr lang="ru-RU" sz="2600" smtClean="0"/>
              <a:t>, </a:t>
            </a:r>
            <a:r>
              <a:rPr lang="ru-RU" sz="2600" i="1" smtClean="0"/>
              <a:t>по…ар</a:t>
            </a:r>
            <a:r>
              <a:rPr lang="ru-RU" sz="2600" smtClean="0"/>
              <a:t>); в дальнейшем подобные упражнения проводят­ся и в письменной форме;</a:t>
            </a:r>
          </a:p>
          <a:p>
            <a:pPr algn="just"/>
            <a:r>
              <a:rPr lang="ru-RU" sz="2600" smtClean="0"/>
              <a:t>запись диктуемых взрослым слов под буквой </a:t>
            </a:r>
            <a:r>
              <a:rPr lang="ru-RU" sz="2600" b="1" i="1" smtClean="0"/>
              <a:t>ш</a:t>
            </a:r>
            <a:r>
              <a:rPr lang="ru-RU" sz="2600" i="1" smtClean="0"/>
              <a:t> </a:t>
            </a:r>
            <a:r>
              <a:rPr lang="ru-RU" sz="2600" smtClean="0"/>
              <a:t>или  </a:t>
            </a:r>
            <a:r>
              <a:rPr lang="ru-RU" sz="2600" b="1" i="1" smtClean="0"/>
              <a:t>ж</a:t>
            </a:r>
            <a:r>
              <a:rPr lang="ru-RU" sz="2600" smtClean="0"/>
              <a:t>;</a:t>
            </a:r>
          </a:p>
          <a:p>
            <a:pPr algn="just"/>
            <a:r>
              <a:rPr lang="ru-RU" sz="2600" smtClean="0"/>
              <a:t>придумать и записать слова со звуком [</a:t>
            </a:r>
            <a:r>
              <a:rPr lang="ru-RU" sz="2600" b="1" i="1" smtClean="0"/>
              <a:t>ш</a:t>
            </a:r>
            <a:r>
              <a:rPr lang="ru-RU" sz="2600" smtClean="0"/>
              <a:t>], а затем - со звуком [</a:t>
            </a:r>
            <a:r>
              <a:rPr lang="ru-RU" sz="2600" b="1" i="1" smtClean="0"/>
              <a:t>ж</a:t>
            </a:r>
            <a:r>
              <a:rPr lang="ru-RU" sz="2600" smtClean="0"/>
              <a:t>] (например: </a:t>
            </a:r>
            <a:r>
              <a:rPr lang="ru-RU" sz="2600" i="1" smtClean="0"/>
              <a:t>жук</a:t>
            </a:r>
            <a:r>
              <a:rPr lang="ru-RU" sz="2600" smtClean="0"/>
              <a:t>, </a:t>
            </a:r>
            <a:r>
              <a:rPr lang="ru-RU" sz="2600" i="1" smtClean="0"/>
              <a:t>жираф</a:t>
            </a:r>
            <a:r>
              <a:rPr lang="ru-RU" sz="2600" smtClean="0"/>
              <a:t>, </a:t>
            </a:r>
            <a:r>
              <a:rPr lang="ru-RU" sz="2600" i="1" smtClean="0"/>
              <a:t>кожа</a:t>
            </a:r>
            <a:r>
              <a:rPr lang="ru-RU" sz="2600" smtClean="0"/>
              <a:t>, </a:t>
            </a:r>
            <a:r>
              <a:rPr lang="ru-RU" sz="2600" i="1" smtClean="0"/>
              <a:t>нож</a:t>
            </a:r>
            <a:r>
              <a:rPr lang="ru-RU" sz="2600" smtClean="0"/>
              <a:t>, и </a:t>
            </a:r>
            <a:r>
              <a:rPr lang="ru-RU" sz="2600" i="1" smtClean="0"/>
              <a:t>школа</a:t>
            </a:r>
            <a:r>
              <a:rPr lang="ru-RU" sz="2600" smtClean="0"/>
              <a:t>, </a:t>
            </a:r>
            <a:r>
              <a:rPr lang="ru-RU" sz="2600" i="1" smtClean="0"/>
              <a:t>шагать</a:t>
            </a:r>
            <a:r>
              <a:rPr lang="ru-RU" sz="2600" smtClean="0"/>
              <a:t>, </a:t>
            </a:r>
            <a:r>
              <a:rPr lang="ru-RU" sz="2600" i="1" smtClean="0"/>
              <a:t>кошка</a:t>
            </a:r>
            <a:r>
              <a:rPr lang="ru-RU" sz="2600" smtClean="0"/>
              <a:t>, </a:t>
            </a:r>
            <a:r>
              <a:rPr lang="ru-RU" sz="2600" i="1" smtClean="0"/>
              <a:t>душ</a:t>
            </a:r>
            <a:r>
              <a:rPr lang="ru-RU" sz="2600" smtClean="0"/>
              <a:t> и </a:t>
            </a:r>
            <a:r>
              <a:rPr lang="ru-RU" sz="2600" i="1" smtClean="0"/>
              <a:t>т.п</a:t>
            </a:r>
            <a:r>
              <a:rPr lang="ru-RU" sz="2600" smtClean="0"/>
              <a:t>.);</a:t>
            </a:r>
          </a:p>
          <a:p>
            <a:pPr algn="just"/>
            <a:r>
              <a:rPr lang="ru-RU" sz="2600" smtClean="0"/>
              <a:t>придумывание и запись ребёнком слов, в которых содержатся сразу оба дифференцируемых звука (</a:t>
            </a:r>
            <a:r>
              <a:rPr lang="ru-RU" sz="2600" i="1" smtClean="0"/>
              <a:t>положишь</a:t>
            </a:r>
            <a:r>
              <a:rPr lang="ru-RU" sz="2600" smtClean="0"/>
              <a:t>, </a:t>
            </a:r>
            <a:r>
              <a:rPr lang="ru-RU" sz="2600" i="1" smtClean="0"/>
              <a:t>жалеешь</a:t>
            </a:r>
            <a:r>
              <a:rPr lang="ru-RU" sz="2600" smtClean="0"/>
              <a:t>, </a:t>
            </a:r>
            <a:r>
              <a:rPr lang="ru-RU" sz="2600" i="1" smtClean="0"/>
              <a:t>живёшь</a:t>
            </a:r>
            <a:r>
              <a:rPr lang="ru-RU" sz="2600" smtClean="0"/>
              <a:t>, </a:t>
            </a:r>
            <a:r>
              <a:rPr lang="ru-RU" sz="2600" i="1" smtClean="0"/>
              <a:t>ждёшь</a:t>
            </a:r>
            <a:r>
              <a:rPr lang="ru-RU" sz="2600" smtClean="0"/>
              <a:t>)</a:t>
            </a:r>
          </a:p>
          <a:p>
            <a:endParaRPr 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E4B46-A8AF-41BF-ACE8-9D619C03748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Этапы реализации проекта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2800" b="1" i="1" u="sng" dirty="0" smtClean="0"/>
              <a:t>1 этап.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800" b="1" i="1" u="sng" dirty="0" smtClean="0"/>
              <a:t>Подготовительный.</a:t>
            </a:r>
            <a:r>
              <a:rPr lang="ru-RU" sz="2800" u="sng" dirty="0" smtClean="0"/>
              <a:t> Сентябрь 2009 года.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600" dirty="0" smtClean="0"/>
              <a:t>Задачи:</a:t>
            </a:r>
          </a:p>
          <a:p>
            <a:pPr marL="514350" indent="-514350" algn="just" eaLnBrk="1" hangingPunct="1">
              <a:buFont typeface="Arial" charset="0"/>
              <a:buAutoNum type="arabicPeriod"/>
              <a:defRPr/>
            </a:pPr>
            <a:r>
              <a:rPr lang="ru-RU" sz="2600" dirty="0" smtClean="0"/>
              <a:t>Сформировать информационный банк данных о детях, поступающих на школьный </a:t>
            </a:r>
            <a:r>
              <a:rPr lang="ru-RU" sz="2600" dirty="0" err="1" smtClean="0"/>
              <a:t>логопункт</a:t>
            </a:r>
            <a:r>
              <a:rPr lang="ru-RU" sz="2600" dirty="0" smtClean="0"/>
              <a:t>. </a:t>
            </a:r>
          </a:p>
          <a:p>
            <a:pPr marL="514350" indent="-514350" algn="just" eaLnBrk="1" hangingPunct="1">
              <a:buFont typeface="Arial" charset="0"/>
              <a:buAutoNum type="arabicPeriod"/>
              <a:defRPr/>
            </a:pPr>
            <a:r>
              <a:rPr lang="ru-RU" sz="2600" dirty="0" smtClean="0"/>
              <a:t>Подобрать и отобрать логопедический и дидактический материал, разработать планирование работы в соответствии с психическими и возрастными особенностями младших школьников. 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132E8-3328-4D8E-B148-38E58652FAF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t="-22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472488" cy="569753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800" b="1" i="1" u="sng" smtClean="0"/>
              <a:t>2 этап. </a:t>
            </a:r>
          </a:p>
          <a:p>
            <a:pPr algn="ctr" eaLnBrk="1" hangingPunct="1">
              <a:buFont typeface="Arial" charset="0"/>
              <a:buNone/>
            </a:pPr>
            <a:r>
              <a:rPr lang="ru-RU" sz="2800" b="1" i="1" u="sng" smtClean="0"/>
              <a:t>Реализация.</a:t>
            </a:r>
            <a:r>
              <a:rPr lang="ru-RU" sz="2800" u="sng" smtClean="0"/>
              <a:t> Сентябрь 2009 – май 2013 года</a:t>
            </a:r>
          </a:p>
          <a:p>
            <a:pPr eaLnBrk="1" hangingPunct="1">
              <a:buFont typeface="Arial" charset="0"/>
              <a:buNone/>
            </a:pPr>
            <a:endParaRPr lang="ru-RU" sz="2800" u="sng" smtClean="0"/>
          </a:p>
          <a:p>
            <a:pPr eaLnBrk="1" hangingPunct="1"/>
            <a:r>
              <a:rPr lang="ru-RU" sz="2600" smtClean="0"/>
              <a:t>Задачи: </a:t>
            </a:r>
          </a:p>
          <a:p>
            <a:pPr eaLnBrk="1" hangingPunct="1">
              <a:buFont typeface="Arial" charset="0"/>
              <a:buNone/>
            </a:pPr>
            <a:r>
              <a:rPr lang="ru-RU" sz="2600" smtClean="0"/>
              <a:t>1. Проводить профилактическую работу с детьми; </a:t>
            </a:r>
          </a:p>
          <a:p>
            <a:pPr eaLnBrk="1" hangingPunct="1">
              <a:buFont typeface="Arial" charset="0"/>
              <a:buNone/>
            </a:pPr>
            <a:r>
              <a:rPr lang="ru-RU" sz="2600" smtClean="0"/>
              <a:t>2. Опробовать нетрадиционные приемы логопедической работы. </a:t>
            </a:r>
          </a:p>
          <a:p>
            <a:pPr eaLnBrk="1" hangingPunct="1">
              <a:buFont typeface="Arial" charset="0"/>
              <a:buNone/>
            </a:pPr>
            <a:r>
              <a:rPr lang="ru-RU" sz="2600" smtClean="0"/>
              <a:t>3. Продолжить создание базы </a:t>
            </a:r>
          </a:p>
          <a:p>
            <a:pPr eaLnBrk="1" hangingPunct="1">
              <a:buFont typeface="Arial" charset="0"/>
              <a:buNone/>
            </a:pPr>
            <a:r>
              <a:rPr lang="ru-RU" sz="2600" smtClean="0"/>
              <a:t>дидактических материалов. </a:t>
            </a:r>
          </a:p>
          <a:p>
            <a:pPr eaLnBrk="1" hangingPunct="1">
              <a:buFont typeface="Arial" charset="0"/>
              <a:buNone/>
            </a:pPr>
            <a:r>
              <a:rPr lang="ru-RU" sz="2600" smtClean="0"/>
              <a:t>4. Оказать консультационную </a:t>
            </a:r>
          </a:p>
          <a:p>
            <a:pPr eaLnBrk="1" hangingPunct="1">
              <a:buFont typeface="Arial" charset="0"/>
              <a:buNone/>
            </a:pPr>
            <a:r>
              <a:rPr lang="ru-RU" sz="2600" smtClean="0"/>
              <a:t>помощь педагогам, </a:t>
            </a:r>
          </a:p>
          <a:p>
            <a:pPr eaLnBrk="1" hangingPunct="1">
              <a:buFont typeface="Arial" charset="0"/>
              <a:buNone/>
            </a:pPr>
            <a:r>
              <a:rPr lang="ru-RU" sz="2600" smtClean="0"/>
              <a:t>работающим с детьми.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16310B-DB58-472B-A64D-893E9EDB89C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14340" name="Picture 4" descr="H:\Логопедические занятия. 2008г\SANY175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4048" y="3573016"/>
            <a:ext cx="3840000" cy="2880000"/>
          </a:xfrm>
          <a:prstGeom prst="round2Diag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t="-22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14313" y="549275"/>
            <a:ext cx="8715375" cy="55768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700" b="1" i="1" u="sng" smtClean="0"/>
              <a:t>3 этап. </a:t>
            </a:r>
          </a:p>
          <a:p>
            <a:pPr algn="ctr" eaLnBrk="1" hangingPunct="1">
              <a:buFont typeface="Arial" charset="0"/>
              <a:buNone/>
            </a:pPr>
            <a:r>
              <a:rPr lang="ru-RU" sz="2700" b="1" i="1" u="sng" smtClean="0"/>
              <a:t>Контрольно-диагностический.</a:t>
            </a:r>
            <a:r>
              <a:rPr lang="ru-RU" sz="2700" u="sng" smtClean="0"/>
              <a:t> Май 2013 года. </a:t>
            </a:r>
          </a:p>
          <a:p>
            <a:pPr eaLnBrk="1" hangingPunct="1"/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</a:t>
            </a:r>
            <a:r>
              <a:rPr lang="ru-RU" sz="2600" smtClean="0"/>
              <a:t>Задачи: </a:t>
            </a:r>
          </a:p>
          <a:p>
            <a:pPr eaLnBrk="1" hangingPunct="1">
              <a:buFont typeface="Arial" charset="0"/>
              <a:buNone/>
            </a:pPr>
            <a:r>
              <a:rPr lang="ru-RU" sz="2600" smtClean="0"/>
              <a:t>1. Определить эффективность проделанной работы. </a:t>
            </a:r>
          </a:p>
          <a:p>
            <a:pPr eaLnBrk="1" hangingPunct="1">
              <a:buFont typeface="Arial" charset="0"/>
              <a:buNone/>
            </a:pPr>
            <a:r>
              <a:rPr lang="ru-RU" sz="2600" smtClean="0"/>
              <a:t>2. Разработать рекомендации для педагогов по</a:t>
            </a:r>
          </a:p>
          <a:p>
            <a:pPr eaLnBrk="1" hangingPunct="1">
              <a:buFont typeface="Arial" charset="0"/>
              <a:buNone/>
            </a:pPr>
            <a:r>
              <a:rPr lang="ru-RU" sz="2600" smtClean="0"/>
              <a:t>    дальнейшей коррекции </a:t>
            </a:r>
          </a:p>
          <a:p>
            <a:pPr eaLnBrk="1" hangingPunct="1">
              <a:buFont typeface="Arial" charset="0"/>
              <a:buNone/>
            </a:pPr>
            <a:r>
              <a:rPr lang="ru-RU" sz="2600" smtClean="0"/>
              <a:t>    письменной речи у учащихся.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F3CF8-2DBC-4FC9-9969-88E2EF91BD6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15364" name="Picture 4" descr="H:\Логопедические занятия. 2008г\SANY177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48064" y="3753036"/>
            <a:ext cx="3743984" cy="2807988"/>
          </a:xfrm>
          <a:prstGeom prst="round2Diag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Риски при реализации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600" smtClean="0"/>
              <a:t>1. Трудность усвоения логопедического материала, обусловленная неврологическим статусом.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600" smtClean="0"/>
              <a:t>2. Пассивное участие педагогов в проведении логопедической работы.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600" smtClean="0"/>
              <a:t>3. Пассивность детей во время проведения логопедической работы.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600" smtClean="0"/>
              <a:t>4. Непостоянный состав детей в группе не позволит в должной мере оказать логопедическую помощь. 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8DDC1-771D-4D66-8873-037BF181AC7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Ресурсное обеспечение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mtClean="0"/>
              <a:t>- канцтовары (тетради, цветные и простые карандаши, бумага, ножницы);</a:t>
            </a:r>
          </a:p>
          <a:p>
            <a:pPr algn="just" eaLnBrk="1" hangingPunct="1">
              <a:buFontTx/>
              <a:buChar char="-"/>
            </a:pPr>
            <a:r>
              <a:rPr lang="ru-RU" smtClean="0"/>
              <a:t>оборудование логопедического пункта; </a:t>
            </a:r>
          </a:p>
          <a:p>
            <a:pPr algn="just" eaLnBrk="1" hangingPunct="1">
              <a:buFontTx/>
              <a:buChar char="-"/>
            </a:pPr>
            <a:r>
              <a:rPr lang="ru-RU" smtClean="0"/>
              <a:t>дидактический материал для проведения коррекционных занятий, наглядные пособия; </a:t>
            </a:r>
          </a:p>
          <a:p>
            <a:pPr algn="just" eaLnBrk="1" hangingPunct="1">
              <a:buFont typeface="Arial" charset="0"/>
              <a:buNone/>
            </a:pPr>
            <a:r>
              <a:rPr lang="ru-RU" smtClean="0"/>
              <a:t>- компьютер, диски;., </a:t>
            </a:r>
          </a:p>
          <a:p>
            <a:pPr algn="just" eaLnBrk="1" hangingPunct="1">
              <a:buFont typeface="Arial" charset="0"/>
              <a:buNone/>
            </a:pPr>
            <a:r>
              <a:rPr lang="ru-RU" smtClean="0"/>
              <a:t>- дидактические игры, настольно-печатные игры.</a:t>
            </a:r>
          </a:p>
          <a:p>
            <a:pPr eaLnBrk="1" hangingPunct="1"/>
            <a:endParaRPr 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7F315-9A73-45A2-9686-B319C4B4993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</a:t>
            </a:r>
            <a:r>
              <a:rPr lang="ru-RU" b="1" dirty="0" smtClean="0"/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реализации</a:t>
            </a:r>
            <a:r>
              <a:rPr lang="ru-RU" b="1" dirty="0" smtClean="0"/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600" smtClean="0"/>
              <a:t>1. Отработаны механизмы использования приемов логопедической работы на занятиях и вне их.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600" smtClean="0"/>
              <a:t>2. Создан перспективный план работы для каждой возрастной группы.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600" smtClean="0"/>
              <a:t>3. Сократилось количества детей с нарушениями письменной речи.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600" smtClean="0"/>
              <a:t>4. Разработаны рекомендации для педагогов по применению логопедических игр и упражнений на уроках и дополнительных занятиях. 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27ACD-6758-4BF8-98B8-E091637CDA51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 l="-1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Результативность</a:t>
            </a:r>
            <a:r>
              <a:rPr lang="ru-RU" b="1" dirty="0" smtClean="0"/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</a:t>
            </a:r>
            <a:r>
              <a:rPr lang="ru-RU" b="1" dirty="0" smtClean="0"/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</a:t>
            </a:r>
          </a:p>
        </p:txBody>
      </p:sp>
      <p:graphicFrame>
        <p:nvGraphicFramePr>
          <p:cNvPr id="20483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71638"/>
          <a:ext cx="8355013" cy="4365625"/>
        </p:xfrm>
        <a:graphic>
          <a:graphicData uri="http://schemas.openxmlformats.org/presentationml/2006/ole">
            <p:oleObj spid="_x0000_s20483" r:id="rId4" imgW="8358340" imgH="4365114" progId="Excel.Chart.8">
              <p:embed/>
            </p:oleObj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0C696-D089-4278-BEC6-EB2CA9E7327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68313" y="1600200"/>
            <a:ext cx="8351837" cy="452596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mtClean="0"/>
              <a:t>На сегодняшний день нарушения письма (дисграфии) являются самыми распространенными дефектами речи у детей младшего школьного возраста.</a:t>
            </a:r>
          </a:p>
          <a:p>
            <a:pPr algn="just" eaLnBrk="1" hangingPunct="1">
              <a:buFont typeface="Arial" charset="0"/>
              <a:buNone/>
            </a:pPr>
            <a:r>
              <a:rPr lang="ru-RU" smtClean="0"/>
              <a:t>Дисграфия – это частичное нарушение процесса письма, проявляющееся в стойких, повторяющихся ошибках, обусловленных несформированностью высших психических функций, участвующих в процессе письма.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4C320-AA6C-4A6F-ACB2-5909E10489B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t="-22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A84E9-DCFB-4B4C-A677-10FFEC0C3C9B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388" y="981075"/>
            <a:ext cx="8750300" cy="1143000"/>
          </a:xfrm>
        </p:spPr>
        <p:txBody>
          <a:bodyPr/>
          <a:lstStyle/>
          <a:p>
            <a:pPr>
              <a:defRPr/>
            </a:pPr>
            <a:r>
              <a:rPr lang="ru-RU" sz="6000" b="1" dirty="0" smtClean="0">
                <a:solidFill>
                  <a:srgbClr val="6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lodsWest" pitchFamily="2" charset="0"/>
              </a:rPr>
              <a:t>Спасибо за внимание!</a:t>
            </a:r>
            <a:endParaRPr lang="ru-RU" sz="6000" b="1" dirty="0">
              <a:solidFill>
                <a:srgbClr val="6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lodsWest" pitchFamily="2" charset="0"/>
            </a:endParaRPr>
          </a:p>
        </p:txBody>
      </p:sp>
      <p:pic>
        <p:nvPicPr>
          <p:cNvPr id="7" name="Picture 3" descr="F:\Логопедия2\0! коллаж из картинок\Солнце, луна, звёзды\6db7b769f0a7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11413" y="2095500"/>
            <a:ext cx="4259262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t="-22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214313" y="285750"/>
            <a:ext cx="8715375" cy="584041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mtClean="0"/>
              <a:t>Расстройства письменной речи оказывают отрицательное влияние на весь процесс обучения, на школьную адаптацию детей, на формирование личности и характер всего психического развития ребенка.</a:t>
            </a:r>
          </a:p>
          <a:p>
            <a:pPr algn="just" eaLnBrk="1" hangingPunct="1">
              <a:buFont typeface="Arial" charset="0"/>
              <a:buNone/>
            </a:pPr>
            <a:r>
              <a:rPr lang="ru-RU" smtClean="0"/>
              <a:t>Поэтому в последнее время очень </a:t>
            </a:r>
            <a:r>
              <a:rPr lang="ru-RU" b="1" smtClean="0"/>
              <a:t>актуальна проблема</a:t>
            </a:r>
            <a:r>
              <a:rPr lang="ru-RU" smtClean="0"/>
              <a:t> коррекции дисграфии, то есть профилактика и исправление специфических нарушений письменной речи, что определяются реальными потребностями системы отечественного образования и существующими противоречиями.</a:t>
            </a:r>
          </a:p>
          <a:p>
            <a:pPr algn="just"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C7D67-70E0-432D-9D50-8526CB7E4D0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Противоречия: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68313" y="1600200"/>
            <a:ext cx="8351837" cy="4525963"/>
          </a:xfrm>
        </p:spPr>
        <p:txBody>
          <a:bodyPr/>
          <a:lstStyle/>
          <a:p>
            <a:pPr algn="just" eaLnBrk="1" hangingPunct="1"/>
            <a:r>
              <a:rPr lang="ru-RU" smtClean="0"/>
              <a:t>между ростом количества детей с речевыми нарушениями и отсутствием возможности оказания коррекционно-логопедической помощи всем нуждающимся;</a:t>
            </a:r>
          </a:p>
          <a:p>
            <a:pPr algn="just" eaLnBrk="1" hangingPunct="1"/>
            <a:r>
              <a:rPr lang="ru-RU" smtClean="0"/>
              <a:t>между необходимостью выполнении рекомендаций логопеда педагогом и родителями и пассивным их участием в коррекционно-логопедическом процессе.</a:t>
            </a:r>
          </a:p>
          <a:p>
            <a:pPr eaLnBrk="1" hangingPunct="1"/>
            <a:endParaRPr 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9119C-28C8-48B4-9A6F-099DD64CC7E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err="1" smtClean="0"/>
              <a:t>Артикуляторно-акустическая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/>
              <a:t>дисграфия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mtClean="0"/>
              <a:t>Это дисграфия, связанная с неразличением ряда звуков не только на слух, но и в собственном произношении ребёнка (замены в устной речи одних речевых звуков другими).</a:t>
            </a:r>
          </a:p>
          <a:p>
            <a:pPr algn="just" eaLnBrk="1" hangingPunct="1">
              <a:buFont typeface="Arial" charset="0"/>
              <a:buNone/>
            </a:pPr>
            <a:r>
              <a:rPr lang="ru-RU" smtClean="0"/>
              <a:t>Ошибки на письме не всегда соответствуют ошибкам в произношении, уровень нарушения письма не всегда соответствует степени выраженности недостатков произношения.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0F8F9-7A5E-446E-8E7D-B410BD38E92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t="-22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214313" y="285750"/>
            <a:ext cx="8472487" cy="5840413"/>
          </a:xfrm>
        </p:spPr>
        <p:txBody>
          <a:bodyPr/>
          <a:lstStyle/>
          <a:p>
            <a:pPr algn="just" eaLnBrk="1" hangingPunct="1"/>
            <a:r>
              <a:rPr lang="ru-RU" sz="2400" smtClean="0"/>
              <a:t>У детей наблюдаются стойкие, повторяющиеся ошибки, отражающие слабость дифференцирования звонкости - глухости, твёрдости - мягкости звуков. </a:t>
            </a:r>
          </a:p>
          <a:p>
            <a:pPr algn="just" eaLnBrk="1" hangingPunct="1"/>
            <a:r>
              <a:rPr lang="ru-RU" sz="2400" smtClean="0"/>
              <a:t>Низкая способность к проведению звукового анализа подлежащих написанию слов отражается в ошибках следующего типа:</a:t>
            </a:r>
          </a:p>
          <a:p>
            <a:pPr algn="just" eaLnBrk="1" hangingPunct="1">
              <a:buFont typeface="Arial" charset="0"/>
              <a:buNone/>
            </a:pPr>
            <a:r>
              <a:rPr lang="ru-RU" sz="2400" smtClean="0"/>
              <a:t>- пропуск букв и слогов, их перестановки (окно - оНКо);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400" smtClean="0"/>
              <a:t>- добавление букв и слогов (дружно - дУружно);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400" smtClean="0"/>
              <a:t>- искажение графического образа букв;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400" smtClean="0"/>
              <a:t>- смешение парных согласных (замена Б на П и наоборот);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400" smtClean="0"/>
              <a:t>- ошибочное написание гласной в ударной позиции (вАлосы вместо вОлосы);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400" smtClean="0"/>
              <a:t>- неправильное обозначение мягкости согласных на письме («лУбит» вместо «лЮбит», «пиСмо» вместо «пиСЬмо»). </a:t>
            </a:r>
          </a:p>
          <a:p>
            <a:pPr eaLnBrk="1" hangingPunct="1"/>
            <a:endParaRPr 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6A460-710B-4A4B-ADFC-2DC3740EB0A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eaLnBrk="1" hangingPunct="1"/>
            <a:r>
              <a:rPr lang="ru-RU" smtClean="0"/>
              <a:t>снижение количества детей, страдающих  артикуляторно - акустической дисграфией путем коррекционно - профилактической работы в условиях школьного логопункта. </a:t>
            </a:r>
          </a:p>
          <a:p>
            <a:pPr eaLnBrk="1" hangingPunct="1"/>
            <a:endParaRPr lang="ru-RU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3398B-06F3-4EED-9E8D-9FB1D0051152}" type="slidenum">
              <a:rPr lang="ru-RU"/>
              <a:pPr>
                <a:defRPr/>
              </a:pPr>
              <a:t>7</a:t>
            </a:fld>
            <a:endParaRPr lang="ru-RU"/>
          </a:p>
        </p:txBody>
      </p:sp>
      <p:pic>
        <p:nvPicPr>
          <p:cNvPr id="8198" name="Picture 6" descr="H:\27.01.2011г. Открытое занятие во 2 классе. Неделька начальных классов\P107093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520" y="3717032"/>
            <a:ext cx="3840000" cy="2880000"/>
          </a:xfrm>
          <a:prstGeom prst="teardrop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14313" y="1600200"/>
            <a:ext cx="8715375" cy="452596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mtClean="0"/>
              <a:t>- </a:t>
            </a:r>
            <a:r>
              <a:rPr lang="ru-RU" sz="2600" smtClean="0"/>
              <a:t>выявить путём ранней диагностики нарушения устной и письменной речи у младших школьников;</a:t>
            </a:r>
            <a:endParaRPr lang="ru-RU" sz="2600" u="sng" smtClean="0"/>
          </a:p>
          <a:p>
            <a:pPr algn="just" eaLnBrk="1" hangingPunct="1">
              <a:buFont typeface="Arial" charset="0"/>
              <a:buNone/>
            </a:pPr>
            <a:r>
              <a:rPr lang="ru-RU" sz="2600" smtClean="0"/>
              <a:t>- помочь естественному стремлению ребёнка преодолеть возрастные, а иногда и патологические недостатки речи; </a:t>
            </a:r>
            <a:endParaRPr lang="ru-RU" sz="2600" u="sng" smtClean="0"/>
          </a:p>
          <a:p>
            <a:pPr algn="just" eaLnBrk="1" hangingPunct="1">
              <a:buFont typeface="Arial" charset="0"/>
              <a:buNone/>
            </a:pPr>
            <a:r>
              <a:rPr lang="ru-RU" sz="2600" smtClean="0"/>
              <a:t>- разработать и систематизировать упражнения для коррекции артикуляторно-акустической дисграфии;</a:t>
            </a:r>
            <a:endParaRPr lang="ru-RU" sz="2600" u="sng" smtClean="0"/>
          </a:p>
          <a:p>
            <a:pPr algn="just" eaLnBrk="1" hangingPunct="1">
              <a:buFont typeface="Arial" charset="0"/>
              <a:buNone/>
            </a:pPr>
            <a:r>
              <a:rPr lang="ru-RU" sz="2600" smtClean="0"/>
              <a:t>- создать базу дидактических материалов, необходимую для занятий с детьми младшего школьного возраста; </a:t>
            </a:r>
            <a:endParaRPr lang="ru-RU" sz="2600" u="sng" smtClean="0"/>
          </a:p>
          <a:p>
            <a:pPr algn="just" eaLnBrk="1" hangingPunct="1">
              <a:buFont typeface="Arial" charset="0"/>
              <a:buNone/>
            </a:pPr>
            <a:r>
              <a:rPr lang="ru-RU" sz="2600" smtClean="0"/>
              <a:t>- оказать консультационную помощь педагогам, работающим с детьми в преодолении артикуляторно-акустической  дисграфии</a:t>
            </a:r>
            <a:endParaRPr lang="ru-RU" sz="2600" u="sng" smtClean="0"/>
          </a:p>
          <a:p>
            <a:pPr eaLnBrk="1" hangingPunct="1"/>
            <a:endParaRPr 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F7480-9FDA-40B8-9070-179185B9267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Адресная направленность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600" smtClean="0"/>
              <a:t>- педагоги школы, так как умение грамотно писать и читать из цели начального обучения превращаются в средство дальнейшего получения знаний учащимися, положительно скажется на успешной школьной адаптации детей, развитии самостоятельности, коммуникативных возможностей детей;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600" smtClean="0"/>
              <a:t>- учебное заведение, так как, улучшение результатов по контрольным письменным работам благоприятно отразится на статистических данных школы;</a:t>
            </a:r>
          </a:p>
          <a:p>
            <a:pPr algn="just" eaLnBrk="1" hangingPunct="1">
              <a:buFont typeface="Arial" charset="0"/>
              <a:buNone/>
            </a:pPr>
            <a:r>
              <a:rPr lang="ru-RU" smtClean="0"/>
              <a:t>- </a:t>
            </a:r>
            <a:r>
              <a:rPr lang="ru-RU" sz="2600" smtClean="0"/>
              <a:t>сами учащиеся, так как реализация этого проекта позволит им повысить культурный уровень, разовьёт самостоятельность и уверенность.</a:t>
            </a:r>
          </a:p>
          <a:p>
            <a:pPr eaLnBrk="1" hangingPunct="1"/>
            <a:endParaRPr 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CAD1C-6EF7-453A-BE26-2BFE171D00A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хочу всё знать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хочу всё знать!</Template>
  <TotalTime>616</TotalTime>
  <Words>992</Words>
  <Application>Microsoft Office PowerPoint</Application>
  <PresentationFormat>Экран (4:3)</PresentationFormat>
  <Paragraphs>128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AllodsWest</vt:lpstr>
      <vt:lpstr>хочу всё знать!</vt:lpstr>
      <vt:lpstr>Диаграмма Microsoft Office Excel</vt:lpstr>
      <vt:lpstr>а</vt:lpstr>
      <vt:lpstr>Актуальность</vt:lpstr>
      <vt:lpstr>Слайд 3</vt:lpstr>
      <vt:lpstr>Противоречия:</vt:lpstr>
      <vt:lpstr>Артикуляторно-акустическая дисграфия </vt:lpstr>
      <vt:lpstr>Слайд 6</vt:lpstr>
      <vt:lpstr>Цель:</vt:lpstr>
      <vt:lpstr>Задачи   </vt:lpstr>
      <vt:lpstr>Адресная направленность</vt:lpstr>
      <vt:lpstr>Участники проекта </vt:lpstr>
      <vt:lpstr>Содержание</vt:lpstr>
      <vt:lpstr>Слайд 12</vt:lpstr>
      <vt:lpstr>Этапы реализации проекта </vt:lpstr>
      <vt:lpstr>Слайд 14</vt:lpstr>
      <vt:lpstr>Слайд 15</vt:lpstr>
      <vt:lpstr>Риски при реализации проекта </vt:lpstr>
      <vt:lpstr>Ресурсное обеспечение </vt:lpstr>
      <vt:lpstr>Результаты реализации проекта</vt:lpstr>
      <vt:lpstr>Результативность коррекционной работы</vt:lpstr>
      <vt:lpstr>Спасибо за внимание!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</dc:title>
  <dc:creator>Loner-XP</dc:creator>
  <dc:description>http://aida.ucoz.ru</dc:description>
  <cp:lastModifiedBy>Dream Admin</cp:lastModifiedBy>
  <cp:revision>45</cp:revision>
  <dcterms:created xsi:type="dcterms:W3CDTF">2013-11-26T17:25:23Z</dcterms:created>
  <dcterms:modified xsi:type="dcterms:W3CDTF">2013-12-22T10:54:20Z</dcterms:modified>
</cp:coreProperties>
</file>