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62" r:id="rId4"/>
    <p:sldId id="264" r:id="rId5"/>
    <p:sldId id="265" r:id="rId6"/>
    <p:sldId id="266" r:id="rId7"/>
    <p:sldId id="267" r:id="rId8"/>
    <p:sldId id="278" r:id="rId9"/>
    <p:sldId id="269" r:id="rId10"/>
    <p:sldId id="279" r:id="rId11"/>
    <p:sldId id="280" r:id="rId12"/>
    <p:sldId id="274" r:id="rId13"/>
    <p:sldId id="27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380" autoAdjust="0"/>
  </p:normalViewPr>
  <p:slideViewPr>
    <p:cSldViewPr>
      <p:cViewPr varScale="1">
        <p:scale>
          <a:sx n="90" d="100"/>
          <a:sy n="90" d="100"/>
        </p:scale>
        <p:origin x="-5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71737EF-061E-42CF-BC01-424B944CE0C2}" type="datetimeFigureOut">
              <a:rPr lang="ru-RU"/>
              <a:pPr>
                <a:defRPr/>
              </a:pPr>
              <a:t>20.12.2013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E4C5277-4D91-4AF5-BF03-6ED35BB0CB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Движения пальцев рук у людей совершенствовались из поколения в поколение, т.к. люди выполняли руками все более и более тонкую и сложную работу. В связи с этим происходило увеличение площади двигательной проекции руки в человеческом мозге. Так, развитие функций руки и речи у людей шло параллельно.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Примерно таков же ход развития речи ребенка. Сначала развиваются тонкие движения пальцев рук, затем появляется артикуляция слогов; все последующее совершенствование речевых реакций стоит в прямой зависимости от степени тренировки движений пальцев.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0DB176-64CB-433F-B38D-77969F589284}" type="slidenum">
              <a:rPr lang="ru-RU" smtClean="0">
                <a:latin typeface="Arial" charset="0"/>
              </a:rPr>
              <a:pPr/>
              <a:t>2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Развитие двигательной сферы вообще и тонкой моторики в частности является важнейшим условием психического развития ребенка.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Тонкая моторика — основа развития, «локомотив» всех психических процессов, включая внимание, память, восприятие, мышление и речь.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Предлагаемые нетрадиционные упражнения для кистей и пальцев рук не исключают и не заменяют классических общепринятых упражнений, а закрепляют и дополняют приобретенные в процессе коррекционной работы навыки в условиях, приближенных или имитирующих повседневную бытовую и игровую деятельность ребенка.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Любые из предложенных упражнений могут быть использованы для физкультминуток и пауз. В организации таких игр может присутствовать соревновательный компонент. При работе с </a:t>
            </a:r>
            <a:r>
              <a:rPr lang="ru-RU" dirty="0" err="1" smtClean="0"/>
              <a:t>гиперактивными</a:t>
            </a:r>
            <a:r>
              <a:rPr lang="ru-RU" dirty="0" smtClean="0"/>
              <a:t> детьми, имеющими значительные трудности в концентрации и переключении во всех видах деятельности, эти упражнения играют роль регулирующих. Они не требуют сложного оборудования и специальной организации пространства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D1D36A-BD3C-4983-8884-4E09C9BB4B20}" type="slidenum">
              <a:rPr lang="ru-RU" smtClean="0">
                <a:latin typeface="Arial" charset="0"/>
              </a:rPr>
              <a:pPr/>
              <a:t>3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5D99F0-53AC-45D1-9194-7CD1B5F80480}" type="slidenum">
              <a:rPr lang="ru-RU" smtClean="0">
                <a:latin typeface="Arial" charset="0"/>
              </a:rPr>
              <a:pPr/>
              <a:t>11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67A52-AC4B-46AD-896C-BF5C09BC7ACC}" type="datetimeFigureOut">
              <a:rPr lang="ru-RU"/>
              <a:pPr>
                <a:defRPr/>
              </a:pPr>
              <a:t>20.12.2013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7CF06-6AB8-4287-8EB2-A10C8697F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7B22F-5F7C-4E20-ABD7-6E1E7B5C51D4}" type="datetimeFigureOut">
              <a:rPr lang="ru-RU"/>
              <a:pPr>
                <a:defRPr/>
              </a:pPr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32E21-D132-4921-ACB3-65002ADC7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C7C8A-5BEC-43CE-8719-F68B695B79DA}" type="datetimeFigureOut">
              <a:rPr lang="ru-RU"/>
              <a:pPr>
                <a:defRPr/>
              </a:pPr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18780-425F-4556-9C18-D294C4597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D30FC-385E-447C-8A3F-149C664E722C}" type="datetimeFigureOut">
              <a:rPr lang="ru-RU"/>
              <a:pPr>
                <a:defRPr/>
              </a:pPr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DBFEF-FDF8-4C5E-84A7-15E5F21E3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0B0AA-1193-4AAA-AC66-DCD0F224AB0B}" type="datetimeFigureOut">
              <a:rPr lang="ru-RU"/>
              <a:pPr>
                <a:defRPr/>
              </a:pPr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95502-20E7-4D96-B6EF-B57B370A29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F1837-C649-4306-BE64-B9CB566CE1C3}" type="datetimeFigureOut">
              <a:rPr lang="ru-RU"/>
              <a:pPr>
                <a:defRPr/>
              </a:pPr>
              <a:t>20.12.2013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7640A-3360-4A9D-8791-12AFBBFF6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DA33E-79E3-497B-BB3C-4DCF2630A57C}" type="datetimeFigureOut">
              <a:rPr lang="ru-RU"/>
              <a:pPr>
                <a:defRPr/>
              </a:pPr>
              <a:t>20.12.2013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B48ED-F82E-44D7-8393-954CD35BC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F051D-AD98-4977-9CEB-3CC4C3697DC8}" type="datetimeFigureOut">
              <a:rPr lang="ru-RU"/>
              <a:pPr>
                <a:defRPr/>
              </a:pPr>
              <a:t>20.12.2013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28D09-133D-4F79-8487-340EBA865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07869-1A11-4201-9350-D6F5DF035F50}" type="datetimeFigureOut">
              <a:rPr lang="ru-RU"/>
              <a:pPr>
                <a:defRPr/>
              </a:pPr>
              <a:t>20.12.2013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C78DA-B466-4DC0-A68E-AE794FCCF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53053-366C-4A2F-96FA-A3F5AF7D546A}" type="datetimeFigureOut">
              <a:rPr lang="ru-RU"/>
              <a:pPr>
                <a:defRPr/>
              </a:pPr>
              <a:t>20.12.2013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AF089-4CB5-422B-87D4-FCBAA547A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68873-D4CD-4E72-87F9-EB96FE068862}" type="datetimeFigureOut">
              <a:rPr lang="ru-RU"/>
              <a:pPr>
                <a:defRPr/>
              </a:pPr>
              <a:t>20.12.2013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D8A81-DFD0-404A-8C2D-6CB565267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12941D-872D-4EE1-864D-5265C293892C}" type="datetimeFigureOut">
              <a:rPr lang="ru-RU"/>
              <a:pPr>
                <a:defRPr/>
              </a:pPr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3412E4-D1D8-4BD6-A535-1D4E8EB84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allwomens.ru/uploads/posts/2010-12/1291249804_igrushki_dlya_razvitiya_melkoj_motoriki_u_detej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411413" y="1500174"/>
            <a:ext cx="5832475" cy="2286016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spc="300" dirty="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ea typeface="Meiryo" pitchFamily="34" charset="-128"/>
                <a:cs typeface="Arial" pitchFamily="34" charset="0"/>
              </a:rPr>
              <a:t>РЕЧЬ </a:t>
            </a:r>
            <a:br>
              <a:rPr lang="ru-RU" sz="3600" b="1" spc="300" dirty="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ea typeface="Meiryo" pitchFamily="34" charset="-128"/>
                <a:cs typeface="Arial" pitchFamily="34" charset="0"/>
              </a:rPr>
            </a:br>
            <a:r>
              <a:rPr lang="ru-RU" sz="3600" b="1" spc="300" dirty="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ea typeface="Meiryo" pitchFamily="34" charset="-128"/>
                <a:cs typeface="Arial" pitchFamily="34" charset="0"/>
              </a:rPr>
              <a:t>НА КОНЧИКАХ ПАЛЬЦЕВ</a:t>
            </a:r>
            <a:r>
              <a:rPr lang="ru-RU" sz="3600" b="1" spc="300" dirty="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ea typeface="Meiryo" pitchFamily="34" charset="-128"/>
                <a:cs typeface="Arial" pitchFamily="34" charset="0"/>
              </a:rPr>
              <a:t/>
            </a:r>
            <a:br>
              <a:rPr lang="ru-RU" sz="3600" b="1" spc="300" dirty="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ea typeface="Meiryo" pitchFamily="34" charset="-128"/>
                <a:cs typeface="Arial" pitchFamily="34" charset="0"/>
              </a:rPr>
            </a:br>
            <a:endParaRPr lang="ru-RU" sz="3600" dirty="0" smtClean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8538" y="4857750"/>
            <a:ext cx="6400800" cy="9286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МКДОУ «ДС КВ «Василек»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учитель-логопед Морозова Е.А.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latin typeface="Arial Black" pitchFamily="34" charset="0"/>
              </a:rPr>
              <a:t>Нетрадиционные упражнения</a:t>
            </a:r>
            <a:endParaRPr lang="ru-RU" sz="2800" smtClean="0"/>
          </a:p>
        </p:txBody>
      </p:sp>
      <p:pic>
        <p:nvPicPr>
          <p:cNvPr id="12291" name="Picture 10" descr="IMG_027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071563" y="1214438"/>
            <a:ext cx="3286125" cy="2214562"/>
          </a:xfrm>
          <a:noFill/>
          <a:ln w="38100">
            <a:solidFill>
              <a:schemeClr val="bg1"/>
            </a:solidFill>
          </a:ln>
        </p:spPr>
      </p:pic>
      <p:pic>
        <p:nvPicPr>
          <p:cNvPr id="12292" name="Содержимое 4" descr="http://dg51.odnoklassniki.ru/getImage?photoId=425147305412&amp;photoType=0"/>
          <p:cNvPicPr>
            <a:picLocks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3" y="1214438"/>
            <a:ext cx="3257550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Содержимое 5" descr="http://www.ozedu.ru/files/u1059/CIMG8098a.JPG"/>
          <p:cNvPicPr>
            <a:picLocks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1563" y="3643313"/>
            <a:ext cx="32861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5" descr="C:\Users\Морозова\Desktop\все в картинках\КАРТИНКИИ\36872_m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86313" y="3643313"/>
            <a:ext cx="3286125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latin typeface="Arial Black" pitchFamily="34" charset="0"/>
              </a:rPr>
              <a:t>Нетрадиционные упражнения</a:t>
            </a:r>
          </a:p>
        </p:txBody>
      </p:sp>
      <p:pic>
        <p:nvPicPr>
          <p:cNvPr id="13315" name="Picture 7" descr="C:\Users\Морозова\Desktop\все в картинках\КАРТИНКИИ\x_1b3f13a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214438" y="1357313"/>
            <a:ext cx="3000375" cy="2293937"/>
          </a:xfrm>
          <a:noFill/>
          <a:ln>
            <a:solidFill>
              <a:schemeClr val="bg1"/>
            </a:solidFill>
          </a:ln>
        </p:spPr>
      </p:pic>
      <p:pic>
        <p:nvPicPr>
          <p:cNvPr id="13316" name="Picture 6" descr="C:\Users\Морозова\Desktop\все в картинках\КАРТИНКИИ\1323465331UPAHK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4929188" y="1285875"/>
            <a:ext cx="3324225" cy="2378075"/>
          </a:xfrm>
          <a:noFill/>
        </p:spPr>
      </p:pic>
      <p:pic>
        <p:nvPicPr>
          <p:cNvPr id="13317" name="Picture 2" descr="C:\Users\1\Desktop\Мои дидактические игры\DSCF118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00125" y="4000500"/>
            <a:ext cx="3214688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" descr="C:\Users\1\Desktop\Мои дидактические игры\DSCF121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929188" y="4000500"/>
            <a:ext cx="33210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Нетрадиционные упражнения</a:t>
            </a:r>
          </a:p>
        </p:txBody>
      </p:sp>
      <p:pic>
        <p:nvPicPr>
          <p:cNvPr id="14339" name="Содержимое 5" descr="http://zondov.ru/data/images/0016.jpg"/>
          <p:cNvPicPr>
            <a:picLocks noGrp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143625" y="1357313"/>
            <a:ext cx="2025650" cy="4786312"/>
          </a:xfrm>
        </p:spPr>
      </p:pic>
      <p:pic>
        <p:nvPicPr>
          <p:cNvPr id="14340" name="Рисунок 6" descr="http://zondov.ru/data/images/77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85875" y="3857625"/>
            <a:ext cx="3724275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42" name="Picture 3" descr="C:\Users\Морозова\Desktop\все в картинках\КАРТИНКИИ\0bf897926c7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57313" y="1571625"/>
            <a:ext cx="3405187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Нетрадиционные упражнения</a:t>
            </a:r>
          </a:p>
        </p:txBody>
      </p:sp>
      <p:pic>
        <p:nvPicPr>
          <p:cNvPr id="15363" name="Picture 2" descr="C:\Users\Морозова\Desktop\все в картинках\КАРТИНКИИ\00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214438" y="1214438"/>
            <a:ext cx="3214687" cy="2214562"/>
          </a:xfrm>
          <a:noFill/>
        </p:spPr>
      </p:pic>
      <p:pic>
        <p:nvPicPr>
          <p:cNvPr id="15364" name="Picture 3" descr="C:\Users\Морозова\Desktop\все в картинках\КАРТИНКИИ\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857750" y="3714750"/>
            <a:ext cx="3357563" cy="2373313"/>
          </a:xfrm>
          <a:noFill/>
        </p:spPr>
      </p:pic>
      <p:pic>
        <p:nvPicPr>
          <p:cNvPr id="15365" name="Picture 4" descr="C:\Users\Морозова\Desktop\все в картинках\КАРТИНКИИ\76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7750" y="1214438"/>
            <a:ext cx="33559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4" descr="C:\Users\Морозова\Desktop\все в картинках\КАРТИНКИИ\4(1)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43000" y="3708400"/>
            <a:ext cx="3429000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77470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«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Arial" pitchFamily="34" charset="0"/>
              </a:rPr>
              <a:t>Рука – это вышедший наружу мозг человека» </a:t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Arial" pitchFamily="34" charset="0"/>
              </a:rPr>
              <a:t>И.Кант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2" descr="http://www.scritube.com/files/limba/rusa/2295_poze/image002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57375" y="1714500"/>
            <a:ext cx="5786438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85750" y="1785938"/>
            <a:ext cx="3143250" cy="4572000"/>
          </a:xfrm>
        </p:spPr>
        <p:txBody>
          <a:bodyPr/>
          <a:lstStyle/>
          <a:p>
            <a:pPr marL="53975" eaLnBrk="1" hangingPunct="1">
              <a:buFont typeface="Wingdings" pitchFamily="2" charset="2"/>
              <a:buChar char="v"/>
            </a:pPr>
            <a:endParaRPr lang="ru-RU" sz="2400" smtClean="0"/>
          </a:p>
        </p:txBody>
      </p:sp>
      <p:sp>
        <p:nvSpPr>
          <p:cNvPr id="5123" name="Текст 7"/>
          <p:cNvSpPr>
            <a:spLocks noGrp="1"/>
          </p:cNvSpPr>
          <p:nvPr>
            <p:ph type="body" idx="2"/>
          </p:nvPr>
        </p:nvSpPr>
        <p:spPr>
          <a:xfrm>
            <a:off x="285750" y="1643063"/>
            <a:ext cx="2743200" cy="4572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857250" y="1714500"/>
            <a:ext cx="3786188" cy="3500438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Помогает развить речь ребенка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Повышает работоспособность коры головного мозга;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Развивает у ребенка психические процессы: память, воображение, мышление, внимание;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Снимает тревожность.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500063" y="571500"/>
            <a:ext cx="8215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Значение мелкой моторики</a:t>
            </a:r>
            <a:endParaRPr lang="ru-RU" sz="40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антон\Desktop\фото ясли\100CASIO\CIMG353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1857364"/>
            <a:ext cx="3905763" cy="335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88" y="0"/>
            <a:ext cx="7715250" cy="61436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	</a:t>
            </a:r>
            <a:endParaRPr lang="ru-RU" b="1" u="sng" dirty="0" smtClean="0">
              <a:solidFill>
                <a:srgbClr val="FF0000"/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	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Arial" pitchFamily="34" charset="0"/>
              </a:rPr>
              <a:t>НЕПОСРЕДСТВЕННАЯ       ОБУЧАЮЩАЯ ДЕЯТЕЛЬНОСТЬ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sz="2400" b="1" u="sng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Оптимальный вариант развития мелкой моторики – использование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физкультминуток.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Физкультминутка –  как элемент двигательной активности предлагается детям для переключения на другой </a:t>
            </a:r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вид  деятельности, </a:t>
            </a:r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повышения </a:t>
            </a:r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работоспособности, </a:t>
            </a:r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снятия нагрузки, </a:t>
            </a:r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связанной </a:t>
            </a:r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 сидением.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4" descr="C:\Users\Морозова\Desktop\НОЯБРЬ\фото доклад\DSCN074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72250" y="3143250"/>
            <a:ext cx="20351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C:\Users\Морозова\Desktop\НОЯБРЬ\фото доклад\DSCN074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71938" y="3786188"/>
            <a:ext cx="2017712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785813" y="500063"/>
            <a:ext cx="8072437" cy="58245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	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     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НА ПРОГУЛКЕ</a:t>
            </a:r>
            <a:endParaRPr lang="ru-RU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			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Развитие  ручной умелости </a:t>
            </a:r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невозможно без своевременного </a:t>
            </a:r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овладения навыками   самообслуживания:</a:t>
            </a:r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    старшему дошкольному возрасту у ребёнка не     должно быть затруднений в застёгивании и расстёгивании пуговиц, молний, кнопок, завязывании шнурков на обуви, узелков на платке и т.п. После наблюдения за живыми и неживыми объектами детям предлагается с помощью пальцев рук изобразить: дом, скворечник, кошку, собаку, цепочку, дерево и др. Пальчиковые упражнения целесообразно использовать в конце прогулки.</a:t>
            </a:r>
          </a:p>
        </p:txBody>
      </p:sp>
      <p:pic>
        <p:nvPicPr>
          <p:cNvPr id="7171" name="Picture 2" descr="Игрушки для развития мелкой моторики у дете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00750" y="357188"/>
            <a:ext cx="2724150" cy="20002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70326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Свободная самостоятельная </a:t>
            </a:r>
            <a:b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				деятельность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endParaRPr lang="ru-RU" sz="3200" dirty="0"/>
          </a:p>
        </p:txBody>
      </p:sp>
      <p:sp>
        <p:nvSpPr>
          <p:cNvPr id="8194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i="1" dirty="0" smtClean="0">
                <a:solidFill>
                  <a:srgbClr val="FF0000"/>
                </a:solidFill>
              </a:rPr>
              <a:t>	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	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143375" y="1428750"/>
            <a:ext cx="4543425" cy="192881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  Систематические  занятия </a:t>
            </a: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разнообразными видами ручной деятельности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 Это рисование, аппликация, лепка, конструирование из некрупных деталей, выкладывание узоров из мозаики и счётных палочек, плетение, макраме, вышивание, вязание, выжигание, вырезывание. Всё это – эффективные пути для подготовки руки ребёнка к письму.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8197" name="Рисунок 119" descr="Занятия рукоделием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25" y="3357563"/>
            <a:ext cx="2973388" cy="2071687"/>
          </a:xfrm>
          <a:prstGeom prst="rect">
            <a:avLst/>
          </a:prstGeom>
          <a:noFill/>
          <a:ln w="412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198" name="Picture 2" descr="C:\Users\Морозова\Desktop\НОЯБРЬ\фото доклад\DSCN07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1563" y="928688"/>
            <a:ext cx="2900362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3" descr="C:\Users\Морозова\Desktop\НОЯБРЬ\фото доклад\DSCN068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29188" y="4071938"/>
            <a:ext cx="27622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FF0000"/>
                </a:solidFill>
                <a:latin typeface="Constantia" pitchFamily="18" charset="0"/>
                <a:cs typeface="Arial" charset="0"/>
              </a:rPr>
              <a:t>  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Arial" charset="0"/>
              </a:rPr>
              <a:t>Развитие мелкой моторики</a:t>
            </a:r>
            <a:endParaRPr lang="ru-RU" sz="3200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 eaLnBrk="1" hangingPunct="1">
              <a:spcBef>
                <a:spcPct val="0"/>
              </a:spcBef>
            </a:pPr>
            <a:r>
              <a:rPr lang="ru-RU" sz="800" b="1" smtClean="0">
                <a:cs typeface="Arial" charset="0"/>
              </a:rPr>
              <a:t/>
            </a:r>
            <a:br>
              <a:rPr lang="ru-RU" sz="800" b="1" smtClean="0">
                <a:cs typeface="Arial" charset="0"/>
              </a:rPr>
            </a:br>
            <a:endParaRPr lang="ru-RU" smtClean="0">
              <a:solidFill>
                <a:srgbClr val="0909E1"/>
              </a:solidFill>
              <a:cs typeface="Arial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648200" y="1214438"/>
            <a:ext cx="4038600" cy="3143250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Игры с крупами полезны для развития мелкой моторики;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Игры с мелкими предметами;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Пальчиковые игры;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Массаж кистей и пальцев;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1" name="Picture 3" descr="C:\Users\Морозова\Desktop\НОЯБРЬ\фото доклад\DSCN07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4438" y="3786188"/>
            <a:ext cx="3030537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" descr="C:\Users\Морозова\Desktop\НОЯБРЬ\фото доклад\DSCN065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85875" y="1285875"/>
            <a:ext cx="2928938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2" descr="C:\Users\Морозова\Desktop\НОЯБРЬ\фото доклад\P112004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625" y="3786188"/>
            <a:ext cx="3071813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928688" y="274638"/>
            <a:ext cx="357187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Массаж </a:t>
            </a:r>
          </a:p>
        </p:txBody>
      </p:sp>
      <p:pic>
        <p:nvPicPr>
          <p:cNvPr id="10243" name="Picture 3" descr="C:\Users\Морозова\Desktop\ФОТОГРАФИИ12\для МП\DSCN079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0188" y="3857625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C:\Users\Морозова\Desktop\ФОТОГРАФИИ12\для МП\DSCN08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857750" y="500063"/>
            <a:ext cx="3024188" cy="2268537"/>
          </a:xfrm>
          <a:noFill/>
        </p:spPr>
      </p:pic>
      <p:pic>
        <p:nvPicPr>
          <p:cNvPr id="10245" name="Picture 2" descr="C:\Users\Морозова\Desktop\ФОТОГРАФИИ12\для МП\koshka_uprazhnenie_foto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1563" y="428625"/>
            <a:ext cx="2762250" cy="321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4" descr="C:\Users\Морозова\Desktop\ФОТОГРАФИИ12\для МП\DSCN08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5357813" y="3000375"/>
            <a:ext cx="2786062" cy="32146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928688" y="428625"/>
            <a:ext cx="7643812" cy="714375"/>
          </a:xfrm>
        </p:spPr>
        <p:txBody>
          <a:bodyPr anchorCtr="1"/>
          <a:lstStyle/>
          <a:p>
            <a:pPr eaLnBrk="1" hangingPunct="1"/>
            <a:r>
              <a:rPr lang="ru-RU" sz="2800" smtClean="0">
                <a:latin typeface="Arial Black" pitchFamily="34" charset="0"/>
              </a:rPr>
              <a:t>Нетрадиционные упражнения</a:t>
            </a:r>
          </a:p>
        </p:txBody>
      </p:sp>
      <p:pic>
        <p:nvPicPr>
          <p:cNvPr id="11267" name="Picture 3" descr="C:\Users\Морозова\Desktop\НОЯБРЬ\фото доклад\DSCN07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000125" y="3786188"/>
            <a:ext cx="3143250" cy="2357437"/>
          </a:xfrm>
          <a:noFill/>
        </p:spPr>
      </p:pic>
      <p:pic>
        <p:nvPicPr>
          <p:cNvPr id="11268" name="Picture 5" descr="C:\Users\Морозова\Desktop\НОЯБРЬ\фото доклад\DSCN070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00125" y="1143000"/>
            <a:ext cx="3143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70" name="Рисунок 1" descr="http://adalin.mospsy.ru/img6/mot0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3438" y="3786188"/>
            <a:ext cx="34829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C:\Users\Морозова\Desktop\ФОТОГРАФИИ12\для МП\DSCN076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1143000"/>
            <a:ext cx="35242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361</Words>
  <Application>Microsoft Office PowerPoint</Application>
  <PresentationFormat>Экран (4:3)</PresentationFormat>
  <Paragraphs>49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РЕЧЬ  НА КОНЧИКАХ ПАЛЬЦЕВ </vt:lpstr>
      <vt:lpstr>«Рука – это вышедший наружу мозг человека»  И.Кант.</vt:lpstr>
      <vt:lpstr>Слайд 3</vt:lpstr>
      <vt:lpstr>Слайд 4</vt:lpstr>
      <vt:lpstr>Слайд 5</vt:lpstr>
      <vt:lpstr>Свободная самостоятельная      деятельность </vt:lpstr>
      <vt:lpstr>   Развитие мелкой моторики</vt:lpstr>
      <vt:lpstr>Массаж </vt:lpstr>
      <vt:lpstr>Нетрадиционные упражнения</vt:lpstr>
      <vt:lpstr>Нетрадиционные упражнения</vt:lpstr>
      <vt:lpstr>Нетрадиционные упражнения</vt:lpstr>
      <vt:lpstr>Нетрадиционные упражнения</vt:lpstr>
      <vt:lpstr>Нетрадиционные упражнения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natasha23</dc:creator>
  <cp:lastModifiedBy>Морозова</cp:lastModifiedBy>
  <cp:revision>21</cp:revision>
  <dcterms:created xsi:type="dcterms:W3CDTF">2011-08-02T23:19:04Z</dcterms:created>
  <dcterms:modified xsi:type="dcterms:W3CDTF">2013-12-20T12:25:16Z</dcterms:modified>
</cp:coreProperties>
</file>