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20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рисунка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водяным знако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водяным знак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рисунком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30.10.13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209800" y="835492"/>
            <a:ext cx="6477000" cy="1503887"/>
          </a:xfrm>
        </p:spPr>
        <p:txBody>
          <a:bodyPr/>
          <a:lstStyle/>
          <a:p>
            <a:r>
              <a:rPr lang="ru-RU" sz="7200" dirty="0" smtClean="0">
                <a:latin typeface="Calibri"/>
                <a:cs typeface="Calibri"/>
              </a:rPr>
              <a:t>         Эзоп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9800" y="2573317"/>
            <a:ext cx="6477000" cy="746373"/>
          </a:xfrm>
        </p:spPr>
        <p:txBody>
          <a:bodyPr/>
          <a:lstStyle/>
          <a:p>
            <a:r>
              <a:rPr lang="ru-RU" dirty="0" smtClean="0">
                <a:latin typeface="Calibri"/>
                <a:cs typeface="Calibri"/>
              </a:rPr>
              <a:t>                    Древнегреческий</a:t>
            </a:r>
            <a:r>
              <a:rPr lang="ru-RU" dirty="0" smtClean="0"/>
              <a:t> </a:t>
            </a:r>
            <a:r>
              <a:rPr lang="ru-RU" dirty="0" smtClean="0">
                <a:latin typeface="Calibri"/>
                <a:cs typeface="Calibri"/>
              </a:rPr>
              <a:t>баснописец</a:t>
            </a:r>
            <a:endParaRPr lang="ru-RU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622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56995"/>
            <a:ext cx="7313613" cy="52342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Calibri"/>
                <a:cs typeface="Calibri"/>
              </a:rPr>
              <a:t>Эзоп</a:t>
            </a:r>
            <a:r>
              <a:rPr lang="ru-RU" sz="4000" dirty="0">
                <a:latin typeface="Calibri"/>
                <a:cs typeface="Calibri"/>
              </a:rPr>
              <a:t>  — полулегендарная фигура древнегреческой литературы, баснописец, живший в VI веке до н. э.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45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270" y="1"/>
            <a:ext cx="9043730" cy="6773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Calibri"/>
                <a:cs typeface="Calibri"/>
              </a:rPr>
              <a:t>Был ли Эзоп историческим лицом — сказать невозможно. Первое известие о нём находим у Геродота, который сообщает (II, 134), что Эзоп был рабом некого Иадмона с острова Самос, потом был отпущен на волю, жил во времена египетского царя Амасиса (570—526 до н. э.,) и был убит дельфийцами; за его гибель Дельфы заплатили выкуп потомкам Иадмона.</a:t>
            </a:r>
          </a:p>
          <a:p>
            <a:pPr marL="0" indent="0">
              <a:buNone/>
            </a:pPr>
            <a:r>
              <a:rPr lang="ru-RU" sz="1800" dirty="0">
                <a:latin typeface="Calibri"/>
                <a:cs typeface="Calibri"/>
              </a:rPr>
              <a:t>Гераклид Понтийский сто с лишним лет спустя пишет, что Эзоп происходил из </a:t>
            </a:r>
            <a:r>
              <a:rPr lang="ru-RU" sz="1800" dirty="0" smtClean="0">
                <a:latin typeface="Calibri"/>
                <a:cs typeface="Calibri"/>
              </a:rPr>
              <a:t>Фракии, </a:t>
            </a:r>
            <a:r>
              <a:rPr lang="ru-RU" sz="1800" dirty="0">
                <a:latin typeface="Calibri"/>
                <a:cs typeface="Calibri"/>
              </a:rPr>
              <a:t>был современником Ферекида, а первого его хозяина звали Ксанф. Но эти данные извлечены из более раннего рассказа Геродота путём ненадёжных умозаключений (например, Фракия как родина Эзопа навеяна тем, что Геродот упоминает об Эзопе в связи с фракиянкой гетерой Родопис, бывшей также в рабстве у Иадмона). Аристофан («Осы», 1446—1448) уже сообщает подробности о смерти Эзопа — бродячий мотив подброшенной чаши, послужившей поводом для его обвинения, и басню об орле и жуке, рассказанную им перед смертью. Спустя век это утверждение героев Аристофана повторяется уже как исторический факт. Комик Платон (конец V в.) уже упоминает и о посмертных перевоплощениях души Эзопа. Комик Алексид (конец IV в.), написавший комедию «Эзоп», сталкивает своего героя с Солоном, то есть уже вплетает легенду об Эзопе в цикл легенд </a:t>
            </a:r>
            <a:r>
              <a:rPr lang="ru-RU" sz="1800" dirty="0" smtClean="0">
                <a:latin typeface="Calibri"/>
                <a:cs typeface="Calibri"/>
              </a:rPr>
              <a:t>о семи </a:t>
            </a:r>
            <a:r>
              <a:rPr lang="ru-RU" sz="1800" dirty="0">
                <a:latin typeface="Calibri"/>
                <a:cs typeface="Calibri"/>
              </a:rPr>
              <a:t>мудрецах и царе Крёзе. Его современник Лисипп также знал эту версию, изображая Эзопа во главе семи мудрецов.</a:t>
            </a:r>
          </a:p>
          <a:p>
            <a:pPr marL="0" indent="0">
              <a:buNone/>
            </a:pPr>
            <a:r>
              <a:rPr lang="ru-RU" sz="1200" dirty="0">
                <a:latin typeface="Calibri"/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ru-RU" sz="1200" dirty="0">
                <a:latin typeface="Calibri"/>
                <a:cs typeface="Calibri"/>
              </a:rPr>
              <a:t> 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379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2822" y="245078"/>
            <a:ext cx="8522886" cy="6104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Calibri"/>
                <a:cs typeface="Calibri"/>
              </a:rPr>
              <a:t>Рабство у Ксанфа, связь с семью мудрецами, смерть от коварства дельфийских жрецов,— все эти мотивы стали звеньями последующей эзоповской легенды, ядро которой сложилось уже к концу IV в. до н. э. Важнейшим памятником этой традиции стало составленное на народном языке «Жизнеописание Эзопа», дошедшее в нескольких редакциях. В этой версии важную роль играет уродство Эзопа (не упоминавшееся у ранних авторов), родиной его вместо Фракии становится Фригия (стереотипное место, ассоциирующееся с рабами), Эзоп выступает как мудрец и шутник, дурачащий царей и своего хозяина — глупого философа. В этом сюжете, как ни удивительно, почти никакой роли не играют собственно басни Эзопа; анекдоты и шутки, рассказываемые Эзопом в «Жизнеописании», не входят в дошедший до нас от античности свод «эзоповых басен» и жанрово довольно далеки от него. Образ уродливого, мудрого и хитрого «фригийского раба» в готовом виде достаётся новоевропейской традиции.</a:t>
            </a:r>
          </a:p>
          <a:p>
            <a:pPr marL="0" indent="0">
              <a:buNone/>
            </a:pPr>
            <a:r>
              <a:rPr lang="ru-RU" dirty="0">
                <a:latin typeface="Calibri"/>
                <a:cs typeface="Calibri"/>
              </a:rPr>
              <a:t>Древность не сомневалась в историчности Эзопа. Лютер в XVI веке впервые поставил его под сомнение. Филология XVIII века обосновала это сомнение, филология XIX века довела его до предела: Отто </a:t>
            </a:r>
            <a:r>
              <a:rPr lang="ru-RU" dirty="0" err="1">
                <a:latin typeface="Calibri"/>
                <a:cs typeface="Calibri"/>
              </a:rPr>
              <a:t>Крузиус</a:t>
            </a:r>
            <a:r>
              <a:rPr lang="ru-RU" dirty="0">
                <a:latin typeface="Calibri"/>
                <a:cs typeface="Calibri"/>
              </a:rPr>
              <a:t> и за ним Резерфорд утверждали мифичность Эзопа с решительностью, характерной для гиперкритицизма их эпохи.</a:t>
            </a:r>
          </a:p>
          <a:p>
            <a:pPr marL="0" indent="0">
              <a:buNone/>
            </a:pPr>
            <a:r>
              <a:rPr lang="ru-RU" dirty="0">
                <a:latin typeface="Calibri"/>
                <a:cs typeface="Calibri"/>
              </a:rPr>
              <a:t>В XX веке отдельные авторы допускали возможность существования исторического прототипа Эзопа.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010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libri"/>
                <a:cs typeface="Calibri"/>
              </a:rPr>
              <a:t>Популярные басни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Calibri"/>
                <a:cs typeface="Calibri"/>
              </a:rPr>
              <a:t>Верблюд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Ягнёнок и Волк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Лошадь и Ишак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Куропатка и Курицы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Тростник и Оливковое дерево</a:t>
            </a:r>
          </a:p>
          <a:p>
            <a:r>
              <a:rPr lang="ru-RU" dirty="0">
                <a:latin typeface="Calibri"/>
                <a:cs typeface="Calibri"/>
              </a:rPr>
              <a:t>О</a:t>
            </a:r>
            <a:r>
              <a:rPr lang="ru-RU" dirty="0" smtClean="0">
                <a:latin typeface="Calibri"/>
                <a:cs typeface="Calibri"/>
              </a:rPr>
              <a:t>рел и жук</a:t>
            </a:r>
            <a:endParaRPr lang="ru-RU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2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178238"/>
            <a:ext cx="7313613" cy="768653"/>
          </a:xfrm>
        </p:spPr>
        <p:txBody>
          <a:bodyPr/>
          <a:lstStyle/>
          <a:p>
            <a:r>
              <a:rPr lang="ru-RU" dirty="0" smtClean="0">
                <a:latin typeface="Calibri"/>
                <a:cs typeface="Calibri"/>
              </a:rPr>
              <a:t>Орел и жук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1950" y="946891"/>
            <a:ext cx="8433758" cy="552539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900" dirty="0">
                <a:latin typeface="Calibri"/>
                <a:cs typeface="Calibri"/>
              </a:rPr>
              <a:t>Орел гнался за зайцем. Увидел заяц, что ниоткуда нет ему помощи, и взмолился к единственному, кто ему подвернулся, — к навозному жуку. Ободрил его жук и, увидев перед собой орла, стал просить хищника не трогать того, кто ищет у него помощи. Орел не обратил даже внимания на такого ничтожного заступника и сожрал зайца. Но жук этой обиды не забыл: неустанно он следил за орлиным гнездовьем и всякий раз, как орел сносил яйца, он поднимался в вышину, выкатывал их и разбивал. Наконец орел, нигде не находя покоя, искал прибежища у самого Зевса и просил уделить ему спокойное местечко, чтобы высидеть яйца. Зевс позволил орлу положить яйца к нему за пазуху. Жук, увидав это, скатал навозный шарик, взлетел до самого Зевса и сбросил свой шарик ему за пазуху. Встал Зевс, чтобы отрясти с себя навоз, и уронил ненароком орлиные яйца. С тех самых пор, говорят, орлы не вьют гнезд в ту пору, когда выводятся навозные жуки.</a:t>
            </a:r>
          </a:p>
          <a:p>
            <a:pPr lvl="0"/>
            <a:r>
              <a:rPr lang="ru-RU" sz="2900" dirty="0">
                <a:latin typeface="Calibri"/>
                <a:cs typeface="Calibri"/>
              </a:rPr>
              <a:t>Басня учит, что никого не должно презирать, ибо никто не бессилен настолько, чтобы не отомстить за оскорбление.</a:t>
            </a:r>
          </a:p>
          <a:p>
            <a:pPr marL="0" lvl="0" indent="0">
              <a:buNone/>
            </a:pPr>
            <a:endParaRPr lang="ru-RU" sz="2900" dirty="0">
              <a:latin typeface="Calibri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23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2488" y="1815803"/>
            <a:ext cx="7715526" cy="44559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Calibri"/>
                <a:cs typeface="Calibri"/>
              </a:rPr>
              <a:t>Благодарность — признак благородства души.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Говорят, что Хилон спросил Эзопа: «Чем занят Зевс?» Эзоп ответил: «Делает высокое низким, а низкое высоким».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Если человек берется за два дела, прямо противоположных друг другу, одно из них непременно не удастся ему.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Каждому человеку дано своё дело, и каждому делу — своё время.</a:t>
            </a:r>
          </a:p>
          <a:p>
            <a:pPr lvl="0"/>
            <a:r>
              <a:rPr lang="ru-RU" dirty="0">
                <a:latin typeface="Calibri"/>
                <a:cs typeface="Calibri"/>
              </a:rPr>
              <a:t>Истинное сокровище для людей — умение трудиться.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r>
              <a:rPr lang="ru-RU" dirty="0" smtClean="0">
                <a:latin typeface="Calibri"/>
                <a:cs typeface="Calibri"/>
              </a:rPr>
              <a:t>Мудрые цитаты Эзопа</a:t>
            </a:r>
            <a:endParaRPr lang="ru-RU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73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4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591" r="-30591"/>
          <a:stretch>
            <a:fillRect/>
          </a:stretch>
        </p:blipFill>
        <p:spPr>
          <a:xfrm>
            <a:off x="914400" y="389896"/>
            <a:ext cx="7313613" cy="5771192"/>
          </a:xfrm>
        </p:spPr>
      </p:pic>
    </p:spTree>
    <p:extLst>
      <p:ext uri="{BB962C8B-B14F-4D97-AF65-F5344CB8AC3E}">
        <p14:creationId xmlns:p14="http://schemas.microsoft.com/office/powerpoint/2010/main" val="276014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Чернильница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Чернильница.thmx</Template>
  <TotalTime>32</TotalTime>
  <Words>275</Words>
  <Application>Microsoft Macintosh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Чернильница</vt:lpstr>
      <vt:lpstr>         Эзоп </vt:lpstr>
      <vt:lpstr>Презентация PowerPoint</vt:lpstr>
      <vt:lpstr>Презентация PowerPoint</vt:lpstr>
      <vt:lpstr>Презентация PowerPoint</vt:lpstr>
      <vt:lpstr>Популярные басни</vt:lpstr>
      <vt:lpstr>Орел и жук</vt:lpstr>
      <vt:lpstr>Мудрые цитаты Эзопа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Эзоб </dc:title>
  <dc:creator>iMac</dc:creator>
  <cp:lastModifiedBy>iMac</cp:lastModifiedBy>
  <cp:revision>3</cp:revision>
  <dcterms:created xsi:type="dcterms:W3CDTF">2013-10-30T11:15:45Z</dcterms:created>
  <dcterms:modified xsi:type="dcterms:W3CDTF">2013-10-30T11:47:52Z</dcterms:modified>
</cp:coreProperties>
</file>