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00"/>
    <a:srgbClr val="FFFF66"/>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8" d="100"/>
          <a:sy n="68" d="100"/>
        </p:scale>
        <p:origin x="-576"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4DFFC3-7EEF-4852-89D6-79E81FF3C4B6}" type="datetimeFigureOut">
              <a:rPr lang="ru-RU" smtClean="0"/>
              <a:pPr/>
              <a:t>06.05.2012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F1464E-1C34-4EBA-A05E-8047CCA494D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A581FB4-96A2-447A-A5E2-0B36373CD2A8}" type="datetimeFigureOut">
              <a:rPr lang="ru-RU" smtClean="0"/>
              <a:pPr/>
              <a:t>06.05.2012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9FCA65-9DA9-4080-BA02-DA87D5F3259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581FB4-96A2-447A-A5E2-0B36373CD2A8}" type="datetimeFigureOut">
              <a:rPr lang="ru-RU" smtClean="0"/>
              <a:pPr/>
              <a:t>06.05.2012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9FCA65-9DA9-4080-BA02-DA87D5F3259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581FB4-96A2-447A-A5E2-0B36373CD2A8}" type="datetimeFigureOut">
              <a:rPr lang="ru-RU" smtClean="0"/>
              <a:pPr/>
              <a:t>06.05.2012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9FCA65-9DA9-4080-BA02-DA87D5F3259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581FB4-96A2-447A-A5E2-0B36373CD2A8}" type="datetimeFigureOut">
              <a:rPr lang="ru-RU" smtClean="0"/>
              <a:pPr/>
              <a:t>06.05.2012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9FCA65-9DA9-4080-BA02-DA87D5F3259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A581FB4-96A2-447A-A5E2-0B36373CD2A8}" type="datetimeFigureOut">
              <a:rPr lang="ru-RU" smtClean="0"/>
              <a:pPr/>
              <a:t>06.05.2012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9FCA65-9DA9-4080-BA02-DA87D5F3259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A581FB4-96A2-447A-A5E2-0B36373CD2A8}" type="datetimeFigureOut">
              <a:rPr lang="ru-RU" smtClean="0"/>
              <a:pPr/>
              <a:t>06.05.2012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9FCA65-9DA9-4080-BA02-DA87D5F3259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A581FB4-96A2-447A-A5E2-0B36373CD2A8}" type="datetimeFigureOut">
              <a:rPr lang="ru-RU" smtClean="0"/>
              <a:pPr/>
              <a:t>06.05.2012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59FCA65-9DA9-4080-BA02-DA87D5F3259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A581FB4-96A2-447A-A5E2-0B36373CD2A8}" type="datetimeFigureOut">
              <a:rPr lang="ru-RU" smtClean="0"/>
              <a:pPr/>
              <a:t>06.05.2012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59FCA65-9DA9-4080-BA02-DA87D5F3259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A581FB4-96A2-447A-A5E2-0B36373CD2A8}" type="datetimeFigureOut">
              <a:rPr lang="ru-RU" smtClean="0"/>
              <a:pPr/>
              <a:t>06.05.2012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59FCA65-9DA9-4080-BA02-DA87D5F3259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A581FB4-96A2-447A-A5E2-0B36373CD2A8}" type="datetimeFigureOut">
              <a:rPr lang="ru-RU" smtClean="0"/>
              <a:pPr/>
              <a:t>06.05.2012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9FCA65-9DA9-4080-BA02-DA87D5F3259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A581FB4-96A2-447A-A5E2-0B36373CD2A8}" type="datetimeFigureOut">
              <a:rPr lang="ru-RU" smtClean="0"/>
              <a:pPr/>
              <a:t>06.05.2012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9FCA65-9DA9-4080-BA02-DA87D5F3259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81FB4-96A2-447A-A5E2-0B36373CD2A8}" type="datetimeFigureOut">
              <a:rPr lang="ru-RU" smtClean="0"/>
              <a:pPr/>
              <a:t>06.05.2012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FCA65-9DA9-4080-BA02-DA87D5F3259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ru.wikipedia.org/wiki/28_%D0%B0%D0%BF%D1%80%D0%B5%D0%BB%D1%8F" TargetMode="External"/><Relationship Id="rId13" Type="http://schemas.openxmlformats.org/officeDocument/2006/relationships/hyperlink" Target="http://ru.wikipedia.org/wiki/1742" TargetMode="External"/><Relationship Id="rId18" Type="http://schemas.openxmlformats.org/officeDocument/2006/relationships/hyperlink" Target="http://ru.wikipedia.org/wiki/%D0%9F%D0%B5%D0%B2%D0%B5%D1%86" TargetMode="External"/><Relationship Id="rId3" Type="http://schemas.openxmlformats.org/officeDocument/2006/relationships/image" Target="../media/image13.jpeg"/><Relationship Id="rId21" Type="http://schemas.openxmlformats.org/officeDocument/2006/relationships/hyperlink" Target="http://ru.wikipedia.org/wiki/%D0%93%D0%BB%D1%83%D1%85%D0%BE%D0%B2_(%D0%B3%D0%BE%D1%80%D0%BE%D0%B4)" TargetMode="External"/><Relationship Id="rId7" Type="http://schemas.openxmlformats.org/officeDocument/2006/relationships/hyperlink" Target="http://ru.wikipedia.org/wiki/%D0%A1%D0%B0%D0%BD%D0%BA%D1%82-%D0%9F%D0%B5%D1%82%D0%B5%D1%80%D0%B1%D1%83%D1%80%D0%B3" TargetMode="External"/><Relationship Id="rId12" Type="http://schemas.openxmlformats.org/officeDocument/2006/relationships/hyperlink" Target="http://ru.wikipedia.org/wiki/%D0%9A%D0%BE%D0%BC%D0%BF%D0%BE%D0%B7%D0%B8%D1%82%D0%BE%D1%80" TargetMode="External"/><Relationship Id="rId17" Type="http://schemas.openxmlformats.org/officeDocument/2006/relationships/hyperlink" Target="http://ru.wikipedia.org/wiki/%D0%9F%D0%B5%D0%B4%D0%B0%D0%B3%D0%BE%D0%B3" TargetMode="External"/><Relationship Id="rId25" Type="http://schemas.openxmlformats.org/officeDocument/2006/relationships/hyperlink" Target="http://ru.wikipedia.org/wiki/%D0%A0%D0%BE%D1%81%D1%81%D0%B8%D0%B9%D1%81%D0%BA%D0%B0%D1%8F_%D0%B8%D0%BC%D0%BF%D0%B5%D1%80%D0%B8%D1%8F" TargetMode="External"/><Relationship Id="rId2" Type="http://schemas.openxmlformats.org/officeDocument/2006/relationships/image" Target="../media/image12.jpeg"/><Relationship Id="rId16" Type="http://schemas.openxmlformats.org/officeDocument/2006/relationships/hyperlink" Target="http://ru.wikipedia.org/wiki/%D0%94%D0%B8%D1%80%D0%B8%D0%B6%D1%91%D1%80" TargetMode="External"/><Relationship Id="rId20" Type="http://schemas.openxmlformats.org/officeDocument/2006/relationships/hyperlink" Target="http://ru.wikipedia.org/wiki/1751" TargetMode="External"/><Relationship Id="rId1" Type="http://schemas.openxmlformats.org/officeDocument/2006/relationships/slideLayout" Target="../slideLayouts/slideLayout2.xml"/><Relationship Id="rId6" Type="http://schemas.openxmlformats.org/officeDocument/2006/relationships/hyperlink" Target="http://ru.wikipedia.org/wiki/1761" TargetMode="External"/><Relationship Id="rId11" Type="http://schemas.openxmlformats.org/officeDocument/2006/relationships/hyperlink" Target="http://ru.wikipedia.org/wiki/%D0%A0%D0%BE%D1%81%D1%81%D0%B8%D1%8F" TargetMode="External"/><Relationship Id="rId24" Type="http://schemas.openxmlformats.org/officeDocument/2006/relationships/hyperlink" Target="http://ru.wikipedia.org/wiki/1825" TargetMode="External"/><Relationship Id="rId5" Type="http://schemas.openxmlformats.org/officeDocument/2006/relationships/hyperlink" Target="http://ru.wikipedia.org/wiki/16_%D0%B0%D0%B2%D0%B3%D1%83%D1%81%D1%82%D0%B0" TargetMode="External"/><Relationship Id="rId15" Type="http://schemas.openxmlformats.org/officeDocument/2006/relationships/hyperlink" Target="http://ru.wikipedia.org/wiki/1797" TargetMode="External"/><Relationship Id="rId23" Type="http://schemas.openxmlformats.org/officeDocument/2006/relationships/hyperlink" Target="http://ru.wikipedia.org/wiki/10_%D0%BE%D0%BA%D1%82%D1%8F%D0%B1%D1%80%D1%8F" TargetMode="External"/><Relationship Id="rId10" Type="http://schemas.openxmlformats.org/officeDocument/2006/relationships/hyperlink" Target="http://ru.wikipedia.org/wiki/1800" TargetMode="External"/><Relationship Id="rId19" Type="http://schemas.openxmlformats.org/officeDocument/2006/relationships/hyperlink" Target="http://ru.wikipedia.org/wiki/26_%D0%BE%D0%BA%D1%82%D1%8F%D0%B1%D1%80%D1%8F" TargetMode="External"/><Relationship Id="rId4" Type="http://schemas.openxmlformats.org/officeDocument/2006/relationships/image" Target="../media/image14.jpeg"/><Relationship Id="rId9" Type="http://schemas.openxmlformats.org/officeDocument/2006/relationships/hyperlink" Target="http://ru.wikipedia.org/wiki/%D0%A4%D0%BE%D0%BC%D0%B8%D0%BD,_%D0%95%D0%B2%D1%81%D1%82%D0%B8%D0%B3%D0%BD%D0%B5%D0%B9_%D0%98%D0%BF%D0%B0%D1%82%D1%8C%D0%B5%D0%B2%D0%B8%D1%87" TargetMode="External"/><Relationship Id="rId14" Type="http://schemas.openxmlformats.org/officeDocument/2006/relationships/hyperlink" Target="http://ru.wikipedia.org/wiki/9_%D0%BC%D0%B0%D1%80%D1%82%D0%B0" TargetMode="External"/><Relationship Id="rId22" Type="http://schemas.openxmlformats.org/officeDocument/2006/relationships/hyperlink" Target="http://ru.wikipedia.org/wiki/%D0%A7%D0%B5%D1%80%D0%BD%D0%B8%D0%B3%D0%BE%D0%B2%D1%81%D0%BA%D0%B0%D1%8F_%D0%B3%D1%83%D0%B1%D0%B5%D1%80%D0%BD%D0%B8%D1%8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ik.org/catalog/skulptur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ik.org/catalog/skulptur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ru.wikipedia.org/wiki/10_%D0%B0%D0%B2%D0%B3%D1%83%D1%81%D1%82%D0%B0" TargetMode="External"/><Relationship Id="rId13" Type="http://schemas.openxmlformats.org/officeDocument/2006/relationships/hyperlink" Target="http://ru.wikipedia.org/w/index.php?title=%D0%94%D0%B5%D1%80%D0%B6%D0%B0%D0%B2%D0%B8%D0%BD%D0%BE&amp;action=edit&amp;redlink=1" TargetMode="External"/><Relationship Id="rId18" Type="http://schemas.openxmlformats.org/officeDocument/2006/relationships/hyperlink" Target="http://ru.wikipedia.org/wiki/20_%D0%B8%D1%8E%D0%BB%D1%8F" TargetMode="External"/><Relationship Id="rId26" Type="http://schemas.openxmlformats.org/officeDocument/2006/relationships/hyperlink" Target="http://ru.wikipedia.org/wiki/14_%D0%B0%D0%BF%D1%80%D0%B5%D0%BB%D1%8F" TargetMode="External"/><Relationship Id="rId3" Type="http://schemas.openxmlformats.org/officeDocument/2006/relationships/image" Target="../media/image4.jpeg"/><Relationship Id="rId21" Type="http://schemas.openxmlformats.org/officeDocument/2006/relationships/hyperlink" Target="http://ru.wikipedia.org/wiki/%D0%A0%D1%83%D1%81%D1%81%D0%BA%D0%B8%D0%B9_%D1%8F%D0%B7%D1%8B%D0%BA" TargetMode="External"/><Relationship Id="rId7" Type="http://schemas.openxmlformats.org/officeDocument/2006/relationships/hyperlink" Target="http://ru.wikipedia.org/wiki/%D0%A1%D0%BC%D0%BE%D0%BB%D0%B5%D0%BD%D1%81%D0%BA" TargetMode="External"/><Relationship Id="rId12" Type="http://schemas.openxmlformats.org/officeDocument/2006/relationships/hyperlink" Target="http://ru.wikipedia.org/wiki/1743_%D0%B3%D0%BE%D0%B4" TargetMode="External"/><Relationship Id="rId17" Type="http://schemas.openxmlformats.org/officeDocument/2006/relationships/hyperlink" Target="http://ru.wikipedia.org/wiki/%D0%A0%D0%BE%D1%81%D1%81%D0%B8%D0%B9%D1%81%D0%BA%D0%B0%D1%8F_%D0%B8%D0%BC%D0%BF%D0%B5%D1%80%D0%B8%D1%8F" TargetMode="External"/><Relationship Id="rId25" Type="http://schemas.openxmlformats.org/officeDocument/2006/relationships/hyperlink" Target="http://ru.wikisource.org/wiki/ru:%D0%91%D0%BE%D0%B3_(%D0%94%D0%B5%D1%80%D0%B6%D0%B0%D0%B2%D0%B8%D0%BD)" TargetMode="External"/><Relationship Id="rId2" Type="http://schemas.openxmlformats.org/officeDocument/2006/relationships/image" Target="../media/image3.jpeg"/><Relationship Id="rId16" Type="http://schemas.openxmlformats.org/officeDocument/2006/relationships/hyperlink" Target="http://ru.wikipedia.org/wiki/%D0%A2%D0%B0%D1%82%D0%B0%D1%80%D1%81%D1%82%D0%B0%D0%BD" TargetMode="External"/><Relationship Id="rId20" Type="http://schemas.openxmlformats.org/officeDocument/2006/relationships/hyperlink" Target="http://ru.wikipedia.org/wiki/%D0%9D%D0%BE%D0%B2%D0%B3%D0%BE%D1%80%D0%BE%D0%B4%D1%81%D0%BA%D0%B0%D1%8F_%D0%B3%D1%83%D0%B1%D0%B5%D1%80%D0%BD%D0%B8%D1%8F" TargetMode="External"/><Relationship Id="rId29" Type="http://schemas.openxmlformats.org/officeDocument/2006/relationships/hyperlink" Target="http://ru.wikipedia.org/wiki/12_%D0%B4%D0%B5%D0%BA%D0%B0%D0%B1%D1%80%D1%8F" TargetMode="External"/><Relationship Id="rId1" Type="http://schemas.openxmlformats.org/officeDocument/2006/relationships/slideLayout" Target="../slideLayouts/slideLayout2.xml"/><Relationship Id="rId6" Type="http://schemas.openxmlformats.org/officeDocument/2006/relationships/hyperlink" Target="http://ru.wikipedia.org/wiki/1757" TargetMode="External"/><Relationship Id="rId11" Type="http://schemas.openxmlformats.org/officeDocument/2006/relationships/hyperlink" Target="http://ru.wikipedia.org/wiki/14_%D0%B8%D1%8E%D0%BB%D1%8F" TargetMode="External"/><Relationship Id="rId24" Type="http://schemas.openxmlformats.org/officeDocument/2006/relationships/hyperlink" Target="http://ru.wikipedia.org/wiki/%D0%9A%D0%BB%D0%B0%D1%81%D1%81%D0%B8%D1%86%D0%B8%D0%B7%D0%BC" TargetMode="External"/><Relationship Id="rId32" Type="http://schemas.openxmlformats.org/officeDocument/2006/relationships/hyperlink" Target="http://ru.wikipedia.org/wiki/%D0%9D%D0%B5%D0%B4%D0%BE%D1%80%D0%BE%D1%81%D0%BB%D1%8C_(%D0%BF%D1%8C%D0%B5%D1%81%D0%B0)" TargetMode="External"/><Relationship Id="rId5" Type="http://schemas.openxmlformats.org/officeDocument/2006/relationships/hyperlink" Target="http://ru.wikipedia.org/wiki/5_%D0%BD%D0%BE%D1%8F%D0%B1%D1%80%D1%8F" TargetMode="External"/><Relationship Id="rId15" Type="http://schemas.openxmlformats.org/officeDocument/2006/relationships/hyperlink" Target="http://ru.wikipedia.org/wiki/%D0%9A%D0%B0%D0%B7%D0%B0%D0%BD%D1%81%D0%BA%D0%B0%D1%8F_%D0%B3%D1%83%D0%B1%D0%B5%D1%80%D0%BD%D0%B8%D1%8F" TargetMode="External"/><Relationship Id="rId23" Type="http://schemas.openxmlformats.org/officeDocument/2006/relationships/hyperlink" Target="http://ru.wikipedia.org/wiki/%D0%AD%D0%BF%D0%BE%D1%85%D0%B0_%D0%9F%D1%80%D0%BE%D1%81%D0%B2%D0%B5%D1%89%D0%B5%D0%BD%D0%B8%D1%8F" TargetMode="External"/><Relationship Id="rId28" Type="http://schemas.openxmlformats.org/officeDocument/2006/relationships/hyperlink" Target="http://ru.wikipedia.org/wiki/%D0%9C%D0%BE%D1%81%D0%BA%D0%B2%D0%B0" TargetMode="External"/><Relationship Id="rId10" Type="http://schemas.openxmlformats.org/officeDocument/2006/relationships/hyperlink" Target="http://ru.wikipedia.org/wiki/%D0%A1%D0%B0%D0%BD%D0%BA%D1%82-%D0%9F%D0%B5%D1%82%D0%B5%D1%80%D0%B1%D1%83%D1%80%D0%B3" TargetMode="External"/><Relationship Id="rId19" Type="http://schemas.openxmlformats.org/officeDocument/2006/relationships/hyperlink" Target="http://ru.wikipedia.org/wiki/1816_%D0%B3%D0%BE%D0%B4" TargetMode="External"/><Relationship Id="rId31" Type="http://schemas.openxmlformats.org/officeDocument/2006/relationships/hyperlink" Target="http://ru.wikipedia.org/wiki/%D0%95%D0%BA%D0%B0%D1%82%D0%B5%D1%80%D0%B8%D0%BD%D0%B0_II" TargetMode="External"/><Relationship Id="rId4" Type="http://schemas.openxmlformats.org/officeDocument/2006/relationships/image" Target="../media/image5.jpeg"/><Relationship Id="rId9" Type="http://schemas.openxmlformats.org/officeDocument/2006/relationships/hyperlink" Target="http://ru.wikipedia.org/wiki/1807" TargetMode="External"/><Relationship Id="rId14" Type="http://schemas.openxmlformats.org/officeDocument/2006/relationships/hyperlink" Target="http://ru.wikipedia.org/wiki/%D0%9B%D0%B0%D0%B8%D1%88%D0%B5%D0%B2%D1%81%D0%BA%D0%B8%D0%B9_%D1%80%D0%B0%D0%B9%D0%BE%D0%BD" TargetMode="External"/><Relationship Id="rId22" Type="http://schemas.openxmlformats.org/officeDocument/2006/relationships/hyperlink" Target="http://ru.wikipedia.org/wiki/%D0%9F%D0%BE%D1%8D%D1%82" TargetMode="External"/><Relationship Id="rId27" Type="http://schemas.openxmlformats.org/officeDocument/2006/relationships/hyperlink" Target="http://ru.wikipedia.org/wiki/1745" TargetMode="External"/><Relationship Id="rId30" Type="http://schemas.openxmlformats.org/officeDocument/2006/relationships/hyperlink" Target="http://ru.wikipedia.org/wiki/1792"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50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071546"/>
            <a:ext cx="7815290" cy="3929089"/>
          </a:xfrm>
        </p:spPr>
        <p:txBody>
          <a:bodyPr>
            <a:normAutofit/>
          </a:bodyPr>
          <a:lstStyle/>
          <a:p>
            <a:r>
              <a:rPr lang="ru-RU" b="1" i="1" dirty="0" smtClean="0">
                <a:solidFill>
                  <a:srgbClr val="002060"/>
                </a:solidFill>
                <a:effectLst>
                  <a:outerShdw blurRad="38100" dist="38100" dir="2700000" algn="tl">
                    <a:srgbClr val="000000">
                      <a:alpha val="43137"/>
                    </a:srgbClr>
                  </a:outerShdw>
                </a:effectLst>
                <a:latin typeface="Century Schoolbook" pitchFamily="18" charset="0"/>
              </a:rPr>
              <a:t>Художественная культура</a:t>
            </a:r>
            <a:br>
              <a:rPr lang="ru-RU" b="1" i="1" dirty="0" smtClean="0">
                <a:solidFill>
                  <a:srgbClr val="002060"/>
                </a:solidFill>
                <a:effectLst>
                  <a:outerShdw blurRad="38100" dist="38100" dir="2700000" algn="tl">
                    <a:srgbClr val="000000">
                      <a:alpha val="43137"/>
                    </a:srgbClr>
                  </a:outerShdw>
                </a:effectLst>
                <a:latin typeface="Century Schoolbook" pitchFamily="18" charset="0"/>
              </a:rPr>
            </a:br>
            <a:r>
              <a:rPr lang="en-US" b="1" i="1" dirty="0" smtClean="0">
                <a:solidFill>
                  <a:srgbClr val="002060"/>
                </a:solidFill>
                <a:effectLst>
                  <a:outerShdw blurRad="38100" dist="38100" dir="2700000" algn="tl">
                    <a:srgbClr val="000000">
                      <a:alpha val="43137"/>
                    </a:srgbClr>
                  </a:outerShdw>
                </a:effectLst>
                <a:latin typeface="Century Schoolbook" pitchFamily="18" charset="0"/>
              </a:rPr>
              <a:t>XVII </a:t>
            </a:r>
            <a:r>
              <a:rPr lang="ru-RU" b="1" i="1" dirty="0" smtClean="0">
                <a:solidFill>
                  <a:srgbClr val="002060"/>
                </a:solidFill>
                <a:effectLst>
                  <a:outerShdw blurRad="38100" dist="38100" dir="2700000" algn="tl">
                    <a:srgbClr val="000000">
                      <a:alpha val="43137"/>
                    </a:srgbClr>
                  </a:outerShdw>
                </a:effectLst>
                <a:latin typeface="Century Schoolbook" pitchFamily="18" charset="0"/>
              </a:rPr>
              <a:t>века</a:t>
            </a:r>
            <a:endParaRPr lang="ru-RU" b="1" i="1" dirty="0">
              <a:solidFill>
                <a:srgbClr val="002060"/>
              </a:solidFill>
              <a:effectLst>
                <a:outerShdw blurRad="38100" dist="38100" dir="2700000" algn="tl">
                  <a:srgbClr val="000000">
                    <a:alpha val="43137"/>
                  </a:srgbClr>
                </a:outerShdw>
              </a:effectLst>
              <a:latin typeface="Century Schoolbook"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9000">
              <a:schemeClr val="tx2"/>
            </a:gs>
            <a:gs pos="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1754326"/>
          </a:xfrm>
          <a:prstGeom prst="rect">
            <a:avLst/>
          </a:prstGeom>
          <a:noFill/>
        </p:spPr>
        <p:txBody>
          <a:bodyPr wrap="square" rtlCol="0">
            <a:spAutoFit/>
          </a:bodyPr>
          <a:lstStyle/>
          <a:p>
            <a:r>
              <a:rPr lang="ru-RU" dirty="0" smtClean="0"/>
              <a:t>Этот обычай богатых вельмож заводить у себя постоянные домашние театры сохранялся очень долго. Так при Екатерине II славились театры Румянцева, Волконского, у графа Шереметева было целых четыре театра (в Петербурге, Москве и имениях Кусково и Останкино). </a:t>
            </a:r>
          </a:p>
          <a:p>
            <a:endParaRPr lang="ru-RU" dirty="0" smtClean="0"/>
          </a:p>
          <a:p>
            <a:endParaRPr lang="ru-RU" dirty="0"/>
          </a:p>
        </p:txBody>
      </p:sp>
      <p:sp>
        <p:nvSpPr>
          <p:cNvPr id="3" name="TextBox 2"/>
          <p:cNvSpPr txBox="1"/>
          <p:nvPr/>
        </p:nvSpPr>
        <p:spPr>
          <a:xfrm>
            <a:off x="0" y="1214422"/>
            <a:ext cx="9144000" cy="5632311"/>
          </a:xfrm>
          <a:prstGeom prst="rect">
            <a:avLst/>
          </a:prstGeom>
          <a:noFill/>
        </p:spPr>
        <p:txBody>
          <a:bodyPr wrap="square" rtlCol="0">
            <a:spAutoFit/>
          </a:bodyPr>
          <a:lstStyle/>
          <a:p>
            <a:r>
              <a:rPr lang="ru-RU" b="1" dirty="0"/>
              <a:t>Первые театральные актеры</a:t>
            </a:r>
            <a:endParaRPr lang="ru-RU" dirty="0"/>
          </a:p>
          <a:p>
            <a:r>
              <a:rPr lang="ru-RU" dirty="0"/>
              <a:t>В 1790-х гг. в Москве насчитывалось около 15 частных театров, при 160 актерах и актрисах и 226 музыкантах и певчих. При этих домашних театрах были оркестры музыки, оперные и даже балетные труппы из крепостных. Такие помещичьи труппы бывали и в провинции. Домашние театры при дворе и у знатных бояр способствовали появлению на сцене женщин (уже в теремах царевны Софьи). На публичном театре женские роли впервые стали исполняться женщинами в 1757 г., вслед за учреждением постоянного русского театра. Первыми русскими актрисами были Марья и Ольга Ананьины и Мусина-Пушкина, выдающимися актрисами в XVIII столицы были Михайлова и </a:t>
            </a:r>
            <a:r>
              <a:rPr lang="ru-RU" dirty="0" err="1"/>
              <a:t>Троепольская</a:t>
            </a:r>
            <a:r>
              <a:rPr lang="ru-RU" dirty="0"/>
              <a:t>.</a:t>
            </a:r>
          </a:p>
          <a:p>
            <a:r>
              <a:rPr lang="ru-RU" dirty="0"/>
              <a:t>Новую страницу в истории сценического искусства народов нашей Родины открывали крепостной и любительские театры. В крепостных труппах, существовавших с конца XVIII века, ставились водевили, комические оперы, балеты. На основе крепостных театров в ряде городов возникли частные антрепризы. Из крепостных вышел и знаменитый артист Щепкин.</a:t>
            </a:r>
          </a:p>
          <a:p>
            <a:r>
              <a:rPr lang="ru-RU" dirty="0"/>
              <a:t>В первый же период истории русского театра на сцене выработалась определенная школа в смысле некоторой преемственности и общности приемов, тона и стиля игры. Эта была школа европейская, точнее - французская. Первыми образцами, которым пришлось следовать первой русской труппе, были иноземные театры в Петербурге, в особенности французская труппа </a:t>
            </a:r>
            <a:r>
              <a:rPr lang="ru-RU" dirty="0" err="1"/>
              <a:t>Сериньи</a:t>
            </a:r>
            <a:r>
              <a:rPr lang="ru-RU" dirty="0"/>
              <a:t>, состоявшая, по свидетельству современников, из весьма талантливых артистов.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9000">
              <a:schemeClr val="tx2"/>
            </a:gs>
            <a:gs pos="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5" name="TextBox 4"/>
          <p:cNvSpPr txBox="1"/>
          <p:nvPr/>
        </p:nvSpPr>
        <p:spPr>
          <a:xfrm>
            <a:off x="0" y="1"/>
            <a:ext cx="9144000" cy="1200329"/>
          </a:xfrm>
          <a:prstGeom prst="rect">
            <a:avLst/>
          </a:prstGeom>
          <a:noFill/>
        </p:spPr>
        <p:txBody>
          <a:bodyPr wrap="square" rtlCol="0">
            <a:spAutoFit/>
          </a:bodyPr>
          <a:lstStyle/>
          <a:p>
            <a:r>
              <a:rPr lang="ru-RU" dirty="0"/>
              <a:t>Во главе художественной части юного русского театра был поставлен Дмитриевский, который усвоил стиль и манеру игры лучших из европейских трагиков того времени и в тех же правилах воспитал целую плеяду современных ему русских актеров.</a:t>
            </a:r>
            <a:endParaRPr lang="ru-RU" dirty="0" smtClean="0"/>
          </a:p>
          <a:p>
            <a:endParaRPr lang="ru-RU" dirty="0"/>
          </a:p>
        </p:txBody>
      </p:sp>
      <p:pic>
        <p:nvPicPr>
          <p:cNvPr id="6" name="Рисунок 5" descr="volkov_1005.jpg"/>
          <p:cNvPicPr>
            <a:picLocks noChangeAspect="1"/>
          </p:cNvPicPr>
          <p:nvPr/>
        </p:nvPicPr>
        <p:blipFill>
          <a:blip r:embed="rId2"/>
          <a:stretch>
            <a:fillRect/>
          </a:stretch>
        </p:blipFill>
        <p:spPr>
          <a:xfrm>
            <a:off x="285720" y="1071546"/>
            <a:ext cx="2786082" cy="341152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57158" y="4643446"/>
            <a:ext cx="3000396" cy="369332"/>
          </a:xfrm>
          <a:prstGeom prst="rect">
            <a:avLst/>
          </a:prstGeom>
          <a:noFill/>
        </p:spPr>
        <p:txBody>
          <a:bodyPr wrap="square" rtlCol="0">
            <a:spAutoFit/>
          </a:bodyPr>
          <a:lstStyle/>
          <a:p>
            <a:r>
              <a:rPr lang="ru-RU" b="1" i="1" dirty="0" smtClean="0">
                <a:solidFill>
                  <a:srgbClr val="FF0000"/>
                </a:solidFill>
                <a:effectLst>
                  <a:outerShdw blurRad="38100" dist="38100" dir="2700000" algn="tl">
                    <a:srgbClr val="000000">
                      <a:alpha val="43137"/>
                    </a:srgbClr>
                  </a:outerShdw>
                </a:effectLst>
              </a:rPr>
              <a:t>Волков Ф.Г.</a:t>
            </a:r>
            <a:endParaRPr lang="ru-RU" b="1" i="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214282" y="5000636"/>
            <a:ext cx="2857520" cy="1815882"/>
          </a:xfrm>
          <a:prstGeom prst="rect">
            <a:avLst/>
          </a:prstGeom>
          <a:noFill/>
        </p:spPr>
        <p:txBody>
          <a:bodyPr wrap="square" rtlCol="0">
            <a:spAutoFit/>
          </a:bodyPr>
          <a:lstStyle/>
          <a:p>
            <a:r>
              <a:rPr lang="ru-RU" sz="1400" b="1" i="1" dirty="0">
                <a:solidFill>
                  <a:srgbClr val="FFFF00"/>
                </a:solidFill>
              </a:rPr>
              <a:t>Театр в России XVIII в. Федор Григорьевич Волков – основатель первого в России профессионального театра в г. Ярославле (1750 г.). Современное здание Академического театра драмы в г. Ярославле создано в 1911 г.</a:t>
            </a:r>
          </a:p>
        </p:txBody>
      </p:sp>
      <p:pic>
        <p:nvPicPr>
          <p:cNvPr id="9" name="Рисунок 8" descr="0031-025-Teatr-v-Rossii-XVIII-v.jpg"/>
          <p:cNvPicPr>
            <a:picLocks noChangeAspect="1"/>
          </p:cNvPicPr>
          <p:nvPr/>
        </p:nvPicPr>
        <p:blipFill>
          <a:blip r:embed="rId3"/>
          <a:stretch>
            <a:fillRect/>
          </a:stretch>
        </p:blipFill>
        <p:spPr>
          <a:xfrm>
            <a:off x="3643306" y="1357298"/>
            <a:ext cx="5048285" cy="3786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rgbClr val="FFFF66"/>
            </a:gs>
            <a:gs pos="25000">
              <a:srgbClr val="FFFF66"/>
            </a:gs>
            <a:gs pos="25000">
              <a:srgbClr val="FFFF66"/>
            </a:gs>
            <a:gs pos="25000">
              <a:srgbClr val="FFFF66"/>
            </a:gs>
            <a:gs pos="25000">
              <a:srgbClr val="FFFF66"/>
            </a:gs>
            <a:gs pos="37000">
              <a:srgbClr val="FFFF66"/>
            </a:gs>
            <a:gs pos="0">
              <a:schemeClr val="accent1">
                <a:tint val="44500"/>
                <a:satMod val="160000"/>
              </a:schemeClr>
            </a:gs>
            <a:gs pos="100000">
              <a:schemeClr val="accent1">
                <a:tint val="23500"/>
                <a:satMod val="1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76"/>
            <a:ext cx="8229600" cy="1143000"/>
          </a:xfrm>
        </p:spPr>
        <p:txBody>
          <a:bodyPr/>
          <a:lstStyle/>
          <a:p>
            <a:r>
              <a:rPr lang="ru-RU" b="1" i="1" dirty="0" smtClean="0">
                <a:solidFill>
                  <a:schemeClr val="accent6">
                    <a:lumMod val="75000"/>
                  </a:schemeClr>
                </a:solidFill>
                <a:effectLst>
                  <a:outerShdw blurRad="38100" dist="38100" dir="2700000" algn="tl">
                    <a:srgbClr val="000000">
                      <a:alpha val="43137"/>
                    </a:srgbClr>
                  </a:outerShdw>
                </a:effectLst>
                <a:latin typeface="Century Schoolbook" pitchFamily="18" charset="0"/>
              </a:rPr>
              <a:t>Музыка</a:t>
            </a:r>
            <a:endParaRPr lang="ru-RU" b="1" i="1" dirty="0">
              <a:solidFill>
                <a:schemeClr val="accent6">
                  <a:lumMod val="75000"/>
                </a:schemeClr>
              </a:solidFill>
              <a:effectLst>
                <a:outerShdw blurRad="38100" dist="38100" dir="2700000" algn="tl">
                  <a:srgbClr val="000000">
                    <a:alpha val="43137"/>
                  </a:srgbClr>
                </a:outerShdw>
              </a:effectLst>
              <a:latin typeface="Century Schoolbook" pitchFamily="18" charset="0"/>
            </a:endParaRPr>
          </a:p>
        </p:txBody>
      </p:sp>
      <p:sp>
        <p:nvSpPr>
          <p:cNvPr id="4" name="TextBox 3"/>
          <p:cNvSpPr txBox="1"/>
          <p:nvPr/>
        </p:nvSpPr>
        <p:spPr>
          <a:xfrm>
            <a:off x="0" y="928670"/>
            <a:ext cx="9144000" cy="3693319"/>
          </a:xfrm>
          <a:prstGeom prst="rect">
            <a:avLst/>
          </a:prstGeom>
          <a:noFill/>
        </p:spPr>
        <p:txBody>
          <a:bodyPr wrap="square" rtlCol="0">
            <a:spAutoFit/>
          </a:bodyPr>
          <a:lstStyle/>
          <a:p>
            <a:r>
              <a:rPr lang="ru-RU" dirty="0" smtClean="0">
                <a:latin typeface="Century Schoolbook" pitchFamily="18" charset="0"/>
              </a:rPr>
              <a:t>   Уже в </a:t>
            </a:r>
            <a:r>
              <a:rPr lang="ru-RU" dirty="0" err="1" smtClean="0">
                <a:latin typeface="Century Schoolbook" pitchFamily="18" charset="0"/>
              </a:rPr>
              <a:t>Петровкую</a:t>
            </a:r>
            <a:r>
              <a:rPr lang="ru-RU" dirty="0" smtClean="0">
                <a:latin typeface="Century Schoolbook" pitchFamily="18" charset="0"/>
              </a:rPr>
              <a:t> эпоху развивалось домашнее </a:t>
            </a:r>
            <a:r>
              <a:rPr lang="ru-RU" dirty="0" err="1" smtClean="0">
                <a:latin typeface="Century Schoolbook" pitchFamily="18" charset="0"/>
              </a:rPr>
              <a:t>музицирование</a:t>
            </a:r>
            <a:r>
              <a:rPr lang="ru-RU" dirty="0" smtClean="0">
                <a:latin typeface="Century Schoolbook" pitchFamily="18" charset="0"/>
              </a:rPr>
              <a:t> на клавесинах и  столовых гуслях.</a:t>
            </a:r>
          </a:p>
          <a:p>
            <a:r>
              <a:rPr lang="ru-RU" dirty="0" smtClean="0">
                <a:latin typeface="Century Schoolbook" pitchFamily="18" charset="0"/>
              </a:rPr>
              <a:t>   При Анне Иоанновне  была впервые создана придворная опера, в которой пели итальянские и французские  певцы. Авторами музыки были также преимущественно итальянские мастера. </a:t>
            </a:r>
          </a:p>
          <a:p>
            <a:r>
              <a:rPr lang="ru-RU" dirty="0">
                <a:latin typeface="Century Schoolbook" pitchFamily="18" charset="0"/>
              </a:rPr>
              <a:t> </a:t>
            </a:r>
            <a:r>
              <a:rPr lang="ru-RU" dirty="0" smtClean="0">
                <a:latin typeface="Century Schoolbook" pitchFamily="18" charset="0"/>
              </a:rPr>
              <a:t>  В середине века оперные постановки ставились не только в столицах, но и в провинциальных городах, а так же в крепостных театрах.</a:t>
            </a:r>
          </a:p>
          <a:p>
            <a:r>
              <a:rPr lang="ru-RU" dirty="0">
                <a:latin typeface="Century Schoolbook" pitchFamily="18" charset="0"/>
              </a:rPr>
              <a:t> </a:t>
            </a:r>
            <a:r>
              <a:rPr lang="ru-RU" dirty="0" smtClean="0">
                <a:latin typeface="Century Schoolbook" pitchFamily="18" charset="0"/>
              </a:rPr>
              <a:t>  При Екатерине </a:t>
            </a:r>
            <a:r>
              <a:rPr lang="en-US" dirty="0" smtClean="0">
                <a:latin typeface="Century Schoolbook" pitchFamily="18" charset="0"/>
              </a:rPr>
              <a:t>II </a:t>
            </a:r>
            <a:r>
              <a:rPr lang="ru-RU" dirty="0" smtClean="0">
                <a:latin typeface="Century Schoolbook" pitchFamily="18" charset="0"/>
              </a:rPr>
              <a:t>появились первые русские композиторы. Наиболее популярными были оперные произведения   </a:t>
            </a:r>
            <a:r>
              <a:rPr lang="ru-RU" b="1" i="1" dirty="0" smtClean="0">
                <a:latin typeface="Century Schoolbook" pitchFamily="18" charset="0"/>
              </a:rPr>
              <a:t>Дмитрия Степановича </a:t>
            </a:r>
            <a:r>
              <a:rPr lang="ru-RU" b="1" i="1" dirty="0" err="1" smtClean="0">
                <a:latin typeface="Century Schoolbook" pitchFamily="18" charset="0"/>
              </a:rPr>
              <a:t>Бортнянского</a:t>
            </a:r>
            <a:r>
              <a:rPr lang="ru-RU" b="1" i="1" dirty="0" smtClean="0">
                <a:latin typeface="Century Schoolbook" pitchFamily="18" charset="0"/>
              </a:rPr>
              <a:t>, Василия Алексеевича Пашкевича, </a:t>
            </a:r>
            <a:r>
              <a:rPr lang="ru-RU" b="1" i="1" dirty="0" err="1" smtClean="0">
                <a:latin typeface="Century Schoolbook" pitchFamily="18" charset="0"/>
              </a:rPr>
              <a:t>Евстигнея</a:t>
            </a:r>
            <a:r>
              <a:rPr lang="ru-RU" b="1" i="1" dirty="0" smtClean="0">
                <a:latin typeface="Century Schoolbook" pitchFamily="18" charset="0"/>
              </a:rPr>
              <a:t> </a:t>
            </a:r>
            <a:r>
              <a:rPr lang="ru-RU" b="1" i="1" dirty="0" err="1" smtClean="0">
                <a:latin typeface="Century Schoolbook" pitchFamily="18" charset="0"/>
              </a:rPr>
              <a:t>Ипатовича</a:t>
            </a:r>
            <a:r>
              <a:rPr lang="ru-RU" b="1" i="1" dirty="0" smtClean="0">
                <a:latin typeface="Century Schoolbook" pitchFamily="18" charset="0"/>
              </a:rPr>
              <a:t> Фомина </a:t>
            </a:r>
            <a:r>
              <a:rPr lang="ru-RU" dirty="0" smtClean="0">
                <a:latin typeface="Century Schoolbook" pitchFamily="18" charset="0"/>
              </a:rPr>
              <a:t>и др..</a:t>
            </a:r>
          </a:p>
          <a:p>
            <a:r>
              <a:rPr lang="ru-RU" dirty="0">
                <a:latin typeface="Century Schoolbook" pitchFamily="18" charset="0"/>
              </a:rPr>
              <a:t> </a:t>
            </a:r>
            <a:r>
              <a:rPr lang="ru-RU" dirty="0" smtClean="0">
                <a:latin typeface="Century Schoolbook" pitchFamily="18" charset="0"/>
              </a:rPr>
              <a:t>  Большой популярностью пользовались концерты русской народной музыки. </a:t>
            </a:r>
            <a:r>
              <a:rPr lang="ru-RU" dirty="0" err="1" smtClean="0">
                <a:latin typeface="Century Schoolbook" pitchFamily="18" charset="0"/>
              </a:rPr>
              <a:t>Бортнянский</a:t>
            </a:r>
            <a:r>
              <a:rPr lang="ru-RU" dirty="0" smtClean="0">
                <a:latin typeface="Century Schoolbook" pitchFamily="18" charset="0"/>
              </a:rPr>
              <a:t> выступил создателем русского хорового концерта</a:t>
            </a:r>
          </a:p>
        </p:txBody>
      </p:sp>
      <p:pic>
        <p:nvPicPr>
          <p:cNvPr id="5" name="Рисунок 4" descr="ruckers_cembalo (1).jpg"/>
          <p:cNvPicPr>
            <a:picLocks noChangeAspect="1"/>
          </p:cNvPicPr>
          <p:nvPr/>
        </p:nvPicPr>
        <p:blipFill>
          <a:blip r:embed="rId2"/>
          <a:stretch>
            <a:fillRect/>
          </a:stretch>
        </p:blipFill>
        <p:spPr>
          <a:xfrm>
            <a:off x="357158" y="4572008"/>
            <a:ext cx="2381250" cy="2124075"/>
          </a:xfrm>
          <a:prstGeom prst="rect">
            <a:avLst/>
          </a:prstGeom>
        </p:spPr>
      </p:pic>
      <p:pic>
        <p:nvPicPr>
          <p:cNvPr id="6" name="Рисунок 5" descr="image063.png"/>
          <p:cNvPicPr>
            <a:picLocks noChangeAspect="1"/>
          </p:cNvPicPr>
          <p:nvPr/>
        </p:nvPicPr>
        <p:blipFill>
          <a:blip r:embed="rId3"/>
          <a:stretch>
            <a:fillRect/>
          </a:stretch>
        </p:blipFill>
        <p:spPr>
          <a:xfrm>
            <a:off x="4071934" y="4714884"/>
            <a:ext cx="4214802" cy="19528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rgbClr val="FFFF66"/>
            </a:gs>
            <a:gs pos="25000">
              <a:srgbClr val="FFFF66"/>
            </a:gs>
            <a:gs pos="25000">
              <a:srgbClr val="FFFF66"/>
            </a:gs>
            <a:gs pos="25000">
              <a:srgbClr val="FFFF66"/>
            </a:gs>
            <a:gs pos="25000">
              <a:srgbClr val="FFFF66"/>
            </a:gs>
            <a:gs pos="37000">
              <a:srgbClr val="FFFF66"/>
            </a:gs>
            <a:gs pos="0">
              <a:schemeClr val="accent1">
                <a:tint val="44500"/>
                <a:satMod val="160000"/>
              </a:schemeClr>
            </a:gs>
            <a:gs pos="100000">
              <a:schemeClr val="accent1">
                <a:tint val="23500"/>
                <a:satMod val="1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8" name="Рисунок 7" descr="451px-Евстигней_Ипатович_Фомин.jpg"/>
          <p:cNvPicPr>
            <a:picLocks noChangeAspect="1"/>
          </p:cNvPicPr>
          <p:nvPr/>
        </p:nvPicPr>
        <p:blipFill>
          <a:blip r:embed="rId2"/>
          <a:stretch>
            <a:fillRect/>
          </a:stretch>
        </p:blipFill>
        <p:spPr>
          <a:xfrm>
            <a:off x="3357554" y="357166"/>
            <a:ext cx="2308977" cy="30718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Рисунок 8" descr="Valentino_fioravanti.jpg"/>
          <p:cNvPicPr>
            <a:picLocks noChangeAspect="1"/>
          </p:cNvPicPr>
          <p:nvPr/>
        </p:nvPicPr>
        <p:blipFill>
          <a:blip r:embed="rId3"/>
          <a:stretch>
            <a:fillRect/>
          </a:stretch>
        </p:blipFill>
        <p:spPr>
          <a:xfrm>
            <a:off x="285720" y="357166"/>
            <a:ext cx="2491066" cy="30718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Рисунок 9" descr="250px-Дмитрий_Бортнянский.jpg"/>
          <p:cNvPicPr>
            <a:picLocks noChangeAspect="1"/>
          </p:cNvPicPr>
          <p:nvPr/>
        </p:nvPicPr>
        <p:blipFill>
          <a:blip r:embed="rId4"/>
          <a:stretch>
            <a:fillRect/>
          </a:stretch>
        </p:blipFill>
        <p:spPr>
          <a:xfrm>
            <a:off x="6215074" y="357166"/>
            <a:ext cx="2394568" cy="30718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TextBox 10"/>
          <p:cNvSpPr txBox="1"/>
          <p:nvPr/>
        </p:nvSpPr>
        <p:spPr>
          <a:xfrm>
            <a:off x="6429388" y="3643314"/>
            <a:ext cx="2428892" cy="369332"/>
          </a:xfrm>
          <a:prstGeom prst="rect">
            <a:avLst/>
          </a:prstGeom>
          <a:noFill/>
        </p:spPr>
        <p:txBody>
          <a:bodyPr wrap="square" rtlCol="0">
            <a:spAutoFit/>
          </a:bodyPr>
          <a:lstStyle/>
          <a:p>
            <a:r>
              <a:rPr lang="ru-RU" b="1" i="1" dirty="0" err="1" smtClean="0">
                <a:solidFill>
                  <a:schemeClr val="accent6">
                    <a:lumMod val="75000"/>
                  </a:schemeClr>
                </a:solidFill>
              </a:rPr>
              <a:t>Бортнянский</a:t>
            </a:r>
            <a:r>
              <a:rPr lang="ru-RU" b="1" i="1" dirty="0" smtClean="0">
                <a:solidFill>
                  <a:schemeClr val="accent6">
                    <a:lumMod val="75000"/>
                  </a:schemeClr>
                </a:solidFill>
              </a:rPr>
              <a:t> Д.С.</a:t>
            </a:r>
            <a:endParaRPr lang="ru-RU" b="1" i="1" dirty="0">
              <a:solidFill>
                <a:schemeClr val="accent6">
                  <a:lumMod val="75000"/>
                </a:schemeClr>
              </a:solidFill>
            </a:endParaRPr>
          </a:p>
        </p:txBody>
      </p:sp>
      <p:sp>
        <p:nvSpPr>
          <p:cNvPr id="12" name="TextBox 11"/>
          <p:cNvSpPr txBox="1"/>
          <p:nvPr/>
        </p:nvSpPr>
        <p:spPr>
          <a:xfrm>
            <a:off x="3571868" y="3643314"/>
            <a:ext cx="2357454" cy="369332"/>
          </a:xfrm>
          <a:prstGeom prst="rect">
            <a:avLst/>
          </a:prstGeom>
          <a:noFill/>
        </p:spPr>
        <p:txBody>
          <a:bodyPr wrap="square" rtlCol="0">
            <a:spAutoFit/>
          </a:bodyPr>
          <a:lstStyle/>
          <a:p>
            <a:r>
              <a:rPr lang="ru-RU" b="1" i="1" dirty="0" smtClean="0">
                <a:solidFill>
                  <a:schemeClr val="accent6">
                    <a:lumMod val="75000"/>
                  </a:schemeClr>
                </a:solidFill>
              </a:rPr>
              <a:t>Фомин Е.И.</a:t>
            </a:r>
            <a:endParaRPr lang="ru-RU" b="1" i="1" dirty="0">
              <a:solidFill>
                <a:schemeClr val="accent6">
                  <a:lumMod val="75000"/>
                </a:schemeClr>
              </a:solidFill>
            </a:endParaRPr>
          </a:p>
        </p:txBody>
      </p:sp>
      <p:sp>
        <p:nvSpPr>
          <p:cNvPr id="13" name="TextBox 12"/>
          <p:cNvSpPr txBox="1"/>
          <p:nvPr/>
        </p:nvSpPr>
        <p:spPr>
          <a:xfrm>
            <a:off x="428596" y="3643314"/>
            <a:ext cx="2643206" cy="369332"/>
          </a:xfrm>
          <a:prstGeom prst="rect">
            <a:avLst/>
          </a:prstGeom>
          <a:noFill/>
        </p:spPr>
        <p:txBody>
          <a:bodyPr wrap="square" rtlCol="0">
            <a:spAutoFit/>
          </a:bodyPr>
          <a:lstStyle/>
          <a:p>
            <a:r>
              <a:rPr lang="ru-RU" b="1" i="1" dirty="0" smtClean="0">
                <a:solidFill>
                  <a:schemeClr val="accent6">
                    <a:lumMod val="75000"/>
                  </a:schemeClr>
                </a:solidFill>
              </a:rPr>
              <a:t>Пашкевич В.А.</a:t>
            </a:r>
            <a:endParaRPr lang="ru-RU" b="1" i="1" dirty="0">
              <a:solidFill>
                <a:schemeClr val="accent6">
                  <a:lumMod val="75000"/>
                </a:schemeClr>
              </a:solidFill>
            </a:endParaRPr>
          </a:p>
        </p:txBody>
      </p:sp>
      <p:sp>
        <p:nvSpPr>
          <p:cNvPr id="14" name="TextBox 13"/>
          <p:cNvSpPr txBox="1"/>
          <p:nvPr/>
        </p:nvSpPr>
        <p:spPr>
          <a:xfrm>
            <a:off x="3286116" y="4071942"/>
            <a:ext cx="2643206" cy="1815882"/>
          </a:xfrm>
          <a:prstGeom prst="rect">
            <a:avLst/>
          </a:prstGeom>
          <a:noFill/>
        </p:spPr>
        <p:txBody>
          <a:bodyPr wrap="square" rtlCol="0">
            <a:spAutoFit/>
          </a:bodyPr>
          <a:lstStyle/>
          <a:p>
            <a:r>
              <a:rPr lang="ru-RU" sz="1400" b="1" i="1" dirty="0" err="1">
                <a:latin typeface="Century Schoolbook" pitchFamily="18" charset="0"/>
              </a:rPr>
              <a:t>Евстигней</a:t>
            </a:r>
            <a:r>
              <a:rPr lang="ru-RU" sz="1400" b="1" i="1" dirty="0">
                <a:latin typeface="Century Schoolbook" pitchFamily="18" charset="0"/>
              </a:rPr>
              <a:t> </a:t>
            </a:r>
            <a:r>
              <a:rPr lang="ru-RU" sz="1400" b="1" i="1" dirty="0" err="1">
                <a:latin typeface="Century Schoolbook" pitchFamily="18" charset="0"/>
              </a:rPr>
              <a:t>Ипатьевич</a:t>
            </a:r>
            <a:r>
              <a:rPr lang="ru-RU" sz="1400" b="1" i="1" dirty="0">
                <a:latin typeface="Century Schoolbook" pitchFamily="18" charset="0"/>
              </a:rPr>
              <a:t> (</a:t>
            </a:r>
            <a:r>
              <a:rPr lang="ru-RU" sz="1400" b="1" i="1" dirty="0" err="1">
                <a:latin typeface="Century Schoolbook" pitchFamily="18" charset="0"/>
              </a:rPr>
              <a:t>Ипатович</a:t>
            </a:r>
            <a:r>
              <a:rPr lang="ru-RU" sz="1400" b="1" i="1" dirty="0">
                <a:latin typeface="Century Schoolbook" pitchFamily="18" charset="0"/>
              </a:rPr>
              <a:t>) Фомин (</a:t>
            </a:r>
            <a:r>
              <a:rPr lang="ru-RU" sz="1400" b="1" i="1" dirty="0">
                <a:latin typeface="Century Schoolbook" pitchFamily="18" charset="0"/>
                <a:hlinkClick r:id="rId5" tooltip="16 августа"/>
              </a:rPr>
              <a:t>5 (16) августа</a:t>
            </a:r>
            <a:r>
              <a:rPr lang="ru-RU" sz="1400" b="1" i="1" dirty="0">
                <a:latin typeface="Century Schoolbook" pitchFamily="18" charset="0"/>
              </a:rPr>
              <a:t> </a:t>
            </a:r>
            <a:r>
              <a:rPr lang="ru-RU" sz="1400" b="1" i="1" dirty="0" smtClean="0">
                <a:latin typeface="Century Schoolbook" pitchFamily="18" charset="0"/>
                <a:hlinkClick r:id="rId6" tooltip="1761"/>
              </a:rPr>
              <a:t>1761</a:t>
            </a:r>
            <a:r>
              <a:rPr lang="ru-RU" sz="1400" b="1" i="1" dirty="0">
                <a:latin typeface="Century Schoolbook" pitchFamily="18" charset="0"/>
              </a:rPr>
              <a:t> </a:t>
            </a:r>
            <a:r>
              <a:rPr lang="ru-RU" sz="1400" b="1" i="1" dirty="0">
                <a:latin typeface="Century Schoolbook" pitchFamily="18" charset="0"/>
                <a:hlinkClick r:id="rId7" tooltip="Санкт-Петербург"/>
              </a:rPr>
              <a:t>Санкт-Петербург</a:t>
            </a:r>
            <a:r>
              <a:rPr lang="ru-RU" sz="1400" b="1" i="1" dirty="0">
                <a:latin typeface="Century Schoolbook" pitchFamily="18" charset="0"/>
              </a:rPr>
              <a:t> ― </a:t>
            </a:r>
            <a:r>
              <a:rPr lang="ru-RU" sz="1400" b="1" i="1" dirty="0">
                <a:latin typeface="Century Schoolbook" pitchFamily="18" charset="0"/>
                <a:hlinkClick r:id="rId8" tooltip="28 апреля"/>
              </a:rPr>
              <a:t>16 (28) апреля</a:t>
            </a:r>
            <a:r>
              <a:rPr lang="ru-RU" sz="1400" b="1" i="1" baseline="30000" dirty="0">
                <a:latin typeface="Century Schoolbook" pitchFamily="18" charset="0"/>
                <a:hlinkClick r:id="rId9"/>
              </a:rPr>
              <a:t>[3]</a:t>
            </a:r>
            <a:r>
              <a:rPr lang="ru-RU" sz="1400" b="1" i="1" dirty="0">
                <a:latin typeface="Century Schoolbook" pitchFamily="18" charset="0"/>
              </a:rPr>
              <a:t> </a:t>
            </a:r>
            <a:r>
              <a:rPr lang="ru-RU" sz="1400" b="1" i="1" dirty="0">
                <a:latin typeface="Century Schoolbook" pitchFamily="18" charset="0"/>
                <a:hlinkClick r:id="rId10" tooltip="1800"/>
              </a:rPr>
              <a:t>1800</a:t>
            </a:r>
            <a:r>
              <a:rPr lang="ru-RU" sz="1400" b="1" i="1" dirty="0">
                <a:latin typeface="Century Schoolbook" pitchFamily="18" charset="0"/>
              </a:rPr>
              <a:t>, там же) ― </a:t>
            </a:r>
            <a:r>
              <a:rPr lang="ru-RU" sz="1400" b="1" i="1" dirty="0">
                <a:latin typeface="Century Schoolbook" pitchFamily="18" charset="0"/>
                <a:hlinkClick r:id="rId11" tooltip="Россия"/>
              </a:rPr>
              <a:t>русский</a:t>
            </a:r>
            <a:r>
              <a:rPr lang="ru-RU" sz="1400" b="1" i="1" dirty="0">
                <a:latin typeface="Century Schoolbook" pitchFamily="18" charset="0"/>
              </a:rPr>
              <a:t> </a:t>
            </a:r>
            <a:r>
              <a:rPr lang="ru-RU" sz="1400" b="1" i="1" dirty="0">
                <a:latin typeface="Century Schoolbook" pitchFamily="18" charset="0"/>
                <a:hlinkClick r:id="rId12" tooltip="Композитор"/>
              </a:rPr>
              <a:t>композитор</a:t>
            </a:r>
            <a:r>
              <a:rPr lang="ru-RU" sz="1400" b="1" i="1" dirty="0" smtClean="0">
                <a:latin typeface="Century Schoolbook" pitchFamily="18" charset="0"/>
              </a:rPr>
              <a:t>. Произведения:  «Ямщики на подставе» и др..</a:t>
            </a:r>
            <a:endParaRPr lang="ru-RU" sz="1400" b="1" i="1" dirty="0">
              <a:latin typeface="Century Schoolbook" pitchFamily="18" charset="0"/>
            </a:endParaRPr>
          </a:p>
        </p:txBody>
      </p:sp>
      <p:sp>
        <p:nvSpPr>
          <p:cNvPr id="15" name="TextBox 14"/>
          <p:cNvSpPr txBox="1"/>
          <p:nvPr/>
        </p:nvSpPr>
        <p:spPr>
          <a:xfrm>
            <a:off x="0" y="4000504"/>
            <a:ext cx="3071802" cy="2246769"/>
          </a:xfrm>
          <a:prstGeom prst="rect">
            <a:avLst/>
          </a:prstGeom>
          <a:noFill/>
        </p:spPr>
        <p:txBody>
          <a:bodyPr wrap="square" rtlCol="0">
            <a:spAutoFit/>
          </a:bodyPr>
          <a:lstStyle/>
          <a:p>
            <a:r>
              <a:rPr lang="ru-RU" sz="1400" b="1" i="1" dirty="0" err="1">
                <a:latin typeface="Century Schoolbook" pitchFamily="18" charset="0"/>
              </a:rPr>
              <a:t>Васи́лий</a:t>
            </a:r>
            <a:r>
              <a:rPr lang="ru-RU" sz="1400" b="1" i="1" dirty="0">
                <a:latin typeface="Century Schoolbook" pitchFamily="18" charset="0"/>
              </a:rPr>
              <a:t> </a:t>
            </a:r>
            <a:r>
              <a:rPr lang="ru-RU" sz="1400" b="1" i="1" dirty="0" err="1">
                <a:latin typeface="Century Schoolbook" pitchFamily="18" charset="0"/>
              </a:rPr>
              <a:t>Алексе́евич</a:t>
            </a:r>
            <a:r>
              <a:rPr lang="ru-RU" sz="1400" b="1" i="1" dirty="0">
                <a:latin typeface="Century Schoolbook" pitchFamily="18" charset="0"/>
              </a:rPr>
              <a:t> </a:t>
            </a:r>
            <a:r>
              <a:rPr lang="ru-RU" sz="1400" b="1" i="1" dirty="0" err="1">
                <a:latin typeface="Century Schoolbook" pitchFamily="18" charset="0"/>
              </a:rPr>
              <a:t>Пашке́вич</a:t>
            </a:r>
            <a:r>
              <a:rPr lang="ru-RU" sz="1400" b="1" i="1" dirty="0">
                <a:latin typeface="Century Schoolbook" pitchFamily="18" charset="0"/>
              </a:rPr>
              <a:t> (</a:t>
            </a:r>
            <a:r>
              <a:rPr lang="ru-RU" sz="1400" b="1" i="1" dirty="0">
                <a:latin typeface="Century Schoolbook" pitchFamily="18" charset="0"/>
                <a:hlinkClick r:id="rId13" tooltip="1742"/>
              </a:rPr>
              <a:t>1742</a:t>
            </a:r>
            <a:r>
              <a:rPr lang="ru-RU" sz="1400" b="1" i="1" dirty="0">
                <a:latin typeface="Century Schoolbook" pitchFamily="18" charset="0"/>
              </a:rPr>
              <a:t> — </a:t>
            </a:r>
            <a:r>
              <a:rPr lang="ru-RU" sz="1400" b="1" i="1" dirty="0">
                <a:latin typeface="Century Schoolbook" pitchFamily="18" charset="0"/>
                <a:hlinkClick r:id="rId14" tooltip="9 марта"/>
              </a:rPr>
              <a:t>9 марта</a:t>
            </a:r>
            <a:r>
              <a:rPr lang="ru-RU" sz="1400" b="1" i="1" dirty="0">
                <a:latin typeface="Century Schoolbook" pitchFamily="18" charset="0"/>
              </a:rPr>
              <a:t> </a:t>
            </a:r>
            <a:r>
              <a:rPr lang="ru-RU" sz="1400" b="1" i="1" dirty="0">
                <a:latin typeface="Century Schoolbook" pitchFamily="18" charset="0"/>
                <a:hlinkClick r:id="rId15" tooltip="1797"/>
              </a:rPr>
              <a:t>1797</a:t>
            </a:r>
            <a:r>
              <a:rPr lang="ru-RU" sz="1400" b="1" i="1" dirty="0">
                <a:latin typeface="Century Schoolbook" pitchFamily="18" charset="0"/>
              </a:rPr>
              <a:t>, </a:t>
            </a:r>
            <a:r>
              <a:rPr lang="ru-RU" sz="1400" b="1" i="1" dirty="0">
                <a:latin typeface="Century Schoolbook" pitchFamily="18" charset="0"/>
                <a:hlinkClick r:id="rId7" tooltip="Санкт-Петербург"/>
              </a:rPr>
              <a:t>Санкт-Петербург</a:t>
            </a:r>
            <a:r>
              <a:rPr lang="ru-RU" sz="1400" b="1" i="1" dirty="0">
                <a:latin typeface="Century Schoolbook" pitchFamily="18" charset="0"/>
              </a:rPr>
              <a:t>) — </a:t>
            </a:r>
            <a:r>
              <a:rPr lang="ru-RU" sz="1400" b="1" i="1" dirty="0" err="1">
                <a:latin typeface="Century Schoolbook" pitchFamily="18" charset="0"/>
              </a:rPr>
              <a:t>русский</a:t>
            </a:r>
            <a:r>
              <a:rPr lang="ru-RU" sz="1400" b="1" i="1" dirty="0" err="1">
                <a:latin typeface="Century Schoolbook" pitchFamily="18" charset="0"/>
                <a:hlinkClick r:id="rId12" tooltip="Композитор"/>
              </a:rPr>
              <a:t>композитор</a:t>
            </a:r>
            <a:r>
              <a:rPr lang="ru-RU" sz="1400" b="1" i="1" dirty="0">
                <a:latin typeface="Century Schoolbook" pitchFamily="18" charset="0"/>
              </a:rPr>
              <a:t>, </a:t>
            </a:r>
            <a:r>
              <a:rPr lang="ru-RU" sz="1400" b="1" i="1" dirty="0">
                <a:latin typeface="Century Schoolbook" pitchFamily="18" charset="0"/>
                <a:hlinkClick r:id="rId16" tooltip="Дирижёр"/>
              </a:rPr>
              <a:t>дирижёр</a:t>
            </a:r>
            <a:r>
              <a:rPr lang="ru-RU" sz="1400" b="1" i="1" dirty="0">
                <a:latin typeface="Century Schoolbook" pitchFamily="18" charset="0"/>
              </a:rPr>
              <a:t>, </a:t>
            </a:r>
            <a:r>
              <a:rPr lang="ru-RU" sz="1400" b="1" i="1" dirty="0">
                <a:latin typeface="Century Schoolbook" pitchFamily="18" charset="0"/>
                <a:hlinkClick r:id="rId17" tooltip="Педагог"/>
              </a:rPr>
              <a:t>педагог</a:t>
            </a:r>
            <a:r>
              <a:rPr lang="ru-RU" sz="1400" b="1" i="1" dirty="0">
                <a:latin typeface="Century Schoolbook" pitchFamily="18" charset="0"/>
              </a:rPr>
              <a:t>, скрипач, </a:t>
            </a:r>
            <a:r>
              <a:rPr lang="ru-RU" sz="1400" b="1" i="1" dirty="0">
                <a:latin typeface="Century Schoolbook" pitchFamily="18" charset="0"/>
                <a:hlinkClick r:id="rId18" tooltip="Певец"/>
              </a:rPr>
              <a:t>певец</a:t>
            </a:r>
            <a:r>
              <a:rPr lang="ru-RU" sz="1400" b="1" i="1" dirty="0">
                <a:latin typeface="Century Schoolbook" pitchFamily="18" charset="0"/>
              </a:rPr>
              <a:t>, один из создателей русской национальной оперы</a:t>
            </a:r>
            <a:r>
              <a:rPr lang="ru-RU" sz="1400" b="1" i="1" dirty="0" smtClean="0">
                <a:latin typeface="Century Schoolbook" pitchFamily="18" charset="0"/>
              </a:rPr>
              <a:t>. Произведения: «Скупой», «Тунисский паша» и др..</a:t>
            </a:r>
            <a:endParaRPr lang="ru-RU" sz="1400" b="1" i="1" dirty="0">
              <a:latin typeface="Century Schoolbook" pitchFamily="18" charset="0"/>
            </a:endParaRPr>
          </a:p>
        </p:txBody>
      </p:sp>
      <p:sp>
        <p:nvSpPr>
          <p:cNvPr id="16" name="TextBox 15"/>
          <p:cNvSpPr txBox="1"/>
          <p:nvPr/>
        </p:nvSpPr>
        <p:spPr>
          <a:xfrm>
            <a:off x="6072198" y="4071942"/>
            <a:ext cx="2857520" cy="2462213"/>
          </a:xfrm>
          <a:prstGeom prst="rect">
            <a:avLst/>
          </a:prstGeom>
          <a:noFill/>
        </p:spPr>
        <p:txBody>
          <a:bodyPr wrap="square" rtlCol="0">
            <a:spAutoFit/>
          </a:bodyPr>
          <a:lstStyle/>
          <a:p>
            <a:r>
              <a:rPr lang="ru-RU" sz="1400" b="1" i="1" dirty="0" err="1">
                <a:latin typeface="Century Schoolbook" pitchFamily="18" charset="0"/>
              </a:rPr>
              <a:t>Дми́трий</a:t>
            </a:r>
            <a:r>
              <a:rPr lang="ru-RU" sz="1400" b="1" i="1" dirty="0">
                <a:latin typeface="Century Schoolbook" pitchFamily="18" charset="0"/>
              </a:rPr>
              <a:t> </a:t>
            </a:r>
            <a:r>
              <a:rPr lang="ru-RU" sz="1400" b="1" i="1" dirty="0" err="1">
                <a:latin typeface="Century Schoolbook" pitchFamily="18" charset="0"/>
              </a:rPr>
              <a:t>Степа́нович</a:t>
            </a:r>
            <a:r>
              <a:rPr lang="ru-RU" sz="1400" b="1" i="1" dirty="0">
                <a:latin typeface="Century Schoolbook" pitchFamily="18" charset="0"/>
              </a:rPr>
              <a:t> </a:t>
            </a:r>
            <a:r>
              <a:rPr lang="ru-RU" sz="1400" b="1" i="1" dirty="0" err="1">
                <a:latin typeface="Century Schoolbook" pitchFamily="18" charset="0"/>
              </a:rPr>
              <a:t>Бортня́нский</a:t>
            </a:r>
            <a:r>
              <a:rPr lang="ru-RU" sz="1400" b="1" i="1" dirty="0">
                <a:latin typeface="Century Schoolbook" pitchFamily="18" charset="0"/>
              </a:rPr>
              <a:t> (</a:t>
            </a:r>
            <a:r>
              <a:rPr lang="ru-RU" sz="1400" b="1" i="1" dirty="0">
                <a:latin typeface="Century Schoolbook" pitchFamily="18" charset="0"/>
                <a:hlinkClick r:id="rId19" tooltip="26 октября"/>
              </a:rPr>
              <a:t>26 октября</a:t>
            </a:r>
            <a:r>
              <a:rPr lang="ru-RU" sz="1400" b="1" i="1" dirty="0">
                <a:latin typeface="Century Schoolbook" pitchFamily="18" charset="0"/>
              </a:rPr>
              <a:t> </a:t>
            </a:r>
            <a:r>
              <a:rPr lang="ru-RU" sz="1400" b="1" i="1" dirty="0">
                <a:latin typeface="Century Schoolbook" pitchFamily="18" charset="0"/>
                <a:hlinkClick r:id="rId20" tooltip="1751"/>
              </a:rPr>
              <a:t>1751</a:t>
            </a:r>
            <a:r>
              <a:rPr lang="ru-RU" sz="1400" b="1" i="1" dirty="0">
                <a:latin typeface="Century Schoolbook" pitchFamily="18" charset="0"/>
              </a:rPr>
              <a:t>, </a:t>
            </a:r>
            <a:r>
              <a:rPr lang="ru-RU" sz="1400" b="1" i="1" dirty="0" err="1">
                <a:latin typeface="Century Schoolbook" pitchFamily="18" charset="0"/>
                <a:hlinkClick r:id="rId21" tooltip="Глухов (город)"/>
              </a:rPr>
              <a:t>Глухов</a:t>
            </a:r>
            <a:r>
              <a:rPr lang="ru-RU" sz="1400" b="1" i="1" dirty="0">
                <a:latin typeface="Century Schoolbook" pitchFamily="18" charset="0"/>
              </a:rPr>
              <a:t>, </a:t>
            </a:r>
            <a:r>
              <a:rPr lang="ru-RU" sz="1400" b="1" i="1" dirty="0">
                <a:latin typeface="Century Schoolbook" pitchFamily="18" charset="0"/>
                <a:hlinkClick r:id="rId22" tooltip="Черниговская губерния"/>
              </a:rPr>
              <a:t>Черниговское наместничество</a:t>
            </a:r>
            <a:r>
              <a:rPr lang="ru-RU" sz="1400" b="1" i="1" dirty="0">
                <a:latin typeface="Century Schoolbook" pitchFamily="18" charset="0"/>
              </a:rPr>
              <a:t> — </a:t>
            </a:r>
            <a:r>
              <a:rPr lang="ru-RU" sz="1400" b="1" i="1" dirty="0">
                <a:latin typeface="Century Schoolbook" pitchFamily="18" charset="0"/>
                <a:hlinkClick r:id="rId23" tooltip="10 октября"/>
              </a:rPr>
              <a:t>10 октября</a:t>
            </a:r>
            <a:r>
              <a:rPr lang="ru-RU" sz="1400" b="1" i="1" dirty="0">
                <a:latin typeface="Century Schoolbook" pitchFamily="18" charset="0"/>
              </a:rPr>
              <a:t> </a:t>
            </a:r>
            <a:r>
              <a:rPr lang="ru-RU" sz="1400" b="1" i="1" dirty="0">
                <a:latin typeface="Century Schoolbook" pitchFamily="18" charset="0"/>
                <a:hlinkClick r:id="rId24" tooltip="1825"/>
              </a:rPr>
              <a:t>1825</a:t>
            </a:r>
            <a:r>
              <a:rPr lang="ru-RU" sz="1400" b="1" i="1" dirty="0">
                <a:latin typeface="Century Schoolbook" pitchFamily="18" charset="0"/>
              </a:rPr>
              <a:t>, </a:t>
            </a:r>
            <a:r>
              <a:rPr lang="ru-RU" sz="1400" b="1" i="1" dirty="0">
                <a:latin typeface="Century Schoolbook" pitchFamily="18" charset="0"/>
                <a:hlinkClick r:id="rId7" tooltip="Санкт-Петербург"/>
              </a:rPr>
              <a:t>Санкт-Петербург</a:t>
            </a:r>
            <a:r>
              <a:rPr lang="ru-RU" sz="1400" b="1" i="1" dirty="0">
                <a:latin typeface="Century Schoolbook" pitchFamily="18" charset="0"/>
              </a:rPr>
              <a:t>) — </a:t>
            </a:r>
            <a:r>
              <a:rPr lang="ru-RU" sz="1400" b="1" i="1" dirty="0">
                <a:latin typeface="Century Schoolbook" pitchFamily="18" charset="0"/>
                <a:hlinkClick r:id="rId25" tooltip="Российская империя"/>
              </a:rPr>
              <a:t>российский</a:t>
            </a:r>
            <a:r>
              <a:rPr lang="ru-RU" sz="1400" b="1" i="1" dirty="0">
                <a:latin typeface="Century Schoolbook" pitchFamily="18" charset="0"/>
              </a:rPr>
              <a:t> </a:t>
            </a:r>
            <a:r>
              <a:rPr lang="ru-RU" sz="1400" b="1" i="1" dirty="0">
                <a:latin typeface="Century Schoolbook" pitchFamily="18" charset="0"/>
                <a:hlinkClick r:id="rId12" tooltip="Композитор"/>
              </a:rPr>
              <a:t>композитор</a:t>
            </a:r>
            <a:r>
              <a:rPr lang="ru-RU" sz="1400" b="1" i="1" dirty="0">
                <a:latin typeface="Century Schoolbook" pitchFamily="18" charset="0"/>
              </a:rPr>
              <a:t> </a:t>
            </a:r>
            <a:r>
              <a:rPr lang="ru-RU" sz="1400" b="1" i="1" dirty="0" err="1">
                <a:latin typeface="Century Schoolbook" pitchFamily="18" charset="0"/>
              </a:rPr>
              <a:t>и</a:t>
            </a:r>
            <a:r>
              <a:rPr lang="ru-RU" sz="1400" b="1" i="1" dirty="0" err="1">
                <a:latin typeface="Century Schoolbook" pitchFamily="18" charset="0"/>
                <a:hlinkClick r:id="rId16" tooltip="Дирижёр"/>
              </a:rPr>
              <a:t>дирижёр</a:t>
            </a:r>
            <a:r>
              <a:rPr lang="ru-RU" sz="1400" b="1" i="1" dirty="0" smtClean="0">
                <a:latin typeface="Century Schoolbook" pitchFamily="18" charset="0"/>
              </a:rPr>
              <a:t>. Произведения: «Празднество», «Сеньора» и др..</a:t>
            </a:r>
            <a:endParaRPr lang="ru-RU" sz="1400" b="1" i="1" dirty="0">
              <a:latin typeface="Century Schoolbook"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1000">
              <a:schemeClr val="accent6">
                <a:lumMod val="75000"/>
              </a:schemeClr>
            </a:gs>
            <a:gs pos="25000">
              <a:srgbClr val="FFFF66"/>
            </a:gs>
            <a:gs pos="25000">
              <a:srgbClr val="FFFF66"/>
            </a:gs>
            <a:gs pos="25000">
              <a:srgbClr val="FFFF66"/>
            </a:gs>
            <a:gs pos="25000">
              <a:srgbClr val="FFFF66"/>
            </a:gs>
            <a:gs pos="37000">
              <a:srgbClr val="FFFF66"/>
            </a:gs>
            <a:gs pos="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76"/>
            <a:ext cx="8229600" cy="1143000"/>
          </a:xfrm>
        </p:spPr>
        <p:txBody>
          <a:bodyPr/>
          <a:lstStyle/>
          <a:p>
            <a:r>
              <a:rPr lang="ru-RU" b="1" i="1" dirty="0" smtClean="0">
                <a:solidFill>
                  <a:schemeClr val="accent1">
                    <a:lumMod val="75000"/>
                  </a:schemeClr>
                </a:solidFill>
                <a:latin typeface="Century Schoolbook" pitchFamily="18" charset="0"/>
              </a:rPr>
              <a:t>Живопись и скульптура</a:t>
            </a:r>
            <a:endParaRPr lang="ru-RU" b="1" i="1" dirty="0">
              <a:solidFill>
                <a:schemeClr val="accent1">
                  <a:lumMod val="75000"/>
                </a:schemeClr>
              </a:solidFill>
              <a:latin typeface="Century Schoolbook" pitchFamily="18" charset="0"/>
            </a:endParaRPr>
          </a:p>
        </p:txBody>
      </p:sp>
      <p:sp>
        <p:nvSpPr>
          <p:cNvPr id="3" name="TextBox 2"/>
          <p:cNvSpPr txBox="1"/>
          <p:nvPr/>
        </p:nvSpPr>
        <p:spPr>
          <a:xfrm>
            <a:off x="0" y="642918"/>
            <a:ext cx="9144000" cy="6186309"/>
          </a:xfrm>
          <a:prstGeom prst="rect">
            <a:avLst/>
          </a:prstGeom>
          <a:noFill/>
        </p:spPr>
        <p:txBody>
          <a:bodyPr wrap="square" rtlCol="0">
            <a:spAutoFit/>
          </a:bodyPr>
          <a:lstStyle/>
          <a:p>
            <a:r>
              <a:rPr lang="ru-RU" dirty="0" smtClean="0"/>
              <a:t>До начала XVIII столетия в русской живописи развивались преимущественно иконописные традиции</a:t>
            </a:r>
          </a:p>
          <a:p>
            <a:r>
              <a:rPr lang="ru-RU" dirty="0" smtClean="0"/>
              <a:t>По воспоминаниям современников, в России в то время любые изображения принимали за иконы: нередко, приходя в дом чужеземца, русские по обычаю кланялись первой попавшейся им на глаза картине. Однако в XVIII в. живопись постепенно стала приобретать европейские черты: художники осваивали линейную перспективу, позволяющую передать глубину пространства, стремились правильно изображать объём предметов с помощью светотени, изучали анатомию, чтобы точно воспроизводить человеческое тело. Распространялась техника живописи маслом, возникали новые жанры.</a:t>
            </a:r>
          </a:p>
          <a:p>
            <a:r>
              <a:rPr lang="ru-RU" dirty="0" smtClean="0"/>
              <a:t>Особое место в русской живописи XVIII в. занял портрет. Наиболее ранние произведения этого жанра близки к парсуне XVII в. Персонажи торжественны и статичны.</a:t>
            </a:r>
          </a:p>
          <a:p>
            <a:r>
              <a:rPr lang="ru-RU" b="1" dirty="0" smtClean="0"/>
              <a:t>Иван Никитич Никитин </a:t>
            </a:r>
            <a:r>
              <a:rPr lang="ru-RU" dirty="0" smtClean="0"/>
              <a:t>(1680 — около 1742) был одним из первых русских портретистов. Уже в его ранних портретах — старшей сестры Петра I Натальи Алексеевны (1715—1716 гг.) и его дочери Анны Петровны (до 1716 г.) — с редким для того времени мастерством переданы объём и естественная поза модели. Однако в этих работах очевидна некоторая упрощённость: фигуры выхвачены из темноты неопределённого пространства лучом яркого света и существуют вне связи со средой; художник ещё неумело изображает строение фигуры и фактуру материалов — бархата, меха, драгоценностей.</a:t>
            </a:r>
          </a:p>
          <a:p>
            <a:r>
              <a:rPr lang="ru-RU" dirty="0" smtClean="0"/>
              <a:t>Вернувшись в Петербург после четырёхлетней поездки по Италии, Никитин создал лучшие свои произведения, в которых проявилось возросшее мастерство художника. Это портрет канцлера Г. И. Головкина и портрет, известный под названием «Напольный гетман» (оба — 20-е гг.).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61000">
              <a:schemeClr val="accent6">
                <a:lumMod val="75000"/>
              </a:schemeClr>
            </a:gs>
            <a:gs pos="25000">
              <a:srgbClr val="FFFF66"/>
            </a:gs>
            <a:gs pos="25000">
              <a:srgbClr val="FFFF66"/>
            </a:gs>
            <a:gs pos="25000">
              <a:srgbClr val="FFFF66"/>
            </a:gs>
            <a:gs pos="25000">
              <a:srgbClr val="FFFF66"/>
            </a:gs>
            <a:gs pos="37000">
              <a:srgbClr val="FFFF66"/>
            </a:gs>
            <a:gs pos="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p:cNvSpPr txBox="1"/>
          <p:nvPr/>
        </p:nvSpPr>
        <p:spPr>
          <a:xfrm>
            <a:off x="0" y="1"/>
            <a:ext cx="9144000" cy="4524315"/>
          </a:xfrm>
          <a:prstGeom prst="rect">
            <a:avLst/>
          </a:prstGeom>
          <a:noFill/>
        </p:spPr>
        <p:txBody>
          <a:bodyPr wrap="square" rtlCol="0">
            <a:spAutoFit/>
          </a:bodyPr>
          <a:lstStyle/>
          <a:p>
            <a:r>
              <a:rPr lang="ru-RU" dirty="0" smtClean="0"/>
              <a:t>В Петровскую эпоху в России обосновалось немало иностранных мастеров, работавших в разных стилях и жанрах. Иоганн Готфрид </a:t>
            </a:r>
            <a:r>
              <a:rPr lang="ru-RU" dirty="0" err="1" smtClean="0"/>
              <a:t>Таннауэр</a:t>
            </a:r>
            <a:r>
              <a:rPr lang="ru-RU" dirty="0" smtClean="0"/>
              <a:t> (1680—1737), приехавший из Германии, писал портреты членов императорской семьи и</a:t>
            </a:r>
          </a:p>
          <a:p>
            <a:r>
              <a:rPr lang="ru-RU" dirty="0" smtClean="0"/>
              <a:t>приближённых Петра I, а также батальные полотна. Его знаменитая картина «Пётр I в Полтавской битве» (10-е гг.) представляет собой распространённый в Европе тип портрета полководца на фоне сражения.</a:t>
            </a:r>
          </a:p>
          <a:p>
            <a:r>
              <a:rPr lang="ru-RU" b="1" dirty="0" smtClean="0"/>
              <a:t>Луи </a:t>
            </a:r>
            <a:r>
              <a:rPr lang="ru-RU" b="1" dirty="0" err="1" smtClean="0"/>
              <a:t>Каравакк</a:t>
            </a:r>
            <a:r>
              <a:rPr lang="ru-RU" b="1" dirty="0" smtClean="0"/>
              <a:t> </a:t>
            </a:r>
            <a:r>
              <a:rPr lang="ru-RU" dirty="0" smtClean="0"/>
              <a:t>(1684—1754), французский мастер, приглашённый в Россию, вскоре достиг большой славы и положения придворного живописца. Он работал в России много лет и писал портреты всех русских монархов от Петра до Елизаветы. Его кисти принадлежит знаменитый парадный портрет Анны Иоанновны в коронационном платье (1730 г.), который послужил образцом для остальных произведений этого жанра. В портрете передан не только внешний облик императрицы — женщины могучего телосложения, изображённой в торжественной и величественной позе, но и её натура, суеверная и подозрительная. Из мастерской </a:t>
            </a:r>
            <a:r>
              <a:rPr lang="ru-RU" dirty="0" err="1" smtClean="0"/>
              <a:t>Каравакка</a:t>
            </a:r>
            <a:r>
              <a:rPr lang="ru-RU" dirty="0" smtClean="0"/>
              <a:t> вышли многие русские живописцы середины XVIII в. </a:t>
            </a:r>
          </a:p>
          <a:p>
            <a:endParaRPr lang="ru-RU" dirty="0"/>
          </a:p>
        </p:txBody>
      </p:sp>
      <p:sp>
        <p:nvSpPr>
          <p:cNvPr id="5" name="TextBox 4"/>
          <p:cNvSpPr txBox="1"/>
          <p:nvPr/>
        </p:nvSpPr>
        <p:spPr>
          <a:xfrm>
            <a:off x="0" y="4143380"/>
            <a:ext cx="9144000" cy="2308324"/>
          </a:xfrm>
          <a:prstGeom prst="rect">
            <a:avLst/>
          </a:prstGeom>
          <a:noFill/>
        </p:spPr>
        <p:txBody>
          <a:bodyPr wrap="square" rtlCol="0">
            <a:spAutoFit/>
          </a:bodyPr>
          <a:lstStyle/>
          <a:p>
            <a:r>
              <a:rPr lang="ru-RU" dirty="0" smtClean="0"/>
              <a:t>К концу 20-х — 30-м гг. XVIII в. относится недолгое, но яркое творчество живописца </a:t>
            </a:r>
            <a:r>
              <a:rPr lang="ru-RU" b="1" dirty="0" smtClean="0"/>
              <a:t>Андрея Матвеевича Матвеева </a:t>
            </a:r>
            <a:r>
              <a:rPr lang="ru-RU" dirty="0" smtClean="0"/>
              <a:t>(1701 — 1739). Проведя более десяти лет в Голландии и Фландрии, он стал первым русским мастером, умевшим «писать истории и персоны», т. е. не только портреты, но и картины на мифологические и исторические сюжеты.</a:t>
            </a:r>
          </a:p>
          <a:p>
            <a:r>
              <a:rPr lang="ru-RU" dirty="0" smtClean="0"/>
              <a:t>Однако больше всего Матвеев знаменит как портретист. Самым известным его произведением считается «Портрет супругов» (около 1729 г.). Споры искусствоведов о том, кто на нём изображён, не утихают до сих пор. Вероятнее всего, это автопортрет художника с женой, т. е. первый автопортрет в истории русской живописи.</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61000">
              <a:schemeClr val="accent6">
                <a:lumMod val="75000"/>
              </a:schemeClr>
            </a:gs>
            <a:gs pos="25000">
              <a:srgbClr val="FFFF66"/>
            </a:gs>
            <a:gs pos="25000">
              <a:srgbClr val="FFFF66"/>
            </a:gs>
            <a:gs pos="25000">
              <a:srgbClr val="FFFF66"/>
            </a:gs>
            <a:gs pos="25000">
              <a:srgbClr val="FFFF66"/>
            </a:gs>
            <a:gs pos="37000">
              <a:srgbClr val="FFFF66"/>
            </a:gs>
            <a:gs pos="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p:cNvSpPr txBox="1"/>
          <p:nvPr/>
        </p:nvSpPr>
        <p:spPr>
          <a:xfrm>
            <a:off x="0" y="1"/>
            <a:ext cx="9144000" cy="3416320"/>
          </a:xfrm>
          <a:prstGeom prst="rect">
            <a:avLst/>
          </a:prstGeom>
          <a:noFill/>
        </p:spPr>
        <p:txBody>
          <a:bodyPr wrap="square" rtlCol="0">
            <a:spAutoFit/>
          </a:bodyPr>
          <a:lstStyle/>
          <a:p>
            <a:r>
              <a:rPr lang="ru-RU" dirty="0" smtClean="0"/>
              <a:t>С 1727 г. и до самой смерти Матвеев возглавлял «живописную команду» Канцелярии от строений. В ней до открытия Академии художеств учились и служили практически все художники.</a:t>
            </a:r>
          </a:p>
          <a:p>
            <a:r>
              <a:rPr lang="ru-RU" dirty="0" smtClean="0"/>
              <a:t>К 40—50-м гг. XVIII в. относится творчество Ивана Яковлевича Вишнякова (1699—1761). Самый изысканный портрет Вишнякова изображает </a:t>
            </a:r>
            <a:r>
              <a:rPr lang="ru-RU" dirty="0" err="1" smtClean="0"/>
              <a:t>Сарру</a:t>
            </a:r>
            <a:r>
              <a:rPr lang="ru-RU" dirty="0" smtClean="0"/>
              <a:t> Элеонору </a:t>
            </a:r>
            <a:r>
              <a:rPr lang="ru-RU" dirty="0" err="1" smtClean="0"/>
              <a:t>Фермор</a:t>
            </a:r>
            <a:r>
              <a:rPr lang="ru-RU" dirty="0" smtClean="0"/>
              <a:t>, дочь начальника Канцелярии от строений (1749 г.). Юная девушка в роскошном серебристо-сером атласном платье, вышитом цветами, готовится сделать реверанс. В руке она грациозно держит веер. Кисти рук на полотнах Вишнякова почти всегда написаны с особым изяществом: пальцы лишь слегка касаются предметов, будто скользят по их поверхности. В «Портрете </a:t>
            </a:r>
            <a:r>
              <a:rPr lang="ru-RU" dirty="0" err="1" smtClean="0"/>
              <a:t>Сарры</a:t>
            </a:r>
            <a:r>
              <a:rPr lang="ru-RU" dirty="0" smtClean="0"/>
              <a:t> </a:t>
            </a:r>
            <a:r>
              <a:rPr lang="ru-RU" dirty="0" err="1" smtClean="0"/>
              <a:t>Фермор</a:t>
            </a:r>
            <a:r>
              <a:rPr lang="ru-RU" dirty="0" smtClean="0"/>
              <a:t>» обращают на себя внимание и тонкая живопись кружев, и декоративный пейзажный фон, мотивы которого перекликаются с вышивкой на платье. </a:t>
            </a:r>
            <a:endParaRPr lang="ru-RU" dirty="0"/>
          </a:p>
        </p:txBody>
      </p:sp>
      <p:sp>
        <p:nvSpPr>
          <p:cNvPr id="6" name="TextBox 5"/>
          <p:cNvSpPr txBox="1"/>
          <p:nvPr/>
        </p:nvSpPr>
        <p:spPr>
          <a:xfrm>
            <a:off x="0" y="3286124"/>
            <a:ext cx="9144000" cy="3139321"/>
          </a:xfrm>
          <a:prstGeom prst="rect">
            <a:avLst/>
          </a:prstGeom>
          <a:noFill/>
        </p:spPr>
        <p:txBody>
          <a:bodyPr wrap="square" rtlCol="0">
            <a:spAutoFit/>
          </a:bodyPr>
          <a:lstStyle/>
          <a:p>
            <a:r>
              <a:rPr lang="ru-RU" b="1" dirty="0" smtClean="0"/>
              <a:t>Алексею Петровичу Антропову </a:t>
            </a:r>
            <a:r>
              <a:rPr lang="ru-RU" dirty="0" smtClean="0"/>
              <a:t>(1716—1795) так и не удалось преодолеть некоторую иконописную плоскостность изображения: в его портретах зритель не ощущает пространства, окружающего модели. Так, на «Портрете статс-дамы А. М. Измайловой» (1759 г.), женщины пожилой и грубоватой, противопоставляются яркие цвета переднего плана и абсолютно тёмный, «глухой» фон. В портрете Петра III (17б2 г.), изображённого художником в виде полководца с маршальским жезлом в руке, поражает контраст между кукольно-грациозной фигуркой монарха и помпезной обстановкой с атрибутами императорской власти — мантией, державой и короной — на фоне битвы.</a:t>
            </a:r>
          </a:p>
          <a:p>
            <a:r>
              <a:rPr lang="ru-RU" dirty="0" smtClean="0"/>
              <a:t>Во второй половине XVIII столетия в живописи русских мастеров появились новые жанры — пейзажный, бытовой и исторический, который Академия художеств считала главным. Однако самые значительные произведения по-прежнему создавались в жанре портрета.</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rgbClr val="FF9933"/>
            </a:gs>
            <a:gs pos="13000">
              <a:srgbClr val="FFCC00"/>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6463308"/>
          </a:xfrm>
          <a:prstGeom prst="rect">
            <a:avLst/>
          </a:prstGeom>
          <a:noFill/>
        </p:spPr>
        <p:txBody>
          <a:bodyPr wrap="square" rtlCol="0">
            <a:spAutoFit/>
          </a:bodyPr>
          <a:lstStyle/>
          <a:p>
            <a:r>
              <a:rPr lang="ru-RU" dirty="0" smtClean="0">
                <a:latin typeface="Century Schoolbook" pitchFamily="18" charset="0"/>
              </a:rPr>
              <a:t>В период средневековья, с X по XII в., в русском искусстве почти не было </a:t>
            </a:r>
            <a:r>
              <a:rPr lang="ru-RU" u="sng" dirty="0" smtClean="0">
                <a:latin typeface="Century Schoolbook" pitchFamily="18" charset="0"/>
                <a:hlinkClick r:id="rId2"/>
              </a:rPr>
              <a:t>скульптуры</a:t>
            </a:r>
            <a:r>
              <a:rPr lang="ru-RU" dirty="0" smtClean="0">
                <a:latin typeface="Century Schoolbook" pitchFamily="18" charset="0"/>
              </a:rPr>
              <a:t>. Православная церковь запрещала статуи, объявляя их «идолами» Лишь в начале XVIII в. Петр I привез в Россию первые образцы западноевропейской </a:t>
            </a:r>
            <a:r>
              <a:rPr lang="ru-RU" u="sng" dirty="0" smtClean="0">
                <a:latin typeface="Century Schoolbook" pitchFamily="18" charset="0"/>
                <a:hlinkClick r:id="rId2"/>
              </a:rPr>
              <a:t>скульптуры</a:t>
            </a:r>
            <a:r>
              <a:rPr lang="ru-RU" dirty="0" smtClean="0">
                <a:latin typeface="Century Schoolbook" pitchFamily="18" charset="0"/>
              </a:rPr>
              <a:t>, пригласил иностранных ваятелей украшать парки и дворцы. Для обучения российских мастеров была открыта Академия Художеств. Ее выпускник Федот Иванович Шубин (1740-1805гг.) стал одним из первых русский скульпторов-портретистов. Он создал целую галерею портретных бюстов известных вельмож, военачальников, общественных деятелей екатерининской эпохи. Шубин умел заглянуть в душу человека, с редкой естественностью и правдивостью передать его сложный характер, за светской маской разглядеть внутренний мир.</a:t>
            </a:r>
          </a:p>
          <a:p>
            <a:r>
              <a:rPr lang="ru-RU" dirty="0" smtClean="0">
                <a:latin typeface="Century Schoolbook" pitchFamily="18" charset="0"/>
              </a:rPr>
              <a:t>Бюст вице-канцлера А.М. Голицына Шубин изваял вскоре после того, как в 1773 г. вернулся на родину из Франции и Италии, где совершенствовал свое мастерство. А.М. Голицын – богач, меценат, знаток живописи и владелец обширной картинной галереи, сторонник идей Просвещения. Все достоинства воплощены в скульптуре. В мраморном портрете А.М. Голицына все исполнено изящного благородства: и светская улыбка на холеном полном лице, и небрежность кружевного воротника рубашки, и плащ, наброшенный подобно римской тоге. Особую живость портрету придает поворот </a:t>
            </a:r>
            <a:r>
              <a:rPr lang="ru-RU" dirty="0" err="1" smtClean="0">
                <a:latin typeface="Century Schoolbook" pitchFamily="18" charset="0"/>
              </a:rPr>
              <a:t>гловы</a:t>
            </a:r>
            <a:r>
              <a:rPr lang="ru-RU" dirty="0" smtClean="0">
                <a:latin typeface="Century Schoolbook" pitchFamily="18" charset="0"/>
              </a:rPr>
              <a:t> – Голицын словно обернулся к невидимому собеседнику. Много неожиданностей открывается при круговом обходе бюста. Мягкие тени на лице непрерывно меняют его выражение: если смотреть на бюст прямо, то видна мягкая улыбка с оттенком легкого самодовольства, если справа – налет усталости, горечи.</a:t>
            </a:r>
            <a:endParaRPr lang="ru-RU" dirty="0">
              <a:latin typeface="Century Schoolbook"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rgbClr val="FF9933"/>
            </a:gs>
            <a:gs pos="13000">
              <a:srgbClr val="FFCC00"/>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6463308"/>
          </a:xfrm>
          <a:prstGeom prst="rect">
            <a:avLst/>
          </a:prstGeom>
          <a:noFill/>
        </p:spPr>
        <p:txBody>
          <a:bodyPr wrap="square" rtlCol="0">
            <a:spAutoFit/>
          </a:bodyPr>
          <a:lstStyle/>
          <a:p>
            <a:r>
              <a:rPr lang="ru-RU" dirty="0" smtClean="0">
                <a:latin typeface="Century Schoolbook" pitchFamily="18" charset="0"/>
              </a:rPr>
              <a:t>Бюст фельдмаршала П.А. Румянцева-Задунайского, военачальника екатерининской эпохи, прославившегося в русско-турецкой войне 1768-1774 гг., стал своеобразным памятником его победам. Голова полководца резко повернута влево, он пристально смотрит вдаль. Кажется, сейчас он взмахнет маршальским жезлом. Шубин одевает его в парадные доспехи с орденской лентой, сверху набрасывает шелковую мантию. Лицо Румянцева – строгое, серьезное, но совсем негероическое. Скульптор не скрывает характерных черт его лица – короткого вздернутого носа, двойного подбородка, маленьких глаз.</a:t>
            </a:r>
          </a:p>
          <a:p>
            <a:r>
              <a:rPr lang="ru-RU" dirty="0" smtClean="0">
                <a:latin typeface="Century Schoolbook" pitchFamily="18" charset="0"/>
              </a:rPr>
              <a:t>Шубин изваял из мрамора и </a:t>
            </a:r>
            <a:r>
              <a:rPr lang="ru-RU" u="sng" dirty="0" smtClean="0">
                <a:latin typeface="Century Schoolbook" pitchFamily="18" charset="0"/>
                <a:hlinkClick r:id="rId2"/>
              </a:rPr>
              <a:t>скульптуры</a:t>
            </a:r>
            <a:r>
              <a:rPr lang="ru-RU" dirty="0" smtClean="0">
                <a:latin typeface="Century Schoolbook" pitchFamily="18" charset="0"/>
              </a:rPr>
              <a:t> пятерых братьев Орловых, знаменитых гвардейцев, которые помогли взойти на трон императрице Екатерине II, но бюст старшего из них, Ивана Орлова, получился самым выразительным. Мы видим немолодого, полнеющего вельможу. Низкий покатый лоб, большой нос с горбинкой, тонкие губы, растянутые в холодной, самодовольной улыбке. На этом горделивом лице лежит печать бесконечной усталости, разочарования и в то же время внутренней силы.</a:t>
            </a:r>
          </a:p>
          <a:p>
            <a:r>
              <a:rPr lang="ru-RU" dirty="0" smtClean="0">
                <a:latin typeface="Century Schoolbook" pitchFamily="18" charset="0"/>
              </a:rPr>
              <a:t>В 1792 г. Шубин выполнил бюст великого русского ученого М.В. Ломоносова. Это один из немногих портретов, который он делал не с натуры, а по памяти – Ломоносова уже не было в живых. Скульптору хотелось создать образ, лишенный парадной лоска и напускного героизма, показать Ломоносова-человека. Ученый предстает без парика и регалий. На плечи накинут плащ, из-под которого виден распахнутый ворот рубашки. Шубин подчеркивает простоту облика: легкая рассеянная улыбка играет на круглом лице, ясный взор устремлен мимо зрителя.</a:t>
            </a:r>
            <a:endParaRPr lang="ru-RU" dirty="0">
              <a:latin typeface="Century Schoolbook"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rgbClr val="FF9933"/>
            </a:gs>
            <a:gs pos="13000">
              <a:srgbClr val="FFCC00"/>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2308324"/>
          </a:xfrm>
          <a:prstGeom prst="rect">
            <a:avLst/>
          </a:prstGeom>
          <a:noFill/>
        </p:spPr>
        <p:txBody>
          <a:bodyPr wrap="square" rtlCol="0">
            <a:spAutoFit/>
          </a:bodyPr>
          <a:lstStyle/>
          <a:p>
            <a:r>
              <a:rPr lang="ru-RU" dirty="0" smtClean="0">
                <a:latin typeface="Century Schoolbook" pitchFamily="18" charset="0"/>
              </a:rPr>
              <a:t>А через пять лет Шубин создал портрет императора Павла I. Даже здесь он не отступил от свойственной ему правдивости: его Павел некрасив, почти уродлив. Скульптор «уводит» взгляд зрителя от напряженно-жесткого лица, привлекая внимание к парадному облачению императора – массивным подвескам и орденам, декоративному шнуру с кистями. Он передает в мраморе живую плоть лица, мягкость шелка, тонкость и прозрачность кружева, блеск металла.</a:t>
            </a:r>
          </a:p>
          <a:p>
            <a:r>
              <a:rPr lang="ru-RU" dirty="0" smtClean="0">
                <a:latin typeface="Century Schoolbook" pitchFamily="18" charset="0"/>
              </a:rPr>
              <a:t>Скульптура XVIII в. в России непосредственно связана творчеством Ф. И. Шубина. По его скульптурам можно изучать величие и историю России.</a:t>
            </a:r>
            <a:endParaRPr lang="ru-RU" dirty="0">
              <a:latin typeface="Century Schoolbook" pitchFamily="18" charset="0"/>
            </a:endParaRPr>
          </a:p>
        </p:txBody>
      </p:sp>
      <p:pic>
        <p:nvPicPr>
          <p:cNvPr id="3" name="Рисунок 2" descr="16- (1).jpg"/>
          <p:cNvPicPr>
            <a:picLocks noChangeAspect="1"/>
          </p:cNvPicPr>
          <p:nvPr/>
        </p:nvPicPr>
        <p:blipFill>
          <a:blip r:embed="rId2"/>
          <a:stretch>
            <a:fillRect/>
          </a:stretch>
        </p:blipFill>
        <p:spPr>
          <a:xfrm>
            <a:off x="357158" y="2571744"/>
            <a:ext cx="288036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462px-Antropov_Rumyantseva.jpg"/>
          <p:cNvPicPr>
            <a:picLocks noChangeAspect="1"/>
          </p:cNvPicPr>
          <p:nvPr/>
        </p:nvPicPr>
        <p:blipFill>
          <a:blip r:embed="rId3"/>
          <a:stretch>
            <a:fillRect/>
          </a:stretch>
        </p:blipFill>
        <p:spPr>
          <a:xfrm>
            <a:off x="5929322" y="2428868"/>
            <a:ext cx="2810054" cy="3643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Program Files\Microsoft Office\MEDIA\OFFICE12\Lines\BD21322_.gif"/>
          <p:cNvPicPr>
            <a:picLocks noChangeAspect="1" noChangeArrowheads="1"/>
          </p:cNvPicPr>
          <p:nvPr/>
        </p:nvPicPr>
        <p:blipFill>
          <a:blip r:embed="rId4"/>
          <a:srcRect/>
          <a:stretch>
            <a:fillRect/>
          </a:stretch>
        </p:blipFill>
        <p:spPr bwMode="auto">
          <a:xfrm rot="5400000" flipV="1">
            <a:off x="2705614" y="4379040"/>
            <a:ext cx="3976692" cy="76352"/>
          </a:xfrm>
          <a:prstGeom prst="rect">
            <a:avLst/>
          </a:prstGeom>
          <a:noFill/>
        </p:spPr>
      </p:pic>
      <p:sp>
        <p:nvSpPr>
          <p:cNvPr id="6" name="TextBox 5"/>
          <p:cNvSpPr txBox="1"/>
          <p:nvPr/>
        </p:nvSpPr>
        <p:spPr>
          <a:xfrm>
            <a:off x="357158" y="5406110"/>
            <a:ext cx="2857520" cy="738664"/>
          </a:xfrm>
          <a:prstGeom prst="rect">
            <a:avLst/>
          </a:prstGeom>
          <a:noFill/>
        </p:spPr>
        <p:txBody>
          <a:bodyPr wrap="square" rtlCol="0">
            <a:spAutoFit/>
          </a:bodyPr>
          <a:lstStyle/>
          <a:p>
            <a:r>
              <a:rPr lang="ru-RU" sz="1400" dirty="0" smtClean="0">
                <a:latin typeface="Century Schoolbook" pitchFamily="18" charset="0"/>
              </a:rPr>
              <a:t>Ф.И. Шубин. «Бюст </a:t>
            </a:r>
            <a:r>
              <a:rPr lang="ru-RU" sz="1400" dirty="0" smtClean="0">
                <a:latin typeface="Century Schoolbook" pitchFamily="18" charset="0"/>
              </a:rPr>
              <a:t>фельдмаршала П.А. </a:t>
            </a:r>
            <a:r>
              <a:rPr lang="ru-RU" sz="1400" dirty="0" smtClean="0">
                <a:latin typeface="Century Schoolbook" pitchFamily="18" charset="0"/>
              </a:rPr>
              <a:t>Румянцева-Задунайского»</a:t>
            </a:r>
            <a:endParaRPr lang="ru-RU" sz="1400" dirty="0"/>
          </a:p>
        </p:txBody>
      </p:sp>
      <p:sp>
        <p:nvSpPr>
          <p:cNvPr id="7" name="TextBox 6"/>
          <p:cNvSpPr txBox="1"/>
          <p:nvPr/>
        </p:nvSpPr>
        <p:spPr>
          <a:xfrm>
            <a:off x="5857884" y="6072206"/>
            <a:ext cx="3000396" cy="584775"/>
          </a:xfrm>
          <a:prstGeom prst="rect">
            <a:avLst/>
          </a:prstGeom>
          <a:noFill/>
        </p:spPr>
        <p:txBody>
          <a:bodyPr wrap="square" rtlCol="0">
            <a:spAutoFit/>
          </a:bodyPr>
          <a:lstStyle/>
          <a:p>
            <a:r>
              <a:rPr lang="ru-RU" sz="1600" dirty="0" smtClean="0">
                <a:latin typeface="Century Schoolbook" pitchFamily="18" charset="0"/>
              </a:rPr>
              <a:t>А.П. Антропов. «Портрет графини М.А. Румянцевой»</a:t>
            </a:r>
            <a:endParaRPr lang="ru-RU" sz="1600" dirty="0">
              <a:latin typeface="Century Schoolbook"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5000">
              <a:schemeClr val="accent4">
                <a:lumMod val="75000"/>
                <a:alpha val="77000"/>
              </a:schemeClr>
            </a:gs>
            <a:gs pos="50000">
              <a:schemeClr val="accent1">
                <a:tint val="44500"/>
                <a:satMod val="160000"/>
              </a:schemeClr>
            </a:gs>
            <a:gs pos="100000">
              <a:schemeClr val="accent1">
                <a:tint val="23500"/>
                <a:satMod val="160000"/>
              </a:schemeClr>
            </a:gs>
          </a:gsLst>
          <a:lin ang="189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846158"/>
          </a:xfrm>
        </p:spPr>
        <p:txBody>
          <a:bodyPr/>
          <a:lstStyle/>
          <a:p>
            <a:r>
              <a:rPr lang="ru-RU" b="1" i="1" dirty="0" smtClean="0">
                <a:solidFill>
                  <a:srgbClr val="7030A0"/>
                </a:solidFill>
                <a:effectLst>
                  <a:outerShdw blurRad="38100" dist="38100" dir="2700000" algn="tl">
                    <a:srgbClr val="000000">
                      <a:alpha val="43137"/>
                    </a:srgbClr>
                  </a:outerShdw>
                </a:effectLst>
                <a:latin typeface="Century Schoolbook" pitchFamily="18" charset="0"/>
              </a:rPr>
              <a:t>Общая характеристика </a:t>
            </a:r>
            <a:endParaRPr lang="ru-RU" b="1" i="1" dirty="0">
              <a:solidFill>
                <a:srgbClr val="7030A0"/>
              </a:solidFill>
              <a:effectLst>
                <a:outerShdw blurRad="38100" dist="38100" dir="2700000" algn="tl">
                  <a:srgbClr val="000000">
                    <a:alpha val="43137"/>
                  </a:srgbClr>
                </a:outerShdw>
              </a:effectLst>
              <a:latin typeface="Century Schoolbook" pitchFamily="18" charset="0"/>
            </a:endParaRPr>
          </a:p>
        </p:txBody>
      </p:sp>
      <p:sp>
        <p:nvSpPr>
          <p:cNvPr id="5" name="TextBox 4"/>
          <p:cNvSpPr txBox="1"/>
          <p:nvPr/>
        </p:nvSpPr>
        <p:spPr>
          <a:xfrm>
            <a:off x="0" y="857232"/>
            <a:ext cx="9144000" cy="5016758"/>
          </a:xfrm>
          <a:prstGeom prst="rect">
            <a:avLst/>
          </a:prstGeom>
          <a:noFill/>
        </p:spPr>
        <p:txBody>
          <a:bodyPr wrap="square" rtlCol="0">
            <a:spAutoFit/>
          </a:bodyPr>
          <a:lstStyle/>
          <a:p>
            <a:r>
              <a:rPr lang="ru-RU" sz="1600" dirty="0">
                <a:latin typeface="Century Schoolbook" pitchFamily="18" charset="0"/>
              </a:rPr>
              <a:t>На рубеже XVII - XVIII веков Россия вступила в новый этап общественной и государственной жизни. Реформы Петра I ускорили и закрепили этот исторический поворот, решительно проявившийся во всех сферах бытия. Перед Россией встали новые политические, экономические, духовные и эстетические задачи.</a:t>
            </a:r>
          </a:p>
          <a:p>
            <a:r>
              <a:rPr lang="ru-RU" sz="1600" dirty="0">
                <a:latin typeface="Century Schoolbook" pitchFamily="18" charset="0"/>
              </a:rPr>
              <a:t>Своеобразием отличается русская культура переходного периода - первой четверти XVIII века, проникнутой пафосом военных побед и духом преобразований. Принципиально новое понимание ценности человеческой личности, ее активности, целеустремленной деятельности неотделимо от сурового, но полного великих деяний времени Петра I. Эпоха потребовала образованных, энергичных, предприимчивых и умелых людей. Заслуги перед государством и талант ставились выше родовитости. Все это нашло отражение в общественной и культурной жизни страны.</a:t>
            </a:r>
          </a:p>
          <a:p>
            <a:r>
              <a:rPr lang="ru-RU" sz="1600" dirty="0">
                <a:latin typeface="Century Schoolbook" pitchFamily="18" charset="0"/>
              </a:rPr>
              <a:t>Утверждение светских начал в культуре, искусстве, использование европейского опыта стали государственной политикой. В петровское время впервые возникла идея создания Академии художеств. Стало широко практиковаться </a:t>
            </a:r>
            <a:r>
              <a:rPr lang="ru-RU" sz="1600" dirty="0" err="1">
                <a:latin typeface="Century Schoolbook" pitchFamily="18" charset="0"/>
              </a:rPr>
              <a:t>пенсионерство</a:t>
            </a:r>
            <a:r>
              <a:rPr lang="ru-RU" sz="1600" dirty="0">
                <a:latin typeface="Century Schoolbook" pitchFamily="18" charset="0"/>
              </a:rPr>
              <a:t> - посылка за границу для обучения и совершенствования в профессии.</a:t>
            </a:r>
          </a:p>
          <a:p>
            <a:r>
              <a:rPr lang="ru-RU" sz="1600" dirty="0">
                <a:latin typeface="Century Schoolbook" pitchFamily="18" charset="0"/>
              </a:rPr>
              <a:t>Строительство новой столицы России - Петербурга и других городов привело к развитию архитектуры, возведение многочисленных дворцов требовало совершенствования декоративной пластики и живописи, круглой скульптуры и рельефа. Больших успехов достигли гравюра, прикладное искусство. Начали издаваться газеты и журналы, родилась русская журналистика. Был создан первый профессиональный театр.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28000">
              <a:srgbClr val="5E9EFF">
                <a:alpha val="86000"/>
              </a:srgbClr>
            </a:gs>
            <a:gs pos="39999">
              <a:srgbClr val="85C2FF"/>
            </a:gs>
            <a:gs pos="70000">
              <a:srgbClr val="C4D6EB"/>
            </a:gs>
            <a:gs pos="100000">
              <a:srgbClr val="FFEBFA"/>
            </a:gs>
          </a:gsLst>
          <a:lin ang="5400000" scaled="0"/>
          <a:tileRect l="-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76"/>
            <a:ext cx="8229600" cy="1143000"/>
          </a:xfrm>
        </p:spPr>
        <p:txBody>
          <a:bodyPr/>
          <a:lstStyle/>
          <a:p>
            <a:r>
              <a:rPr lang="ru-RU" b="1" i="1" dirty="0" smtClean="0">
                <a:solidFill>
                  <a:schemeClr val="tx2">
                    <a:lumMod val="75000"/>
                  </a:schemeClr>
                </a:solidFill>
                <a:effectLst>
                  <a:outerShdw blurRad="38100" dist="38100" dir="2700000" algn="tl">
                    <a:srgbClr val="000000">
                      <a:alpha val="43137"/>
                    </a:srgbClr>
                  </a:outerShdw>
                </a:effectLst>
                <a:latin typeface="Century Schoolbook" pitchFamily="18" charset="0"/>
              </a:rPr>
              <a:t>Архитектура</a:t>
            </a:r>
            <a:endParaRPr lang="ru-RU" b="1" i="1" dirty="0">
              <a:solidFill>
                <a:schemeClr val="tx2">
                  <a:lumMod val="75000"/>
                </a:schemeClr>
              </a:solidFill>
              <a:effectLst>
                <a:outerShdw blurRad="38100" dist="38100" dir="2700000" algn="tl">
                  <a:srgbClr val="000000">
                    <a:alpha val="43137"/>
                  </a:srgbClr>
                </a:outerShdw>
              </a:effectLst>
              <a:latin typeface="Century Schoolbook" pitchFamily="18" charset="0"/>
            </a:endParaRPr>
          </a:p>
        </p:txBody>
      </p:sp>
      <p:sp>
        <p:nvSpPr>
          <p:cNvPr id="4" name="TextBox 3"/>
          <p:cNvSpPr txBox="1"/>
          <p:nvPr/>
        </p:nvSpPr>
        <p:spPr>
          <a:xfrm>
            <a:off x="0" y="642918"/>
            <a:ext cx="9144000" cy="5909310"/>
          </a:xfrm>
          <a:prstGeom prst="rect">
            <a:avLst/>
          </a:prstGeom>
          <a:noFill/>
        </p:spPr>
        <p:txBody>
          <a:bodyPr wrap="square" rtlCol="0">
            <a:spAutoFit/>
          </a:bodyPr>
          <a:lstStyle/>
          <a:p>
            <a:r>
              <a:rPr lang="ru-RU" b="1" dirty="0" smtClean="0">
                <a:latin typeface="Century Schoolbook" pitchFamily="18" charset="0"/>
              </a:rPr>
              <a:t>Русская архитектура 18 века</a:t>
            </a:r>
            <a:r>
              <a:rPr lang="ru-RU" dirty="0" smtClean="0">
                <a:latin typeface="Century Schoolbook" pitchFamily="18" charset="0"/>
              </a:rPr>
              <a:t> связанна преимущественно с тремя архитектурными направлениями. Это, прежде всего барокко, рококо и классицизма.</a:t>
            </a:r>
          </a:p>
          <a:p>
            <a:r>
              <a:rPr lang="ru-RU" dirty="0" smtClean="0">
                <a:latin typeface="Century Schoolbook" pitchFamily="18" charset="0"/>
              </a:rPr>
              <a:t>        Барокко – это направление в искусстве, основными чертами которого является пышность, контрастность, а так же совмещение реальности и иллюзий. Мастера работы в стиле барокко, оставили большой след в русской архитектуре 18 века. Фамилии </a:t>
            </a:r>
            <a:r>
              <a:rPr lang="ru-RU" dirty="0" err="1" smtClean="0">
                <a:latin typeface="Century Schoolbook" pitchFamily="18" charset="0"/>
              </a:rPr>
              <a:t>Трезини</a:t>
            </a:r>
            <a:r>
              <a:rPr lang="ru-RU" dirty="0" smtClean="0">
                <a:latin typeface="Century Schoolbook" pitchFamily="18" charset="0"/>
              </a:rPr>
              <a:t>, </a:t>
            </a:r>
            <a:r>
              <a:rPr lang="ru-RU" dirty="0" err="1" smtClean="0">
                <a:latin typeface="Century Schoolbook" pitchFamily="18" charset="0"/>
              </a:rPr>
              <a:t>Шлютера</a:t>
            </a:r>
            <a:r>
              <a:rPr lang="ru-RU" dirty="0" smtClean="0">
                <a:latin typeface="Century Schoolbook" pitchFamily="18" charset="0"/>
              </a:rPr>
              <a:t>, </a:t>
            </a:r>
            <a:r>
              <a:rPr lang="ru-RU" dirty="0" err="1" smtClean="0">
                <a:latin typeface="Century Schoolbook" pitchFamily="18" charset="0"/>
              </a:rPr>
              <a:t>Мичетти</a:t>
            </a:r>
            <a:r>
              <a:rPr lang="ru-RU" dirty="0" smtClean="0">
                <a:latin typeface="Century Schoolbook" pitchFamily="18" charset="0"/>
              </a:rPr>
              <a:t>, </a:t>
            </a:r>
            <a:r>
              <a:rPr lang="ru-RU" dirty="0" err="1" smtClean="0">
                <a:latin typeface="Century Schoolbook" pitchFamily="18" charset="0"/>
              </a:rPr>
              <a:t>Земцова</a:t>
            </a:r>
            <a:r>
              <a:rPr lang="ru-RU" dirty="0" smtClean="0">
                <a:latin typeface="Century Schoolbook" pitchFamily="18" charset="0"/>
              </a:rPr>
              <a:t>, Растрелли, </a:t>
            </a:r>
            <a:r>
              <a:rPr lang="ru-RU" dirty="0" err="1" smtClean="0">
                <a:latin typeface="Century Schoolbook" pitchFamily="18" charset="0"/>
              </a:rPr>
              <a:t>Чеванского</a:t>
            </a:r>
            <a:r>
              <a:rPr lang="ru-RU" dirty="0" smtClean="0">
                <a:latin typeface="Century Schoolbook" pitchFamily="18" charset="0"/>
              </a:rPr>
              <a:t> и Ухтомского навсегда остались в </a:t>
            </a:r>
            <a:r>
              <a:rPr lang="ru-RU" b="1" dirty="0" smtClean="0">
                <a:latin typeface="Century Schoolbook" pitchFamily="18" charset="0"/>
              </a:rPr>
              <a:t>истории русской архитектуры</a:t>
            </a:r>
            <a:r>
              <a:rPr lang="ru-RU" dirty="0" smtClean="0">
                <a:latin typeface="Century Schoolbook" pitchFamily="18" charset="0"/>
              </a:rPr>
              <a:t>.</a:t>
            </a:r>
          </a:p>
          <a:p>
            <a:r>
              <a:rPr lang="ru-RU" dirty="0" smtClean="0">
                <a:latin typeface="Century Schoolbook" pitchFamily="18" charset="0"/>
              </a:rPr>
              <a:t>      Стоит отметить, что ансамбли Зимнего дворца, дворца Строгановых, Смольного монастыря, Царского села и оформление Петергофа – это шедевры произведения стиля барокко.</a:t>
            </a:r>
          </a:p>
          <a:p>
            <a:r>
              <a:rPr lang="ru-RU" dirty="0" smtClean="0">
                <a:latin typeface="Century Schoolbook" pitchFamily="18" charset="0"/>
              </a:rPr>
              <a:t>      Рококо – архитектурный стиль, который возник путем  сочетания барокко и классицизма. Этот стиль несет в себе утонченность и галантность и характерен в основном для оформления интерьеров.</a:t>
            </a:r>
          </a:p>
          <a:p>
            <a:r>
              <a:rPr lang="ru-RU" dirty="0" smtClean="0">
                <a:latin typeface="Century Schoolbook" pitchFamily="18" charset="0"/>
              </a:rPr>
              <a:t>      В 18 веке, в </a:t>
            </a:r>
            <a:r>
              <a:rPr lang="ru-RU" b="1" dirty="0" smtClean="0">
                <a:latin typeface="Century Schoolbook" pitchFamily="18" charset="0"/>
              </a:rPr>
              <a:t>русской архитектуре</a:t>
            </a:r>
            <a:r>
              <a:rPr lang="ru-RU" dirty="0" smtClean="0">
                <a:latin typeface="Century Schoolbook" pitchFamily="18" charset="0"/>
              </a:rPr>
              <a:t>, происходит становление нового явления – «русского классицизма». Русский классицизм – это направление архитектуры, </a:t>
            </a:r>
            <a:r>
              <a:rPr lang="ru-RU" dirty="0" err="1" smtClean="0">
                <a:latin typeface="Century Schoolbook" pitchFamily="18" charset="0"/>
              </a:rPr>
              <a:t>длякоторого</a:t>
            </a:r>
            <a:r>
              <a:rPr lang="ru-RU" dirty="0" smtClean="0">
                <a:latin typeface="Century Schoolbook" pitchFamily="18" charset="0"/>
              </a:rPr>
              <a:t> характерна простота и строгость, а так же рациональность. Большое количество построек в стиле русского классицизма находилось в Москве. Дом Пашкова, Царицынский комплекс </a:t>
            </a:r>
            <a:r>
              <a:rPr lang="ru-RU" dirty="0" err="1" smtClean="0">
                <a:latin typeface="Century Schoolbook" pitchFamily="18" charset="0"/>
              </a:rPr>
              <a:t>Бажева</a:t>
            </a:r>
            <a:r>
              <a:rPr lang="ru-RU" dirty="0" smtClean="0">
                <a:latin typeface="Century Schoolbook" pitchFamily="18" charset="0"/>
              </a:rPr>
              <a:t>, здания Сената, дом князя Голицына и многие другие постройки. Сегодня эти здания являются памятниками </a:t>
            </a:r>
            <a:r>
              <a:rPr lang="ru-RU" b="1" dirty="0" smtClean="0">
                <a:latin typeface="Century Schoolbook" pitchFamily="18" charset="0"/>
              </a:rPr>
              <a:t>русской архитектуры 18 века</a:t>
            </a:r>
            <a:r>
              <a:rPr lang="ru-RU" dirty="0" smtClean="0">
                <a:latin typeface="Century Schoolbook" pitchFamily="18" charset="0"/>
              </a:rPr>
              <a:t>.</a:t>
            </a:r>
            <a:endParaRPr lang="ru-RU" dirty="0">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28000">
              <a:srgbClr val="5E9EFF">
                <a:alpha val="86000"/>
              </a:srgbClr>
            </a:gs>
            <a:gs pos="39999">
              <a:srgbClr val="85C2FF"/>
            </a:gs>
            <a:gs pos="70000">
              <a:srgbClr val="C4D6EB"/>
            </a:gs>
            <a:gs pos="100000">
              <a:srgbClr val="FFEBFA"/>
            </a:gs>
          </a:gsLst>
          <a:lin ang="5400000" scaled="0"/>
          <a:tileRect l="-100000" b="-100000"/>
        </a:gradFill>
        <a:effectLst/>
      </p:bgPr>
    </p:bg>
    <p:spTree>
      <p:nvGrpSpPr>
        <p:cNvPr id="1" name=""/>
        <p:cNvGrpSpPr/>
        <p:nvPr/>
      </p:nvGrpSpPr>
      <p:grpSpPr>
        <a:xfrm>
          <a:off x="0" y="0"/>
          <a:ext cx="0" cy="0"/>
          <a:chOff x="0" y="0"/>
          <a:chExt cx="0" cy="0"/>
        </a:xfrm>
      </p:grpSpPr>
      <p:pic>
        <p:nvPicPr>
          <p:cNvPr id="7" name="Рисунок 6" descr="2.jpg"/>
          <p:cNvPicPr>
            <a:picLocks noChangeAspect="1"/>
          </p:cNvPicPr>
          <p:nvPr/>
        </p:nvPicPr>
        <p:blipFill>
          <a:blip r:embed="rId2"/>
          <a:stretch>
            <a:fillRect/>
          </a:stretch>
        </p:blipFill>
        <p:spPr>
          <a:xfrm>
            <a:off x="285720" y="142852"/>
            <a:ext cx="3643306" cy="2732480"/>
          </a:xfrm>
          <a:prstGeom prst="rect">
            <a:avLst/>
          </a:prstGeom>
          <a:ln w="88900" cap="sq" cmpd="thickThin">
            <a:solidFill>
              <a:srgbClr val="000000"/>
            </a:solidFill>
            <a:prstDash val="solid"/>
            <a:miter lim="800000"/>
          </a:ln>
          <a:effectLst>
            <a:innerShdw blurRad="76200">
              <a:srgbClr val="000000"/>
            </a:innerShdw>
          </a:effectLst>
        </p:spPr>
      </p:pic>
      <p:pic>
        <p:nvPicPr>
          <p:cNvPr id="8" name="Рисунок 7" descr="800px-Smolny_Convent_1.JPG"/>
          <p:cNvPicPr>
            <a:picLocks noChangeAspect="1"/>
          </p:cNvPicPr>
          <p:nvPr/>
        </p:nvPicPr>
        <p:blipFill>
          <a:blip r:embed="rId3"/>
          <a:stretch>
            <a:fillRect/>
          </a:stretch>
        </p:blipFill>
        <p:spPr>
          <a:xfrm>
            <a:off x="4929190" y="142852"/>
            <a:ext cx="3714776" cy="2786082"/>
          </a:xfrm>
          <a:prstGeom prst="rect">
            <a:avLst/>
          </a:prstGeom>
          <a:ln w="88900" cap="sq" cmpd="thickThin">
            <a:solidFill>
              <a:srgbClr val="000000"/>
            </a:solidFill>
            <a:prstDash val="solid"/>
            <a:miter lim="800000"/>
          </a:ln>
          <a:effectLst>
            <a:innerShdw blurRad="76200">
              <a:srgbClr val="000000"/>
            </a:innerShdw>
          </a:effectLst>
        </p:spPr>
      </p:pic>
      <p:pic>
        <p:nvPicPr>
          <p:cNvPr id="9" name="Рисунок 8" descr="800px-Строгановский_дворец_(2).jpg"/>
          <p:cNvPicPr>
            <a:picLocks noChangeAspect="1"/>
          </p:cNvPicPr>
          <p:nvPr/>
        </p:nvPicPr>
        <p:blipFill>
          <a:blip r:embed="rId4"/>
          <a:stretch>
            <a:fillRect/>
          </a:stretch>
        </p:blipFill>
        <p:spPr>
          <a:xfrm>
            <a:off x="1714480" y="3571876"/>
            <a:ext cx="5786478" cy="2849840"/>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214282" y="2928934"/>
            <a:ext cx="3786214" cy="584775"/>
          </a:xfrm>
          <a:prstGeom prst="rect">
            <a:avLst/>
          </a:prstGeom>
          <a:noFill/>
        </p:spPr>
        <p:txBody>
          <a:bodyPr wrap="square" rtlCol="0">
            <a:spAutoFit/>
          </a:bodyPr>
          <a:lstStyle/>
          <a:p>
            <a:r>
              <a:rPr lang="ru-RU" sz="1600" i="1" dirty="0" smtClean="0"/>
              <a:t>Зимний дворец. Санкт-Петербург. Архитектор: </a:t>
            </a:r>
            <a:r>
              <a:rPr lang="ru-RU" sz="1600" i="1" dirty="0" err="1" smtClean="0"/>
              <a:t>Франческо</a:t>
            </a:r>
            <a:r>
              <a:rPr lang="ru-RU" sz="1600" i="1" dirty="0" smtClean="0"/>
              <a:t> Растрелли </a:t>
            </a:r>
            <a:endParaRPr lang="ru-RU" sz="1600" i="1" dirty="0"/>
          </a:p>
        </p:txBody>
      </p:sp>
      <p:sp>
        <p:nvSpPr>
          <p:cNvPr id="11" name="TextBox 10"/>
          <p:cNvSpPr txBox="1"/>
          <p:nvPr/>
        </p:nvSpPr>
        <p:spPr>
          <a:xfrm>
            <a:off x="5000628" y="3071810"/>
            <a:ext cx="4500562" cy="338554"/>
          </a:xfrm>
          <a:prstGeom prst="rect">
            <a:avLst/>
          </a:prstGeom>
          <a:noFill/>
        </p:spPr>
        <p:txBody>
          <a:bodyPr wrap="square" rtlCol="0">
            <a:spAutoFit/>
          </a:bodyPr>
          <a:lstStyle/>
          <a:p>
            <a:r>
              <a:rPr lang="ru-RU" sz="1600" dirty="0" smtClean="0"/>
              <a:t>Смольный монастырь. Санкт-Петербург.</a:t>
            </a:r>
            <a:endParaRPr lang="ru-RU" sz="1600" dirty="0"/>
          </a:p>
        </p:txBody>
      </p:sp>
      <p:sp>
        <p:nvSpPr>
          <p:cNvPr id="12" name="TextBox 11"/>
          <p:cNvSpPr txBox="1"/>
          <p:nvPr/>
        </p:nvSpPr>
        <p:spPr>
          <a:xfrm>
            <a:off x="1500166" y="6519446"/>
            <a:ext cx="7215238" cy="338554"/>
          </a:xfrm>
          <a:prstGeom prst="rect">
            <a:avLst/>
          </a:prstGeom>
          <a:noFill/>
        </p:spPr>
        <p:txBody>
          <a:bodyPr wrap="square" rtlCol="0">
            <a:spAutoFit/>
          </a:bodyPr>
          <a:lstStyle/>
          <a:p>
            <a:r>
              <a:rPr lang="ru-RU" sz="1600" i="1" dirty="0" smtClean="0"/>
              <a:t>Строгановский дворец. Санкт-Петербург. Архитектор: Ф. Растрелли</a:t>
            </a:r>
            <a:endParaRPr lang="ru-RU" sz="16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6000">
              <a:srgbClr val="92D050"/>
            </a:gs>
            <a:gs pos="0">
              <a:schemeClr val="accent1">
                <a:tint val="44500"/>
                <a:satMod val="160000"/>
              </a:schemeClr>
            </a:gs>
            <a:gs pos="100000">
              <a:schemeClr val="accent1">
                <a:tint val="23500"/>
                <a:satMod val="160000"/>
              </a:schemeClr>
            </a:gs>
          </a:gsLst>
          <a:lin ang="189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338"/>
            <a:ext cx="8229600" cy="1143000"/>
          </a:xfrm>
        </p:spPr>
        <p:txBody>
          <a:bodyPr/>
          <a:lstStyle/>
          <a:p>
            <a:r>
              <a:rPr lang="ru-RU" b="1" i="1" dirty="0" smtClean="0">
                <a:solidFill>
                  <a:schemeClr val="accent3">
                    <a:lumMod val="50000"/>
                  </a:schemeClr>
                </a:solidFill>
                <a:effectLst>
                  <a:outerShdw blurRad="38100" dist="38100" dir="2700000" algn="tl">
                    <a:srgbClr val="000000">
                      <a:alpha val="43137"/>
                    </a:srgbClr>
                  </a:outerShdw>
                </a:effectLst>
                <a:latin typeface="Century Schoolbook" pitchFamily="18" charset="0"/>
              </a:rPr>
              <a:t>Литература</a:t>
            </a:r>
            <a:endParaRPr lang="ru-RU" b="1" i="1" dirty="0">
              <a:solidFill>
                <a:schemeClr val="accent3">
                  <a:lumMod val="50000"/>
                </a:schemeClr>
              </a:solidFill>
              <a:effectLst>
                <a:outerShdw blurRad="38100" dist="38100" dir="2700000" algn="tl">
                  <a:srgbClr val="000000">
                    <a:alpha val="43137"/>
                  </a:srgbClr>
                </a:outerShdw>
              </a:effectLst>
              <a:latin typeface="Century Schoolbook" pitchFamily="18" charset="0"/>
            </a:endParaRPr>
          </a:p>
        </p:txBody>
      </p:sp>
      <p:sp>
        <p:nvSpPr>
          <p:cNvPr id="6" name="TextBox 5"/>
          <p:cNvSpPr txBox="1"/>
          <p:nvPr/>
        </p:nvSpPr>
        <p:spPr>
          <a:xfrm>
            <a:off x="0" y="1000108"/>
            <a:ext cx="9144000" cy="5262979"/>
          </a:xfrm>
          <a:prstGeom prst="rect">
            <a:avLst/>
          </a:prstGeom>
          <a:noFill/>
        </p:spPr>
        <p:txBody>
          <a:bodyPr wrap="square" rtlCol="0">
            <a:spAutoFit/>
          </a:bodyPr>
          <a:lstStyle/>
          <a:p>
            <a:r>
              <a:rPr lang="ru-RU" sz="1600" dirty="0" smtClean="0">
                <a:latin typeface="Century Schoolbook" pitchFamily="18" charset="0"/>
              </a:rPr>
              <a:t>     Русская </a:t>
            </a:r>
            <a:r>
              <a:rPr lang="ru-RU" sz="1600" dirty="0">
                <a:latin typeface="Century Schoolbook" pitchFamily="18" charset="0"/>
              </a:rPr>
              <a:t>литература XVIII века прошла большой путь в своем развитии: от классицизма до сентиментализма, от идеала просвещенного монарха до интимных переживаний человека (естественно, дворянина).</a:t>
            </a:r>
          </a:p>
          <a:p>
            <a:r>
              <a:rPr lang="ru-RU" sz="1600" dirty="0" smtClean="0">
                <a:latin typeface="Century Schoolbook" pitchFamily="18" charset="0"/>
              </a:rPr>
              <a:t>     Начало </a:t>
            </a:r>
            <a:r>
              <a:rPr lang="ru-RU" sz="1600" dirty="0">
                <a:latin typeface="Century Schoolbook" pitchFamily="18" charset="0"/>
              </a:rPr>
              <a:t>XVIII века было бурным для России. Создание собственного флота, войны за выход к морским путям, развитие промышленности, расцвет торговли, строительство новых городов - все это не могло не отразиться на росте национального сознания. Люди петровских времен чувствовали свою причастность к историческим событиям, величие которых они ощущали на своих судьбах. Ушла в прошлое боярская Россия, с Петром I пришло в государство подражание европейским обычаям, а вместе с ними, и европейским идеалам. Хлынул в страну поток привлекаемых государем иностранных специалистов. Русский классицизм появился и начал свое развитие под воздействием эпохи Просвещения.</a:t>
            </a:r>
          </a:p>
          <a:p>
            <a:r>
              <a:rPr lang="ru-RU" sz="1600" dirty="0" smtClean="0">
                <a:latin typeface="Century Schoolbook" pitchFamily="18" charset="0"/>
              </a:rPr>
              <a:t>      Поскольку </a:t>
            </a:r>
            <a:r>
              <a:rPr lang="ru-RU" sz="1600" dirty="0">
                <a:latin typeface="Century Schoolbook" pitchFamily="18" charset="0"/>
              </a:rPr>
              <a:t>в стране процветал культ науки, разума, просвещения, то и в литературе главным героем является просвещенный монарх или идеальный гражданин, который разделяет идеи Петра. Идеалы классицизма - стройный порядок и гармония, воплощенные в определенной иерархии. Воля, чувство общественного долга, патриотизм возвышались поэтами-классицистами. Они славили превосходство государственного над личным, разума- над чувствами, порядка - над хаосом, цивилизации - над природой. Иерархичность проявилась и в самой литературе. Классицизм резко разделил ее жанры. Гражданская тема облекалась в форму торжественной оды, а описание частной жизни доставалось более "низким" жанрам.</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6000">
              <a:srgbClr val="92D050"/>
            </a:gs>
            <a:gs pos="0">
              <a:schemeClr val="accent1">
                <a:tint val="44500"/>
                <a:satMod val="160000"/>
              </a:schemeClr>
            </a:gs>
            <a:gs pos="100000">
              <a:schemeClr val="accent1">
                <a:tint val="23500"/>
                <a:satMod val="160000"/>
              </a:schemeClr>
            </a:gs>
          </a:gsLst>
          <a:lin ang="18900000" scaled="1"/>
        </a:gradFill>
        <a:effectLst/>
      </p:bgPr>
    </p:bg>
    <p:spTree>
      <p:nvGrpSpPr>
        <p:cNvPr id="1" name=""/>
        <p:cNvGrpSpPr/>
        <p:nvPr/>
      </p:nvGrpSpPr>
      <p:grpSpPr>
        <a:xfrm>
          <a:off x="0" y="0"/>
          <a:ext cx="0" cy="0"/>
          <a:chOff x="0" y="0"/>
          <a:chExt cx="0" cy="0"/>
        </a:xfrm>
      </p:grpSpPr>
      <p:sp>
        <p:nvSpPr>
          <p:cNvPr id="6" name="TextBox 5"/>
          <p:cNvSpPr txBox="1"/>
          <p:nvPr/>
        </p:nvSpPr>
        <p:spPr>
          <a:xfrm>
            <a:off x="2500298" y="0"/>
            <a:ext cx="6643702" cy="6494085"/>
          </a:xfrm>
          <a:prstGeom prst="rect">
            <a:avLst/>
          </a:prstGeom>
          <a:noFill/>
        </p:spPr>
        <p:txBody>
          <a:bodyPr wrap="square" rtlCol="0">
            <a:spAutoFit/>
          </a:bodyPr>
          <a:lstStyle/>
          <a:p>
            <a:r>
              <a:rPr lang="ru-RU" sz="1600" dirty="0" smtClean="0">
                <a:latin typeface="Century Schoolbook" pitchFamily="18" charset="0"/>
              </a:rPr>
              <a:t>     </a:t>
            </a:r>
            <a:r>
              <a:rPr lang="ru-RU" sz="1600" dirty="0">
                <a:latin typeface="Century Schoolbook" pitchFamily="18" charset="0"/>
              </a:rPr>
              <a:t>Естественно, что каждый жанр имел свой "набор" стилистических средств. Такое разделение на жанры имело большое прогрессивное значение, поскольку позволяло литературе отражать разнообразные явления жизни. Оды писались книжной лексикой с использованием старославянизмов, элегии - с определенным числом церковнославянской лексики и разговорной, басни и комедии - просторечиями (согласно теории "трех штилей" М.В. Ломоносова).</a:t>
            </a:r>
          </a:p>
          <a:p>
            <a:r>
              <a:rPr lang="ru-RU" sz="1600" dirty="0">
                <a:latin typeface="Century Schoolbook" pitchFamily="18" charset="0"/>
              </a:rPr>
              <a:t>Не меньшее значение для развития русского литературного языка имела и реформа отечественного стихосложения, которая позволила приблизить русский стих к русской разговорной речи. (Подробно об этой реформе читайте в материалах, посвященных В.К.Тредиаковскому и М.В. Ломоносову).</a:t>
            </a:r>
          </a:p>
          <a:p>
            <a:r>
              <a:rPr lang="ru-RU" sz="1600" dirty="0">
                <a:latin typeface="Century Schoolbook" pitchFamily="18" charset="0"/>
              </a:rPr>
              <a:t>Но шло время. Менялись правители. Все дальше и дальше уходили петровские времена и к середине XVIII века многим стало ясно, что образ идеального просвещенного правителя далек от реальной жизни.</a:t>
            </a:r>
          </a:p>
          <a:p>
            <a:r>
              <a:rPr lang="ru-RU" sz="1600" dirty="0">
                <a:latin typeface="Century Schoolbook" pitchFamily="18" charset="0"/>
              </a:rPr>
              <a:t>При Екатерине II русский абсолютизм достиг невиданного могущества. Дворянство получило неслыханные привилегии, Россия стала одной из первых мировых держав. Но крестьянская война 1773-1775 годов, возглавляемая Е.И. Пугачевым, показала те непримиримые противоречия, которые существовали между правящим сословием и бесправным народом. Основной принцип просветительской идеологии об абсолютизме, как единственной разумной власти, потерпел крах.</a:t>
            </a:r>
          </a:p>
        </p:txBody>
      </p:sp>
      <p:pic>
        <p:nvPicPr>
          <p:cNvPr id="5" name="Рисунок 4" descr="post-27-12898337937136.jpg"/>
          <p:cNvPicPr>
            <a:picLocks noChangeAspect="1"/>
          </p:cNvPicPr>
          <p:nvPr/>
        </p:nvPicPr>
        <p:blipFill>
          <a:blip r:embed="rId2"/>
          <a:stretch>
            <a:fillRect/>
          </a:stretch>
        </p:blipFill>
        <p:spPr>
          <a:xfrm>
            <a:off x="214282" y="214290"/>
            <a:ext cx="1857388" cy="268728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descr="0_564a8_4ab83903_L.jpg"/>
          <p:cNvPicPr>
            <a:picLocks noChangeAspect="1"/>
          </p:cNvPicPr>
          <p:nvPr/>
        </p:nvPicPr>
        <p:blipFill>
          <a:blip r:embed="rId3"/>
          <a:stretch>
            <a:fillRect/>
          </a:stretch>
        </p:blipFill>
        <p:spPr>
          <a:xfrm>
            <a:off x="214282" y="3500438"/>
            <a:ext cx="2143140" cy="27146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214282" y="3000372"/>
            <a:ext cx="2071702" cy="369332"/>
          </a:xfrm>
          <a:prstGeom prst="rect">
            <a:avLst/>
          </a:prstGeom>
          <a:noFill/>
        </p:spPr>
        <p:txBody>
          <a:bodyPr wrap="square" rtlCol="0">
            <a:spAutoFit/>
          </a:bodyPr>
          <a:lstStyle/>
          <a:p>
            <a:r>
              <a:rPr lang="ru-RU" b="1" i="1" dirty="0" smtClean="0">
                <a:solidFill>
                  <a:schemeClr val="accent3">
                    <a:lumMod val="50000"/>
                  </a:schemeClr>
                </a:solidFill>
                <a:effectLst>
                  <a:outerShdw blurRad="38100" dist="38100" dir="2700000" algn="tl">
                    <a:srgbClr val="000000">
                      <a:alpha val="43137"/>
                    </a:srgbClr>
                  </a:outerShdw>
                </a:effectLst>
              </a:rPr>
              <a:t>Ломоносов М.В.</a:t>
            </a:r>
            <a:endParaRPr lang="ru-RU" b="1" i="1" dirty="0">
              <a:solidFill>
                <a:schemeClr val="accent3">
                  <a:lumMod val="50000"/>
                </a:schemeClr>
              </a:solidFill>
              <a:effectLst>
                <a:outerShdw blurRad="38100" dist="38100" dir="2700000" algn="tl">
                  <a:srgbClr val="000000">
                    <a:alpha val="43137"/>
                  </a:srgbClr>
                </a:outerShdw>
              </a:effectLst>
            </a:endParaRPr>
          </a:p>
        </p:txBody>
      </p:sp>
      <p:sp>
        <p:nvSpPr>
          <p:cNvPr id="9" name="TextBox 8"/>
          <p:cNvSpPr txBox="1"/>
          <p:nvPr/>
        </p:nvSpPr>
        <p:spPr>
          <a:xfrm>
            <a:off x="214282" y="6286520"/>
            <a:ext cx="2285984" cy="369332"/>
          </a:xfrm>
          <a:prstGeom prst="rect">
            <a:avLst/>
          </a:prstGeom>
          <a:noFill/>
        </p:spPr>
        <p:txBody>
          <a:bodyPr wrap="square" rtlCol="0">
            <a:spAutoFit/>
          </a:bodyPr>
          <a:lstStyle/>
          <a:p>
            <a:r>
              <a:rPr lang="ru-RU" b="1" i="1" dirty="0" smtClean="0">
                <a:solidFill>
                  <a:schemeClr val="accent3">
                    <a:lumMod val="50000"/>
                  </a:schemeClr>
                </a:solidFill>
                <a:effectLst>
                  <a:outerShdw blurRad="38100" dist="38100" dir="2700000" algn="tl">
                    <a:srgbClr val="000000">
                      <a:alpha val="43137"/>
                    </a:srgbClr>
                  </a:outerShdw>
                </a:effectLst>
              </a:rPr>
              <a:t>Тредиаковский В.К.</a:t>
            </a:r>
            <a:endParaRPr lang="ru-RU" b="1" i="1" dirty="0">
              <a:solidFill>
                <a:schemeClr val="accent3">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6000">
              <a:srgbClr val="92D050"/>
            </a:gs>
            <a:gs pos="0">
              <a:schemeClr val="accent1">
                <a:tint val="44500"/>
                <a:satMod val="160000"/>
              </a:schemeClr>
            </a:gs>
            <a:gs pos="100000">
              <a:schemeClr val="accent1">
                <a:tint val="23500"/>
                <a:satMod val="160000"/>
              </a:schemeClr>
            </a:gs>
          </a:gsLst>
          <a:lin ang="18900000" scaled="1"/>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494085"/>
          </a:xfrm>
          <a:prstGeom prst="rect">
            <a:avLst/>
          </a:prstGeom>
          <a:noFill/>
        </p:spPr>
        <p:txBody>
          <a:bodyPr wrap="square" rtlCol="0">
            <a:spAutoFit/>
          </a:bodyPr>
          <a:lstStyle/>
          <a:p>
            <a:r>
              <a:rPr lang="ru-RU" sz="1600" dirty="0">
                <a:latin typeface="Century Schoolbook" pitchFamily="18" charset="0"/>
              </a:rPr>
              <a:t>В этот период появляется новое литературное направление - сентиментализм (М.Херасков, М.Муравьев, Н.Карамзин, И. Дмитриев и др.), характеризуемый повышенным интересом к внутреннему миру человека. Сентименталисты считали, что человек по природе добр, лишен ненависти, коварства, жестокости, что на основе врожденной добродетели складываются общественные и социальные инстинкты, объединяющие людей в общество. Отсюда вера сентименталистов в то, что именно природная чувствительность и добрые задатки людей являются залогом идеального общества. В произведениях того времени главное место стало отводиться воспитанию души, нравственному совершенствованию. Первоисточником добродетели сентименталисты считали чувствительность, поэтому стихи их были наполнены состраданием, тоской и печалью. Сменились и жанры, которым отдавались предпочтения. На первое место вышли элегии, послания, песни и романсы.</a:t>
            </a:r>
          </a:p>
          <a:p>
            <a:r>
              <a:rPr lang="ru-RU" sz="1600" dirty="0">
                <a:latin typeface="Century Schoolbook" pitchFamily="18" charset="0"/>
              </a:rPr>
              <a:t>Главные герой - обычный человек, стремящийся слиться с природой, найти в ней мирную тишину и обрести счастье. Сентиментализм, как и классицизм, тоже страдал определенной ограниченностью и слабыми сторонами. В произведениях этого направления чувствительность перерастает в меланхолию, сопровождаемую вздохами и обильно смачиваемую слезами.</a:t>
            </a:r>
          </a:p>
          <a:p>
            <a:r>
              <a:rPr lang="ru-RU" sz="1600" dirty="0">
                <a:latin typeface="Century Schoolbook" pitchFamily="18" charset="0"/>
              </a:rPr>
              <a:t>И снова российская действительность вторглась в мир поэзии и показала, что только в единстве общего и личного, причем при подчинении личного общему, может состояться гражданин и человек. Это доказал в своем творчестве "отец русских поэтов" Г.Р. Державин, который сумел своими произведениями показать, что все стороны жизни достойны поэзии.</a:t>
            </a:r>
          </a:p>
          <a:p>
            <a:r>
              <a:rPr lang="ru-RU" sz="1600" dirty="0">
                <a:latin typeface="Century Schoolbook" pitchFamily="18" charset="0"/>
              </a:rPr>
              <a:t>Но в поэзии конца XVIII века понятие "русский человек" отождествлялась лишь с понятием "русский дворянин". Державин сделал только первый шаг в понимании национального характера, показав дворянина и на службе Отечеству, и в домашней обстановке. Цельность и полнота внутренней жизни человека еще не были раскрыты.</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6000">
              <a:srgbClr val="92D050"/>
            </a:gs>
            <a:gs pos="0">
              <a:schemeClr val="accent1">
                <a:tint val="44500"/>
                <a:satMod val="160000"/>
              </a:schemeClr>
            </a:gs>
            <a:gs pos="100000">
              <a:schemeClr val="accent1">
                <a:tint val="23500"/>
                <a:satMod val="160000"/>
              </a:schemeClr>
            </a:gs>
          </a:gsLst>
          <a:lin ang="18900000" scaled="1"/>
        </a:gradFill>
        <a:effectLst/>
      </p:bgPr>
    </p:bg>
    <p:spTree>
      <p:nvGrpSpPr>
        <p:cNvPr id="1" name=""/>
        <p:cNvGrpSpPr/>
        <p:nvPr/>
      </p:nvGrpSpPr>
      <p:grpSpPr>
        <a:xfrm>
          <a:off x="0" y="0"/>
          <a:ext cx="0" cy="0"/>
          <a:chOff x="0" y="0"/>
          <a:chExt cx="0" cy="0"/>
        </a:xfrm>
      </p:grpSpPr>
      <p:pic>
        <p:nvPicPr>
          <p:cNvPr id="3" name="Рисунок 2" descr="Muravyov_Mikhail_Nikitich.jpg"/>
          <p:cNvPicPr>
            <a:picLocks noChangeAspect="1"/>
          </p:cNvPicPr>
          <p:nvPr/>
        </p:nvPicPr>
        <p:blipFill>
          <a:blip r:embed="rId2"/>
          <a:stretch>
            <a:fillRect/>
          </a:stretch>
        </p:blipFill>
        <p:spPr>
          <a:xfrm>
            <a:off x="285720" y="285728"/>
            <a:ext cx="2214578" cy="29197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Рисунок 3" descr="472px-Vladimir_Borovikovsky_001_(portrait_of_Gavrila_Derzhavin).jpg"/>
          <p:cNvPicPr>
            <a:picLocks noChangeAspect="1"/>
          </p:cNvPicPr>
          <p:nvPr/>
        </p:nvPicPr>
        <p:blipFill>
          <a:blip r:embed="rId3"/>
          <a:stretch>
            <a:fillRect/>
          </a:stretch>
        </p:blipFill>
        <p:spPr>
          <a:xfrm>
            <a:off x="3143240" y="285728"/>
            <a:ext cx="2307960" cy="29289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70395478__1_3.JPG"/>
          <p:cNvPicPr>
            <a:picLocks noChangeAspect="1"/>
          </p:cNvPicPr>
          <p:nvPr/>
        </p:nvPicPr>
        <p:blipFill>
          <a:blip r:embed="rId4"/>
          <a:stretch>
            <a:fillRect/>
          </a:stretch>
        </p:blipFill>
        <p:spPr>
          <a:xfrm>
            <a:off x="6286512" y="285728"/>
            <a:ext cx="2000263" cy="29289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357158" y="3357562"/>
            <a:ext cx="2357454" cy="369332"/>
          </a:xfrm>
          <a:prstGeom prst="rect">
            <a:avLst/>
          </a:prstGeom>
          <a:noFill/>
        </p:spPr>
        <p:txBody>
          <a:bodyPr wrap="square" rtlCol="0">
            <a:spAutoFit/>
          </a:bodyPr>
          <a:lstStyle/>
          <a:p>
            <a:r>
              <a:rPr lang="ru-RU" b="1" i="1" dirty="0" smtClean="0">
                <a:solidFill>
                  <a:schemeClr val="accent3">
                    <a:lumMod val="50000"/>
                  </a:schemeClr>
                </a:solidFill>
                <a:effectLst>
                  <a:outerShdw blurRad="38100" dist="38100" dir="2700000" algn="tl">
                    <a:srgbClr val="000000">
                      <a:alpha val="43137"/>
                    </a:srgbClr>
                  </a:outerShdw>
                </a:effectLst>
              </a:rPr>
              <a:t>Муравьев М.Н.</a:t>
            </a:r>
            <a:endParaRPr lang="ru-RU" b="1" i="1" dirty="0">
              <a:solidFill>
                <a:schemeClr val="accent3">
                  <a:lumMod val="50000"/>
                </a:schemeClr>
              </a:solidFill>
              <a:effectLst>
                <a:outerShdw blurRad="38100" dist="38100" dir="2700000" algn="tl">
                  <a:srgbClr val="000000">
                    <a:alpha val="43137"/>
                  </a:srgbClr>
                </a:outerShdw>
              </a:effectLst>
            </a:endParaRPr>
          </a:p>
        </p:txBody>
      </p:sp>
      <p:sp>
        <p:nvSpPr>
          <p:cNvPr id="8" name="TextBox 7"/>
          <p:cNvSpPr txBox="1"/>
          <p:nvPr/>
        </p:nvSpPr>
        <p:spPr>
          <a:xfrm>
            <a:off x="3428992" y="3357562"/>
            <a:ext cx="2500330" cy="369332"/>
          </a:xfrm>
          <a:prstGeom prst="rect">
            <a:avLst/>
          </a:prstGeom>
          <a:noFill/>
        </p:spPr>
        <p:txBody>
          <a:bodyPr wrap="square" rtlCol="0">
            <a:spAutoFit/>
          </a:bodyPr>
          <a:lstStyle/>
          <a:p>
            <a:r>
              <a:rPr lang="ru-RU" b="1" i="1" dirty="0" smtClean="0">
                <a:solidFill>
                  <a:schemeClr val="accent3">
                    <a:lumMod val="50000"/>
                  </a:schemeClr>
                </a:solidFill>
                <a:effectLst>
                  <a:outerShdw blurRad="38100" dist="38100" dir="2700000" algn="tl">
                    <a:srgbClr val="000000">
                      <a:alpha val="43137"/>
                    </a:srgbClr>
                  </a:outerShdw>
                </a:effectLst>
              </a:rPr>
              <a:t>Державин Г.Р.</a:t>
            </a:r>
            <a:endParaRPr lang="ru-RU" b="1" i="1" dirty="0">
              <a:solidFill>
                <a:schemeClr val="accent3">
                  <a:lumMod val="50000"/>
                </a:schemeClr>
              </a:solidFill>
              <a:effectLst>
                <a:outerShdw blurRad="38100" dist="38100" dir="2700000" algn="tl">
                  <a:srgbClr val="000000">
                    <a:alpha val="43137"/>
                  </a:srgbClr>
                </a:outerShdw>
              </a:effectLst>
            </a:endParaRPr>
          </a:p>
        </p:txBody>
      </p:sp>
      <p:sp>
        <p:nvSpPr>
          <p:cNvPr id="9" name="TextBox 8"/>
          <p:cNvSpPr txBox="1"/>
          <p:nvPr/>
        </p:nvSpPr>
        <p:spPr>
          <a:xfrm>
            <a:off x="6500826" y="3357562"/>
            <a:ext cx="2214578" cy="369332"/>
          </a:xfrm>
          <a:prstGeom prst="rect">
            <a:avLst/>
          </a:prstGeom>
          <a:noFill/>
        </p:spPr>
        <p:txBody>
          <a:bodyPr wrap="square" rtlCol="0">
            <a:spAutoFit/>
          </a:bodyPr>
          <a:lstStyle/>
          <a:p>
            <a:r>
              <a:rPr lang="ru-RU" b="1" i="1" dirty="0" smtClean="0">
                <a:solidFill>
                  <a:schemeClr val="accent3">
                    <a:lumMod val="50000"/>
                  </a:schemeClr>
                </a:solidFill>
                <a:effectLst>
                  <a:outerShdw blurRad="38100" dist="38100" dir="2700000" algn="tl">
                    <a:srgbClr val="000000">
                      <a:alpha val="43137"/>
                    </a:srgbClr>
                  </a:outerShdw>
                </a:effectLst>
              </a:rPr>
              <a:t>Фонвизин Д.И.</a:t>
            </a:r>
            <a:endParaRPr lang="ru-RU" b="1" i="1" dirty="0">
              <a:solidFill>
                <a:schemeClr val="accent3">
                  <a:lumMod val="50000"/>
                </a:schemeClr>
              </a:solidFill>
              <a:effectLst>
                <a:outerShdw blurRad="38100" dist="38100" dir="2700000" algn="tl">
                  <a:srgbClr val="000000">
                    <a:alpha val="43137"/>
                  </a:srgbClr>
                </a:outerShdw>
              </a:effectLst>
            </a:endParaRPr>
          </a:p>
        </p:txBody>
      </p:sp>
      <p:sp>
        <p:nvSpPr>
          <p:cNvPr id="10" name="TextBox 9"/>
          <p:cNvSpPr txBox="1"/>
          <p:nvPr/>
        </p:nvSpPr>
        <p:spPr>
          <a:xfrm>
            <a:off x="0" y="3786190"/>
            <a:ext cx="2714612" cy="2462213"/>
          </a:xfrm>
          <a:prstGeom prst="rect">
            <a:avLst/>
          </a:prstGeom>
          <a:noFill/>
        </p:spPr>
        <p:txBody>
          <a:bodyPr wrap="square" rtlCol="0">
            <a:spAutoFit/>
          </a:bodyPr>
          <a:lstStyle/>
          <a:p>
            <a:r>
              <a:rPr lang="ru-RU" sz="1400" b="1" i="1" dirty="0" err="1">
                <a:latin typeface="Century Schoolbook" pitchFamily="18" charset="0"/>
              </a:rPr>
              <a:t>Михаи́л</a:t>
            </a:r>
            <a:r>
              <a:rPr lang="ru-RU" sz="1400" b="1" i="1" dirty="0">
                <a:latin typeface="Century Schoolbook" pitchFamily="18" charset="0"/>
              </a:rPr>
              <a:t> </a:t>
            </a:r>
            <a:r>
              <a:rPr lang="ru-RU" sz="1400" b="1" i="1" dirty="0" err="1">
                <a:latin typeface="Century Schoolbook" pitchFamily="18" charset="0"/>
              </a:rPr>
              <a:t>Ники́тич</a:t>
            </a:r>
            <a:r>
              <a:rPr lang="ru-RU" sz="1400" b="1" i="1" dirty="0">
                <a:latin typeface="Century Schoolbook" pitchFamily="18" charset="0"/>
              </a:rPr>
              <a:t> Муравьёв (25 октября [</a:t>
            </a:r>
            <a:r>
              <a:rPr lang="ru-RU" sz="1400" b="1" i="1" dirty="0">
                <a:latin typeface="Century Schoolbook" pitchFamily="18" charset="0"/>
                <a:hlinkClick r:id="rId5" tooltip="5 ноября"/>
              </a:rPr>
              <a:t>5 ноября</a:t>
            </a:r>
            <a:r>
              <a:rPr lang="ru-RU" sz="1400" b="1" i="1" dirty="0">
                <a:latin typeface="Century Schoolbook" pitchFamily="18" charset="0"/>
              </a:rPr>
              <a:t>] </a:t>
            </a:r>
            <a:r>
              <a:rPr lang="ru-RU" sz="1400" b="1" i="1" dirty="0">
                <a:latin typeface="Century Schoolbook" pitchFamily="18" charset="0"/>
                <a:hlinkClick r:id="rId6" tooltip="1757"/>
              </a:rPr>
              <a:t>1757</a:t>
            </a:r>
            <a:r>
              <a:rPr lang="ru-RU" sz="1400" b="1" i="1" dirty="0">
                <a:latin typeface="Century Schoolbook" pitchFamily="18" charset="0"/>
              </a:rPr>
              <a:t>, </a:t>
            </a:r>
            <a:r>
              <a:rPr lang="ru-RU" sz="1400" b="1" i="1" dirty="0">
                <a:latin typeface="Century Schoolbook" pitchFamily="18" charset="0"/>
                <a:hlinkClick r:id="rId7" tooltip="Смоленск"/>
              </a:rPr>
              <a:t>Смоленск</a:t>
            </a:r>
            <a:r>
              <a:rPr lang="ru-RU" sz="1400" b="1" i="1" dirty="0">
                <a:latin typeface="Century Schoolbook" pitchFamily="18" charset="0"/>
              </a:rPr>
              <a:t> — 29 июля [</a:t>
            </a:r>
            <a:r>
              <a:rPr lang="ru-RU" sz="1400" b="1" i="1" dirty="0">
                <a:latin typeface="Century Schoolbook" pitchFamily="18" charset="0"/>
                <a:hlinkClick r:id="rId8" tooltip="10 августа"/>
              </a:rPr>
              <a:t>10 августа</a:t>
            </a:r>
            <a:r>
              <a:rPr lang="ru-RU" sz="1400" b="1" i="1" dirty="0">
                <a:latin typeface="Century Schoolbook" pitchFamily="18" charset="0"/>
              </a:rPr>
              <a:t>]</a:t>
            </a:r>
            <a:r>
              <a:rPr lang="ru-RU" sz="1400" b="1" i="1" dirty="0">
                <a:latin typeface="Century Schoolbook" pitchFamily="18" charset="0"/>
                <a:hlinkClick r:id="rId9" tooltip="1807"/>
              </a:rPr>
              <a:t>1807</a:t>
            </a:r>
            <a:r>
              <a:rPr lang="ru-RU" sz="1400" b="1" i="1" dirty="0">
                <a:latin typeface="Century Schoolbook" pitchFamily="18" charset="0"/>
              </a:rPr>
              <a:t>, </a:t>
            </a:r>
            <a:r>
              <a:rPr lang="ru-RU" sz="1400" b="1" i="1" dirty="0">
                <a:latin typeface="Century Schoolbook" pitchFamily="18" charset="0"/>
                <a:hlinkClick r:id="rId10" tooltip="Санкт-Петербург"/>
              </a:rPr>
              <a:t>Санкт-Петербург</a:t>
            </a:r>
            <a:r>
              <a:rPr lang="ru-RU" sz="1400" b="1" i="1" dirty="0">
                <a:latin typeface="Century Schoolbook" pitchFamily="18" charset="0"/>
              </a:rPr>
              <a:t>) — российский общественный деятель и писатель</a:t>
            </a:r>
            <a:r>
              <a:rPr lang="ru-RU" sz="1400" b="1" i="1" dirty="0" smtClean="0">
                <a:latin typeface="Century Schoolbook" pitchFamily="18" charset="0"/>
              </a:rPr>
              <a:t>. Произведения: </a:t>
            </a:r>
            <a:r>
              <a:rPr lang="ru-RU" sz="1400" b="1" i="1" dirty="0">
                <a:latin typeface="Century Schoolbook" pitchFamily="18" charset="0"/>
              </a:rPr>
              <a:t>«Эклога</a:t>
            </a:r>
            <a:r>
              <a:rPr lang="ru-RU" sz="1400" b="1" i="1" dirty="0" smtClean="0">
                <a:latin typeface="Century Schoolbook" pitchFamily="18" charset="0"/>
              </a:rPr>
              <a:t>»,  «</a:t>
            </a:r>
            <a:r>
              <a:rPr lang="ru-RU" sz="1400" b="1" i="1" dirty="0">
                <a:latin typeface="Century Schoolbook" pitchFamily="18" charset="0"/>
              </a:rPr>
              <a:t>Военная песнь</a:t>
            </a:r>
            <a:r>
              <a:rPr lang="ru-RU" sz="1400" b="1" i="1" dirty="0" smtClean="0">
                <a:latin typeface="Century Schoolbook" pitchFamily="18" charset="0"/>
              </a:rPr>
              <a:t>», </a:t>
            </a:r>
            <a:r>
              <a:rPr lang="ru-RU" sz="1400" b="1" i="1" dirty="0">
                <a:latin typeface="Century Schoolbook" pitchFamily="18" charset="0"/>
              </a:rPr>
              <a:t>«Похвальное слово Ломоносову</a:t>
            </a:r>
            <a:r>
              <a:rPr lang="ru-RU" sz="1400" b="1" i="1" dirty="0" smtClean="0">
                <a:latin typeface="Century Schoolbook" pitchFamily="18" charset="0"/>
              </a:rPr>
              <a:t>» и т.д..</a:t>
            </a:r>
            <a:endParaRPr lang="ru-RU" sz="1400" b="1" i="1" dirty="0">
              <a:latin typeface="Century Schoolbook" pitchFamily="18" charset="0"/>
            </a:endParaRPr>
          </a:p>
        </p:txBody>
      </p:sp>
      <p:sp>
        <p:nvSpPr>
          <p:cNvPr id="11" name="TextBox 10"/>
          <p:cNvSpPr txBox="1"/>
          <p:nvPr/>
        </p:nvSpPr>
        <p:spPr>
          <a:xfrm>
            <a:off x="2857488" y="3786190"/>
            <a:ext cx="3143272" cy="2923877"/>
          </a:xfrm>
          <a:prstGeom prst="rect">
            <a:avLst/>
          </a:prstGeom>
          <a:noFill/>
        </p:spPr>
        <p:txBody>
          <a:bodyPr wrap="square" rtlCol="0">
            <a:spAutoFit/>
          </a:bodyPr>
          <a:lstStyle/>
          <a:p>
            <a:r>
              <a:rPr lang="ru-RU" sz="1200" b="1" i="1" dirty="0" err="1">
                <a:effectLst>
                  <a:outerShdw blurRad="38100" dist="38100" dir="2700000" algn="tl">
                    <a:srgbClr val="000000">
                      <a:alpha val="43137"/>
                    </a:srgbClr>
                  </a:outerShdw>
                </a:effectLst>
                <a:latin typeface="Century Schoolbook" pitchFamily="18" charset="0"/>
              </a:rPr>
              <a:t>Гаврии́л</a:t>
            </a:r>
            <a:r>
              <a:rPr lang="ru-RU" sz="1200" b="1" i="1" dirty="0">
                <a:effectLst>
                  <a:outerShdw blurRad="38100" dist="38100" dir="2700000" algn="tl">
                    <a:srgbClr val="000000">
                      <a:alpha val="43137"/>
                    </a:srgbClr>
                  </a:outerShdw>
                </a:effectLst>
                <a:latin typeface="Century Schoolbook" pitchFamily="18" charset="0"/>
              </a:rPr>
              <a:t> (</a:t>
            </a:r>
            <a:r>
              <a:rPr lang="ru-RU" sz="1200" b="1" i="1" dirty="0" err="1">
                <a:effectLst>
                  <a:outerShdw blurRad="38100" dist="38100" dir="2700000" algn="tl">
                    <a:srgbClr val="000000">
                      <a:alpha val="43137"/>
                    </a:srgbClr>
                  </a:outerShdw>
                </a:effectLst>
                <a:latin typeface="Century Schoolbook" pitchFamily="18" charset="0"/>
              </a:rPr>
              <a:t>Гаври́ла</a:t>
            </a:r>
            <a:r>
              <a:rPr lang="ru-RU" sz="1200" b="1" i="1" dirty="0">
                <a:effectLst>
                  <a:outerShdw blurRad="38100" dist="38100" dir="2700000" algn="tl">
                    <a:srgbClr val="000000">
                      <a:alpha val="43137"/>
                    </a:srgbClr>
                  </a:outerShdw>
                </a:effectLst>
                <a:latin typeface="Century Schoolbook" pitchFamily="18" charset="0"/>
              </a:rPr>
              <a:t>) </a:t>
            </a:r>
            <a:r>
              <a:rPr lang="ru-RU" sz="1200" b="1" i="1" dirty="0" err="1">
                <a:effectLst>
                  <a:outerShdw blurRad="38100" dist="38100" dir="2700000" algn="tl">
                    <a:srgbClr val="000000">
                      <a:alpha val="43137"/>
                    </a:srgbClr>
                  </a:outerShdw>
                </a:effectLst>
                <a:latin typeface="Century Schoolbook" pitchFamily="18" charset="0"/>
              </a:rPr>
              <a:t>Рома́нович</a:t>
            </a:r>
            <a:r>
              <a:rPr lang="ru-RU" sz="1200" b="1" i="1" dirty="0">
                <a:effectLst>
                  <a:outerShdw blurRad="38100" dist="38100" dir="2700000" algn="tl">
                    <a:srgbClr val="000000">
                      <a:alpha val="43137"/>
                    </a:srgbClr>
                  </a:outerShdw>
                </a:effectLst>
                <a:latin typeface="Century Schoolbook" pitchFamily="18" charset="0"/>
              </a:rPr>
              <a:t> </a:t>
            </a:r>
            <a:r>
              <a:rPr lang="ru-RU" sz="1200" b="1" i="1" dirty="0" err="1">
                <a:effectLst>
                  <a:outerShdw blurRad="38100" dist="38100" dir="2700000" algn="tl">
                    <a:srgbClr val="000000">
                      <a:alpha val="43137"/>
                    </a:srgbClr>
                  </a:outerShdw>
                </a:effectLst>
                <a:latin typeface="Century Schoolbook" pitchFamily="18" charset="0"/>
              </a:rPr>
              <a:t>Держа́вин</a:t>
            </a:r>
            <a:r>
              <a:rPr lang="ru-RU" sz="1200" b="1" i="1" dirty="0">
                <a:effectLst>
                  <a:outerShdw blurRad="38100" dist="38100" dir="2700000" algn="tl">
                    <a:srgbClr val="000000">
                      <a:alpha val="43137"/>
                    </a:srgbClr>
                  </a:outerShdw>
                </a:effectLst>
                <a:latin typeface="Century Schoolbook" pitchFamily="18" charset="0"/>
              </a:rPr>
              <a:t> (</a:t>
            </a:r>
            <a:r>
              <a:rPr lang="ru-RU" sz="1200" b="1" i="1" dirty="0">
                <a:effectLst>
                  <a:outerShdw blurRad="38100" dist="38100" dir="2700000" algn="tl">
                    <a:srgbClr val="000000">
                      <a:alpha val="43137"/>
                    </a:srgbClr>
                  </a:outerShdw>
                </a:effectLst>
                <a:latin typeface="Century Schoolbook" pitchFamily="18" charset="0"/>
                <a:hlinkClick r:id="rId11" tooltip="14 июля"/>
              </a:rPr>
              <a:t>3 (14) июля</a:t>
            </a:r>
            <a:r>
              <a:rPr lang="ru-RU" sz="1200" b="1" i="1" dirty="0">
                <a:effectLst>
                  <a:outerShdw blurRad="38100" dist="38100" dir="2700000" algn="tl">
                    <a:srgbClr val="000000">
                      <a:alpha val="43137"/>
                    </a:srgbClr>
                  </a:outerShdw>
                </a:effectLst>
                <a:latin typeface="Century Schoolbook" pitchFamily="18" charset="0"/>
              </a:rPr>
              <a:t> </a:t>
            </a:r>
            <a:r>
              <a:rPr lang="ru-RU" sz="1200" b="1" i="1" dirty="0">
                <a:effectLst>
                  <a:outerShdw blurRad="38100" dist="38100" dir="2700000" algn="tl">
                    <a:srgbClr val="000000">
                      <a:alpha val="43137"/>
                    </a:srgbClr>
                  </a:outerShdw>
                </a:effectLst>
                <a:latin typeface="Century Schoolbook" pitchFamily="18" charset="0"/>
                <a:hlinkClick r:id="rId12" tooltip="1743 год"/>
              </a:rPr>
              <a:t>1743</a:t>
            </a:r>
            <a:r>
              <a:rPr lang="ru-RU" sz="1200" b="1" i="1" dirty="0">
                <a:effectLst>
                  <a:outerShdw blurRad="38100" dist="38100" dir="2700000" algn="tl">
                    <a:srgbClr val="000000">
                      <a:alpha val="43137"/>
                    </a:srgbClr>
                  </a:outerShdw>
                </a:effectLst>
                <a:latin typeface="Century Schoolbook" pitchFamily="18" charset="0"/>
              </a:rPr>
              <a:t>, село </a:t>
            </a:r>
            <a:r>
              <a:rPr lang="ru-RU" sz="1200" b="1" i="1" dirty="0" err="1">
                <a:effectLst>
                  <a:outerShdw blurRad="38100" dist="38100" dir="2700000" algn="tl">
                    <a:srgbClr val="000000">
                      <a:alpha val="43137"/>
                    </a:srgbClr>
                  </a:outerShdw>
                </a:effectLst>
                <a:latin typeface="Century Schoolbook" pitchFamily="18" charset="0"/>
              </a:rPr>
              <a:t>Сокуры</a:t>
            </a:r>
            <a:r>
              <a:rPr lang="ru-RU" sz="1200" b="1" i="1" dirty="0">
                <a:effectLst>
                  <a:outerShdw blurRad="38100" dist="38100" dir="2700000" algn="tl">
                    <a:srgbClr val="000000">
                      <a:alpha val="43137"/>
                    </a:srgbClr>
                  </a:outerShdw>
                </a:effectLst>
                <a:latin typeface="Century Schoolbook" pitchFamily="18" charset="0"/>
              </a:rPr>
              <a:t> (</a:t>
            </a:r>
            <a:r>
              <a:rPr lang="ru-RU" sz="1200" b="1" i="1" dirty="0" err="1">
                <a:effectLst>
                  <a:outerShdw blurRad="38100" dist="38100" dir="2700000" algn="tl">
                    <a:srgbClr val="000000">
                      <a:alpha val="43137"/>
                    </a:srgbClr>
                  </a:outerShdw>
                </a:effectLst>
                <a:latin typeface="Century Schoolbook" pitchFamily="18" charset="0"/>
              </a:rPr>
              <a:t>ныне</a:t>
            </a:r>
            <a:r>
              <a:rPr lang="ru-RU" sz="1200" b="1" i="1" dirty="0" err="1">
                <a:effectLst>
                  <a:outerShdw blurRad="38100" dist="38100" dir="2700000" algn="tl">
                    <a:srgbClr val="000000">
                      <a:alpha val="43137"/>
                    </a:srgbClr>
                  </a:outerShdw>
                </a:effectLst>
                <a:latin typeface="Century Schoolbook" pitchFamily="18" charset="0"/>
                <a:hlinkClick r:id="rId13" tooltip="Державино (страница отсутствует)"/>
              </a:rPr>
              <a:t>Державино</a:t>
            </a:r>
            <a:r>
              <a:rPr lang="ru-RU" sz="1200" b="1" i="1" dirty="0">
                <a:effectLst>
                  <a:outerShdw blurRad="38100" dist="38100" dir="2700000" algn="tl">
                    <a:srgbClr val="000000">
                      <a:alpha val="43137"/>
                    </a:srgbClr>
                  </a:outerShdw>
                </a:effectLst>
                <a:latin typeface="Century Schoolbook" pitchFamily="18" charset="0"/>
              </a:rPr>
              <a:t>) </a:t>
            </a:r>
            <a:r>
              <a:rPr lang="ru-RU" sz="1200" b="1" i="1" dirty="0" err="1">
                <a:effectLst>
                  <a:outerShdw blurRad="38100" dist="38100" dir="2700000" algn="tl">
                    <a:srgbClr val="000000">
                      <a:alpha val="43137"/>
                    </a:srgbClr>
                  </a:outerShdw>
                </a:effectLst>
                <a:latin typeface="Century Schoolbook" pitchFamily="18" charset="0"/>
              </a:rPr>
              <a:t>Лаишевского</a:t>
            </a:r>
            <a:r>
              <a:rPr lang="ru-RU" sz="1200" b="1" i="1" dirty="0">
                <a:effectLst>
                  <a:outerShdw blurRad="38100" dist="38100" dir="2700000" algn="tl">
                    <a:srgbClr val="000000">
                      <a:alpha val="43137"/>
                    </a:srgbClr>
                  </a:outerShdw>
                </a:effectLst>
                <a:latin typeface="Century Schoolbook" pitchFamily="18" charset="0"/>
              </a:rPr>
              <a:t> уезда (ныне </a:t>
            </a:r>
            <a:r>
              <a:rPr lang="ru-RU" sz="1200" b="1" i="1" dirty="0" err="1">
                <a:effectLst>
                  <a:outerShdw blurRad="38100" dist="38100" dir="2700000" algn="tl">
                    <a:srgbClr val="000000">
                      <a:alpha val="43137"/>
                    </a:srgbClr>
                  </a:outerShdw>
                </a:effectLst>
                <a:latin typeface="Century Schoolbook" pitchFamily="18" charset="0"/>
                <a:hlinkClick r:id="rId14" tooltip="Лаишевский район"/>
              </a:rPr>
              <a:t>Лаишевского</a:t>
            </a:r>
            <a:r>
              <a:rPr lang="ru-RU" sz="1200" b="1" i="1" dirty="0">
                <a:effectLst>
                  <a:outerShdw blurRad="38100" dist="38100" dir="2700000" algn="tl">
                    <a:srgbClr val="000000">
                      <a:alpha val="43137"/>
                    </a:srgbClr>
                  </a:outerShdw>
                </a:effectLst>
                <a:latin typeface="Century Schoolbook" pitchFamily="18" charset="0"/>
                <a:hlinkClick r:id="rId14" tooltip="Лаишевский район"/>
              </a:rPr>
              <a:t> района</a:t>
            </a:r>
            <a:r>
              <a:rPr lang="ru-RU" sz="1200" b="1" i="1" dirty="0">
                <a:effectLst>
                  <a:outerShdw blurRad="38100" dist="38100" dir="2700000" algn="tl">
                    <a:srgbClr val="000000">
                      <a:alpha val="43137"/>
                    </a:srgbClr>
                  </a:outerShdw>
                </a:effectLst>
                <a:latin typeface="Century Schoolbook" pitchFamily="18" charset="0"/>
              </a:rPr>
              <a:t>) </a:t>
            </a:r>
            <a:r>
              <a:rPr lang="ru-RU" sz="1200" b="1" i="1" dirty="0">
                <a:effectLst>
                  <a:outerShdw blurRad="38100" dist="38100" dir="2700000" algn="tl">
                    <a:srgbClr val="000000">
                      <a:alpha val="43137"/>
                    </a:srgbClr>
                  </a:outerShdw>
                </a:effectLst>
                <a:latin typeface="Century Schoolbook" pitchFamily="18" charset="0"/>
                <a:hlinkClick r:id="rId15" tooltip="Казанская губерния"/>
              </a:rPr>
              <a:t>Казанской губернии</a:t>
            </a:r>
            <a:r>
              <a:rPr lang="ru-RU" sz="1200" b="1" i="1" dirty="0">
                <a:effectLst>
                  <a:outerShdw blurRad="38100" dist="38100" dir="2700000" algn="tl">
                    <a:srgbClr val="000000">
                      <a:alpha val="43137"/>
                    </a:srgbClr>
                  </a:outerShdw>
                </a:effectLst>
                <a:latin typeface="Century Schoolbook" pitchFamily="18" charset="0"/>
              </a:rPr>
              <a:t>(ныне </a:t>
            </a:r>
            <a:r>
              <a:rPr lang="ru-RU" sz="1200" b="1" i="1" dirty="0">
                <a:effectLst>
                  <a:outerShdw blurRad="38100" dist="38100" dir="2700000" algn="tl">
                    <a:srgbClr val="000000">
                      <a:alpha val="43137"/>
                    </a:srgbClr>
                  </a:outerShdw>
                </a:effectLst>
                <a:latin typeface="Century Schoolbook" pitchFamily="18" charset="0"/>
                <a:hlinkClick r:id="rId16" tooltip="Татарстан"/>
              </a:rPr>
              <a:t>Татарстан</a:t>
            </a:r>
            <a:r>
              <a:rPr lang="ru-RU" sz="1200" b="1" i="1" dirty="0">
                <a:effectLst>
                  <a:outerShdw blurRad="38100" dist="38100" dir="2700000" algn="tl">
                    <a:srgbClr val="000000">
                      <a:alpha val="43137"/>
                    </a:srgbClr>
                  </a:outerShdw>
                </a:effectLst>
                <a:latin typeface="Century Schoolbook" pitchFamily="18" charset="0"/>
              </a:rPr>
              <a:t>), </a:t>
            </a:r>
            <a:r>
              <a:rPr lang="ru-RU" sz="1200" b="1" i="1" dirty="0">
                <a:effectLst>
                  <a:outerShdw blurRad="38100" dist="38100" dir="2700000" algn="tl">
                    <a:srgbClr val="000000">
                      <a:alpha val="43137"/>
                    </a:srgbClr>
                  </a:outerShdw>
                </a:effectLst>
                <a:latin typeface="Century Schoolbook" pitchFamily="18" charset="0"/>
                <a:hlinkClick r:id="rId17" tooltip="Российская империя"/>
              </a:rPr>
              <a:t>Российская империя</a:t>
            </a:r>
            <a:r>
              <a:rPr lang="ru-RU" sz="1200" b="1" i="1" dirty="0">
                <a:effectLst>
                  <a:outerShdw blurRad="38100" dist="38100" dir="2700000" algn="tl">
                    <a:srgbClr val="000000">
                      <a:alpha val="43137"/>
                    </a:srgbClr>
                  </a:outerShdw>
                </a:effectLst>
                <a:latin typeface="Century Schoolbook" pitchFamily="18" charset="0"/>
              </a:rPr>
              <a:t> — </a:t>
            </a:r>
            <a:r>
              <a:rPr lang="ru-RU" sz="1200" b="1" i="1" dirty="0">
                <a:effectLst>
                  <a:outerShdw blurRad="38100" dist="38100" dir="2700000" algn="tl">
                    <a:srgbClr val="000000">
                      <a:alpha val="43137"/>
                    </a:srgbClr>
                  </a:outerShdw>
                </a:effectLst>
                <a:latin typeface="Century Schoolbook" pitchFamily="18" charset="0"/>
                <a:hlinkClick r:id="rId18" tooltip="20 июля"/>
              </a:rPr>
              <a:t>8 (20) июля</a:t>
            </a:r>
            <a:r>
              <a:rPr lang="ru-RU" sz="1200" b="1" i="1" dirty="0">
                <a:effectLst>
                  <a:outerShdw blurRad="38100" dist="38100" dir="2700000" algn="tl">
                    <a:srgbClr val="000000">
                      <a:alpha val="43137"/>
                    </a:srgbClr>
                  </a:outerShdw>
                </a:effectLst>
                <a:latin typeface="Century Schoolbook" pitchFamily="18" charset="0"/>
              </a:rPr>
              <a:t> </a:t>
            </a:r>
            <a:r>
              <a:rPr lang="ru-RU" sz="1200" b="1" i="1" dirty="0">
                <a:effectLst>
                  <a:outerShdw blurRad="38100" dist="38100" dir="2700000" algn="tl">
                    <a:srgbClr val="000000">
                      <a:alpha val="43137"/>
                    </a:srgbClr>
                  </a:outerShdw>
                </a:effectLst>
                <a:latin typeface="Century Schoolbook" pitchFamily="18" charset="0"/>
                <a:hlinkClick r:id="rId19" tooltip="1816 год"/>
              </a:rPr>
              <a:t>1816</a:t>
            </a:r>
            <a:r>
              <a:rPr lang="ru-RU" sz="1200" b="1" i="1" dirty="0">
                <a:effectLst>
                  <a:outerShdw blurRad="38100" dist="38100" dir="2700000" algn="tl">
                    <a:srgbClr val="000000">
                      <a:alpha val="43137"/>
                    </a:srgbClr>
                  </a:outerShdw>
                </a:effectLst>
                <a:latin typeface="Century Schoolbook" pitchFamily="18" charset="0"/>
              </a:rPr>
              <a:t>, имение </a:t>
            </a:r>
            <a:r>
              <a:rPr lang="ru-RU" sz="1200" b="1" i="1" dirty="0" err="1">
                <a:effectLst>
                  <a:outerShdw blurRad="38100" dist="38100" dir="2700000" algn="tl">
                    <a:srgbClr val="000000">
                      <a:alpha val="43137"/>
                    </a:srgbClr>
                  </a:outerShdw>
                </a:effectLst>
                <a:latin typeface="Century Schoolbook" pitchFamily="18" charset="0"/>
              </a:rPr>
              <a:t>Званка,</a:t>
            </a:r>
            <a:r>
              <a:rPr lang="ru-RU" sz="1200" b="1" i="1" dirty="0" err="1">
                <a:effectLst>
                  <a:outerShdw blurRad="38100" dist="38100" dir="2700000" algn="tl">
                    <a:srgbClr val="000000">
                      <a:alpha val="43137"/>
                    </a:srgbClr>
                  </a:outerShdw>
                </a:effectLst>
                <a:latin typeface="Century Schoolbook" pitchFamily="18" charset="0"/>
                <a:hlinkClick r:id="rId20" tooltip="Новгородская губерния"/>
              </a:rPr>
              <a:t>Новгородская</a:t>
            </a:r>
            <a:r>
              <a:rPr lang="ru-RU" sz="1200" b="1" i="1" dirty="0">
                <a:effectLst>
                  <a:outerShdw blurRad="38100" dist="38100" dir="2700000" algn="tl">
                    <a:srgbClr val="000000">
                      <a:alpha val="43137"/>
                    </a:srgbClr>
                  </a:outerShdw>
                </a:effectLst>
                <a:latin typeface="Century Schoolbook" pitchFamily="18" charset="0"/>
                <a:hlinkClick r:id="rId20" tooltip="Новгородская губерния"/>
              </a:rPr>
              <a:t> губерния</a:t>
            </a:r>
            <a:r>
              <a:rPr lang="ru-RU" sz="1200" b="1" i="1" dirty="0">
                <a:effectLst>
                  <a:outerShdw blurRad="38100" dist="38100" dir="2700000" algn="tl">
                    <a:srgbClr val="000000">
                      <a:alpha val="43137"/>
                    </a:srgbClr>
                  </a:outerShdw>
                </a:effectLst>
                <a:latin typeface="Century Schoolbook" pitchFamily="18" charset="0"/>
              </a:rPr>
              <a:t>, </a:t>
            </a:r>
            <a:r>
              <a:rPr lang="ru-RU" sz="1200" b="1" i="1" dirty="0">
                <a:effectLst>
                  <a:outerShdw blurRad="38100" dist="38100" dir="2700000" algn="tl">
                    <a:srgbClr val="000000">
                      <a:alpha val="43137"/>
                    </a:srgbClr>
                  </a:outerShdw>
                </a:effectLst>
                <a:latin typeface="Century Schoolbook" pitchFamily="18" charset="0"/>
                <a:hlinkClick r:id="rId17" tooltip="Российская империя"/>
              </a:rPr>
              <a:t>Российская империя</a:t>
            </a:r>
            <a:r>
              <a:rPr lang="ru-RU" sz="1200" b="1" i="1" dirty="0">
                <a:effectLst>
                  <a:outerShdw blurRad="38100" dist="38100" dir="2700000" algn="tl">
                    <a:srgbClr val="000000">
                      <a:alpha val="43137"/>
                    </a:srgbClr>
                  </a:outerShdw>
                </a:effectLst>
                <a:latin typeface="Century Schoolbook" pitchFamily="18" charset="0"/>
              </a:rPr>
              <a:t>) — </a:t>
            </a:r>
            <a:r>
              <a:rPr lang="ru-RU" sz="1200" b="1" i="1" dirty="0">
                <a:effectLst>
                  <a:outerShdw blurRad="38100" dist="38100" dir="2700000" algn="tl">
                    <a:srgbClr val="000000">
                      <a:alpha val="43137"/>
                    </a:srgbClr>
                  </a:outerShdw>
                </a:effectLst>
                <a:latin typeface="Century Schoolbook" pitchFamily="18" charset="0"/>
                <a:hlinkClick r:id="rId21" tooltip="Русский язык"/>
              </a:rPr>
              <a:t>русский</a:t>
            </a:r>
            <a:r>
              <a:rPr lang="ru-RU" sz="1200" b="1" i="1" dirty="0">
                <a:effectLst>
                  <a:outerShdw blurRad="38100" dist="38100" dir="2700000" algn="tl">
                    <a:srgbClr val="000000">
                      <a:alpha val="43137"/>
                    </a:srgbClr>
                  </a:outerShdw>
                </a:effectLst>
                <a:latin typeface="Century Schoolbook" pitchFamily="18" charset="0"/>
              </a:rPr>
              <a:t> </a:t>
            </a:r>
            <a:r>
              <a:rPr lang="ru-RU" sz="1200" b="1" i="1" dirty="0">
                <a:effectLst>
                  <a:outerShdw blurRad="38100" dist="38100" dir="2700000" algn="tl">
                    <a:srgbClr val="000000">
                      <a:alpha val="43137"/>
                    </a:srgbClr>
                  </a:outerShdw>
                </a:effectLst>
                <a:latin typeface="Century Schoolbook" pitchFamily="18" charset="0"/>
                <a:hlinkClick r:id="rId22" tooltip="Поэт"/>
              </a:rPr>
              <a:t>поэт</a:t>
            </a:r>
            <a:r>
              <a:rPr lang="ru-RU" sz="1200" b="1" i="1" dirty="0">
                <a:effectLst>
                  <a:outerShdw blurRad="38100" dist="38100" dir="2700000" algn="tl">
                    <a:srgbClr val="000000">
                      <a:alpha val="43137"/>
                    </a:srgbClr>
                  </a:outerShdw>
                </a:effectLst>
                <a:latin typeface="Century Schoolbook" pitchFamily="18" charset="0"/>
              </a:rPr>
              <a:t> </a:t>
            </a:r>
            <a:r>
              <a:rPr lang="ru-RU" sz="1200" b="1" i="1" dirty="0">
                <a:effectLst>
                  <a:outerShdw blurRad="38100" dist="38100" dir="2700000" algn="tl">
                    <a:srgbClr val="000000">
                      <a:alpha val="43137"/>
                    </a:srgbClr>
                  </a:outerShdw>
                </a:effectLst>
                <a:latin typeface="Century Schoolbook" pitchFamily="18" charset="0"/>
                <a:hlinkClick r:id="rId23" tooltip="Эпоха Просвещения"/>
              </a:rPr>
              <a:t>эпохи Просвещения</a:t>
            </a:r>
            <a:r>
              <a:rPr lang="ru-RU" sz="1200" b="1" i="1" dirty="0">
                <a:effectLst>
                  <a:outerShdw blurRad="38100" dist="38100" dir="2700000" algn="tl">
                    <a:srgbClr val="000000">
                      <a:alpha val="43137"/>
                    </a:srgbClr>
                  </a:outerShdw>
                </a:effectLst>
                <a:latin typeface="Century Schoolbook" pitchFamily="18" charset="0"/>
              </a:rPr>
              <a:t>, представитель </a:t>
            </a:r>
            <a:r>
              <a:rPr lang="ru-RU" sz="1200" b="1" i="1" dirty="0">
                <a:effectLst>
                  <a:outerShdw blurRad="38100" dist="38100" dir="2700000" algn="tl">
                    <a:srgbClr val="000000">
                      <a:alpha val="43137"/>
                    </a:srgbClr>
                  </a:outerShdw>
                </a:effectLst>
                <a:latin typeface="Century Schoolbook" pitchFamily="18" charset="0"/>
                <a:hlinkClick r:id="rId24" tooltip="Классицизм"/>
              </a:rPr>
              <a:t>классицизма</a:t>
            </a:r>
            <a:r>
              <a:rPr lang="ru-RU" sz="1200" b="1" i="1" dirty="0">
                <a:effectLst>
                  <a:outerShdw blurRad="38100" dist="38100" dir="2700000" algn="tl">
                    <a:srgbClr val="000000">
                      <a:alpha val="43137"/>
                    </a:srgbClr>
                  </a:outerShdw>
                </a:effectLst>
                <a:latin typeface="Century Schoolbook" pitchFamily="18" charset="0"/>
              </a:rPr>
              <a:t>, значительно преобразивший его</a:t>
            </a:r>
            <a:r>
              <a:rPr lang="ru-RU" sz="1200" b="1" i="1" dirty="0" smtClean="0">
                <a:effectLst>
                  <a:outerShdw blurRad="38100" dist="38100" dir="2700000" algn="tl">
                    <a:srgbClr val="000000">
                      <a:alpha val="43137"/>
                    </a:srgbClr>
                  </a:outerShdw>
                </a:effectLst>
                <a:latin typeface="Century Schoolbook" pitchFamily="18" charset="0"/>
              </a:rPr>
              <a:t>. Произведения: </a:t>
            </a:r>
            <a:r>
              <a:rPr lang="ru-RU" sz="1400" b="1" i="1" dirty="0" smtClean="0">
                <a:effectLst>
                  <a:outerShdw blurRad="38100" dist="38100" dir="2700000" algn="tl">
                    <a:srgbClr val="000000">
                      <a:alpha val="43137"/>
                    </a:srgbClr>
                  </a:outerShdw>
                </a:effectLst>
              </a:rPr>
              <a:t>Ода «</a:t>
            </a:r>
            <a:r>
              <a:rPr lang="ru-RU" sz="1400" b="1" i="1" dirty="0" err="1" smtClean="0">
                <a:effectLst>
                  <a:outerShdw blurRad="38100" dist="38100" dir="2700000" algn="tl">
                    <a:srgbClr val="000000">
                      <a:alpha val="43137"/>
                    </a:srgbClr>
                  </a:outerShdw>
                </a:effectLst>
              </a:rPr>
              <a:t>Фелица</a:t>
            </a:r>
            <a:r>
              <a:rPr lang="ru-RU" sz="1400" b="1" i="1" dirty="0" smtClean="0">
                <a:effectLst>
                  <a:outerShdw blurRad="38100" dist="38100" dir="2700000" algn="tl">
                    <a:srgbClr val="000000">
                      <a:alpha val="43137"/>
                    </a:srgbClr>
                  </a:outerShdw>
                </a:effectLst>
              </a:rPr>
              <a:t>», </a:t>
            </a:r>
            <a:r>
              <a:rPr lang="ru-RU" sz="1400" b="1" i="1" dirty="0" err="1" smtClean="0">
                <a:effectLst>
                  <a:outerShdw blurRad="38100" dist="38100" dir="2700000" algn="tl">
                    <a:srgbClr val="000000">
                      <a:alpha val="43137"/>
                    </a:srgbClr>
                  </a:outerShdw>
                </a:effectLst>
              </a:rPr>
              <a:t>ода</a:t>
            </a:r>
            <a:r>
              <a:rPr lang="ru-RU" sz="1400" b="1" i="1" dirty="0" smtClean="0">
                <a:effectLst>
                  <a:outerShdw blurRad="38100" dist="38100" dir="2700000" algn="tl">
                    <a:srgbClr val="000000">
                      <a:alpha val="43137"/>
                    </a:srgbClr>
                  </a:outerShdw>
                </a:effectLst>
              </a:rPr>
              <a:t> </a:t>
            </a:r>
            <a:r>
              <a:rPr lang="ru-RU" sz="1400" b="1" i="1" u="sng" dirty="0">
                <a:effectLst>
                  <a:outerShdw blurRad="38100" dist="38100" dir="2700000" algn="tl">
                    <a:srgbClr val="000000">
                      <a:alpha val="43137"/>
                    </a:srgbClr>
                  </a:outerShdw>
                </a:effectLst>
                <a:hlinkClick r:id="rId25" tooltip="s:ru:Бог (Державин)"/>
              </a:rPr>
              <a:t>«Бог</a:t>
            </a:r>
            <a:r>
              <a:rPr lang="ru-RU" sz="1400" b="1" i="1" u="sng" dirty="0" smtClean="0">
                <a:effectLst>
                  <a:outerShdw blurRad="38100" dist="38100" dir="2700000" algn="tl">
                    <a:srgbClr val="000000">
                      <a:alpha val="43137"/>
                    </a:srgbClr>
                  </a:outerShdw>
                </a:effectLst>
                <a:hlinkClick r:id="rId25" tooltip="s:ru:Бог (Державин)"/>
              </a:rPr>
              <a:t>»</a:t>
            </a:r>
            <a:r>
              <a:rPr lang="ru-RU" sz="1400" b="1" i="1" u="sng" dirty="0" smtClean="0">
                <a:effectLst>
                  <a:outerShdw blurRad="38100" dist="38100" dir="2700000" algn="tl">
                    <a:srgbClr val="000000">
                      <a:alpha val="43137"/>
                    </a:srgbClr>
                  </a:outerShdw>
                </a:effectLst>
              </a:rPr>
              <a:t> и т.д..</a:t>
            </a:r>
            <a:endParaRPr lang="ru-RU" sz="1400" b="1" i="1" dirty="0">
              <a:effectLst>
                <a:outerShdw blurRad="38100" dist="38100" dir="2700000" algn="tl">
                  <a:srgbClr val="000000">
                    <a:alpha val="43137"/>
                  </a:srgbClr>
                </a:outerShdw>
              </a:effectLst>
              <a:latin typeface="Century Schoolbook" pitchFamily="18" charset="0"/>
            </a:endParaRPr>
          </a:p>
        </p:txBody>
      </p:sp>
      <p:sp>
        <p:nvSpPr>
          <p:cNvPr id="12" name="TextBox 11"/>
          <p:cNvSpPr txBox="1"/>
          <p:nvPr/>
        </p:nvSpPr>
        <p:spPr>
          <a:xfrm>
            <a:off x="6143636" y="3786190"/>
            <a:ext cx="2857520" cy="2246769"/>
          </a:xfrm>
          <a:prstGeom prst="rect">
            <a:avLst/>
          </a:prstGeom>
          <a:noFill/>
        </p:spPr>
        <p:txBody>
          <a:bodyPr wrap="square" rtlCol="0">
            <a:spAutoFit/>
          </a:bodyPr>
          <a:lstStyle/>
          <a:p>
            <a:r>
              <a:rPr lang="ru-RU" sz="1400" b="1" i="1" dirty="0" err="1">
                <a:effectLst>
                  <a:outerShdw blurRad="38100" dist="38100" dir="2700000" algn="tl">
                    <a:srgbClr val="000000">
                      <a:alpha val="43137"/>
                    </a:srgbClr>
                  </a:outerShdw>
                </a:effectLst>
                <a:latin typeface="Century Schoolbook" pitchFamily="18" charset="0"/>
              </a:rPr>
              <a:t>Дени́с</a:t>
            </a:r>
            <a:r>
              <a:rPr lang="ru-RU" sz="1400" b="1" i="1" dirty="0">
                <a:effectLst>
                  <a:outerShdw blurRad="38100" dist="38100" dir="2700000" algn="tl">
                    <a:srgbClr val="000000">
                      <a:alpha val="43137"/>
                    </a:srgbClr>
                  </a:outerShdw>
                </a:effectLst>
                <a:latin typeface="Century Schoolbook" pitchFamily="18" charset="0"/>
              </a:rPr>
              <a:t> </a:t>
            </a:r>
            <a:r>
              <a:rPr lang="ru-RU" sz="1400" b="1" i="1" dirty="0" err="1">
                <a:effectLst>
                  <a:outerShdw blurRad="38100" dist="38100" dir="2700000" algn="tl">
                    <a:srgbClr val="000000">
                      <a:alpha val="43137"/>
                    </a:srgbClr>
                  </a:outerShdw>
                </a:effectLst>
                <a:latin typeface="Century Schoolbook" pitchFamily="18" charset="0"/>
              </a:rPr>
              <a:t>Ива́нович</a:t>
            </a:r>
            <a:r>
              <a:rPr lang="ru-RU" sz="1400" b="1" i="1" dirty="0">
                <a:effectLst>
                  <a:outerShdw blurRad="38100" dist="38100" dir="2700000" algn="tl">
                    <a:srgbClr val="000000">
                      <a:alpha val="43137"/>
                    </a:srgbClr>
                  </a:outerShdw>
                </a:effectLst>
                <a:latin typeface="Century Schoolbook" pitchFamily="18" charset="0"/>
              </a:rPr>
              <a:t> </a:t>
            </a:r>
            <a:r>
              <a:rPr lang="ru-RU" sz="1400" b="1" i="1" dirty="0" err="1">
                <a:effectLst>
                  <a:outerShdw blurRad="38100" dist="38100" dir="2700000" algn="tl">
                    <a:srgbClr val="000000">
                      <a:alpha val="43137"/>
                    </a:srgbClr>
                  </a:outerShdw>
                </a:effectLst>
                <a:latin typeface="Century Schoolbook" pitchFamily="18" charset="0"/>
              </a:rPr>
              <a:t>Фонви́зин</a:t>
            </a:r>
            <a:r>
              <a:rPr lang="ru-RU" sz="1400" b="1" i="1" dirty="0">
                <a:effectLst>
                  <a:outerShdw blurRad="38100" dist="38100" dir="2700000" algn="tl">
                    <a:srgbClr val="000000">
                      <a:alpha val="43137"/>
                    </a:srgbClr>
                  </a:outerShdw>
                </a:effectLst>
                <a:latin typeface="Century Schoolbook" pitchFamily="18" charset="0"/>
              </a:rPr>
              <a:t> (фон </a:t>
            </a:r>
            <a:r>
              <a:rPr lang="ru-RU" sz="1400" b="1" i="1" dirty="0" err="1">
                <a:effectLst>
                  <a:outerShdw blurRad="38100" dist="38100" dir="2700000" algn="tl">
                    <a:srgbClr val="000000">
                      <a:alpha val="43137"/>
                    </a:srgbClr>
                  </a:outerShdw>
                </a:effectLst>
                <a:latin typeface="Century Schoolbook" pitchFamily="18" charset="0"/>
              </a:rPr>
              <a:t>Ви́зен</a:t>
            </a:r>
            <a:r>
              <a:rPr lang="ru-RU" sz="1400" b="1" i="1" dirty="0">
                <a:effectLst>
                  <a:outerShdw blurRad="38100" dist="38100" dir="2700000" algn="tl">
                    <a:srgbClr val="000000">
                      <a:alpha val="43137"/>
                    </a:srgbClr>
                  </a:outerShdw>
                </a:effectLst>
                <a:latin typeface="Century Schoolbook" pitchFamily="18" charset="0"/>
              </a:rPr>
              <a:t>) (3 </a:t>
            </a:r>
            <a:r>
              <a:rPr lang="ru-RU" sz="1400" b="1" i="1" dirty="0">
                <a:effectLst>
                  <a:outerShdw blurRad="38100" dist="38100" dir="2700000" algn="tl">
                    <a:srgbClr val="000000">
                      <a:alpha val="43137"/>
                    </a:srgbClr>
                  </a:outerShdw>
                </a:effectLst>
                <a:latin typeface="Century Schoolbook" pitchFamily="18" charset="0"/>
                <a:hlinkClick r:id="rId26" tooltip="14 апреля"/>
              </a:rPr>
              <a:t>[14] апреля</a:t>
            </a:r>
            <a:r>
              <a:rPr lang="ru-RU" sz="1400" b="1" i="1" dirty="0">
                <a:effectLst>
                  <a:outerShdw blurRad="38100" dist="38100" dir="2700000" algn="tl">
                    <a:srgbClr val="000000">
                      <a:alpha val="43137"/>
                    </a:srgbClr>
                  </a:outerShdw>
                </a:effectLst>
                <a:latin typeface="Century Schoolbook" pitchFamily="18" charset="0"/>
              </a:rPr>
              <a:t> </a:t>
            </a:r>
            <a:r>
              <a:rPr lang="ru-RU" sz="1400" b="1" i="1" dirty="0">
                <a:effectLst>
                  <a:outerShdw blurRad="38100" dist="38100" dir="2700000" algn="tl">
                    <a:srgbClr val="000000">
                      <a:alpha val="43137"/>
                    </a:srgbClr>
                  </a:outerShdw>
                </a:effectLst>
                <a:latin typeface="Century Schoolbook" pitchFamily="18" charset="0"/>
                <a:hlinkClick r:id="rId27" tooltip="1745"/>
              </a:rPr>
              <a:t>1745</a:t>
            </a:r>
            <a:r>
              <a:rPr lang="ru-RU" sz="1400" b="1" i="1" dirty="0">
                <a:effectLst>
                  <a:outerShdw blurRad="38100" dist="38100" dir="2700000" algn="tl">
                    <a:srgbClr val="000000">
                      <a:alpha val="43137"/>
                    </a:srgbClr>
                  </a:outerShdw>
                </a:effectLst>
                <a:latin typeface="Century Schoolbook" pitchFamily="18" charset="0"/>
              </a:rPr>
              <a:t>, </a:t>
            </a:r>
            <a:r>
              <a:rPr lang="ru-RU" sz="1400" b="1" i="1" dirty="0">
                <a:effectLst>
                  <a:outerShdw blurRad="38100" dist="38100" dir="2700000" algn="tl">
                    <a:srgbClr val="000000">
                      <a:alpha val="43137"/>
                    </a:srgbClr>
                  </a:outerShdw>
                </a:effectLst>
                <a:latin typeface="Century Schoolbook" pitchFamily="18" charset="0"/>
                <a:hlinkClick r:id="rId28" tooltip="Москва"/>
              </a:rPr>
              <a:t>Москва</a:t>
            </a:r>
            <a:r>
              <a:rPr lang="ru-RU" sz="1400" b="1" i="1" dirty="0">
                <a:effectLst>
                  <a:outerShdw blurRad="38100" dist="38100" dir="2700000" algn="tl">
                    <a:srgbClr val="000000">
                      <a:alpha val="43137"/>
                    </a:srgbClr>
                  </a:outerShdw>
                </a:effectLst>
                <a:latin typeface="Century Schoolbook" pitchFamily="18" charset="0"/>
              </a:rPr>
              <a:t> — 1 </a:t>
            </a:r>
            <a:r>
              <a:rPr lang="ru-RU" sz="1400" b="1" i="1" dirty="0">
                <a:effectLst>
                  <a:outerShdw blurRad="38100" dist="38100" dir="2700000" algn="tl">
                    <a:srgbClr val="000000">
                      <a:alpha val="43137"/>
                    </a:srgbClr>
                  </a:outerShdw>
                </a:effectLst>
                <a:latin typeface="Century Schoolbook" pitchFamily="18" charset="0"/>
                <a:hlinkClick r:id="rId29" tooltip="12 декабря"/>
              </a:rPr>
              <a:t>[12] декабря</a:t>
            </a:r>
            <a:r>
              <a:rPr lang="ru-RU" sz="1400" b="1" i="1" dirty="0">
                <a:effectLst>
                  <a:outerShdw blurRad="38100" dist="38100" dir="2700000" algn="tl">
                    <a:srgbClr val="000000">
                      <a:alpha val="43137"/>
                    </a:srgbClr>
                  </a:outerShdw>
                </a:effectLst>
                <a:latin typeface="Century Schoolbook" pitchFamily="18" charset="0"/>
              </a:rPr>
              <a:t> </a:t>
            </a:r>
            <a:r>
              <a:rPr lang="ru-RU" sz="1400" b="1" i="1" dirty="0">
                <a:effectLst>
                  <a:outerShdw blurRad="38100" dist="38100" dir="2700000" algn="tl">
                    <a:srgbClr val="000000">
                      <a:alpha val="43137"/>
                    </a:srgbClr>
                  </a:outerShdw>
                </a:effectLst>
                <a:latin typeface="Century Schoolbook" pitchFamily="18" charset="0"/>
                <a:hlinkClick r:id="rId30" tooltip="1792"/>
              </a:rPr>
              <a:t>1792</a:t>
            </a:r>
            <a:r>
              <a:rPr lang="ru-RU" sz="1400" b="1" i="1" dirty="0">
                <a:effectLst>
                  <a:outerShdw blurRad="38100" dist="38100" dir="2700000" algn="tl">
                    <a:srgbClr val="000000">
                      <a:alpha val="43137"/>
                    </a:srgbClr>
                  </a:outerShdw>
                </a:effectLst>
                <a:latin typeface="Century Schoolbook" pitchFamily="18" charset="0"/>
              </a:rPr>
              <a:t>, </a:t>
            </a:r>
            <a:r>
              <a:rPr lang="ru-RU" sz="1400" b="1" i="1" dirty="0">
                <a:effectLst>
                  <a:outerShdw blurRad="38100" dist="38100" dir="2700000" algn="tl">
                    <a:srgbClr val="000000">
                      <a:alpha val="43137"/>
                    </a:srgbClr>
                  </a:outerShdw>
                </a:effectLst>
                <a:latin typeface="Century Schoolbook" pitchFamily="18" charset="0"/>
                <a:hlinkClick r:id="rId10" tooltip="Санкт-Петербург"/>
              </a:rPr>
              <a:t>Санкт-Петербург</a:t>
            </a:r>
            <a:r>
              <a:rPr lang="ru-RU" sz="1400" b="1" i="1" dirty="0">
                <a:effectLst>
                  <a:outerShdw blurRad="38100" dist="38100" dir="2700000" algn="tl">
                    <a:srgbClr val="000000">
                      <a:alpha val="43137"/>
                    </a:srgbClr>
                  </a:outerShdw>
                </a:effectLst>
                <a:latin typeface="Century Schoolbook" pitchFamily="18" charset="0"/>
              </a:rPr>
              <a:t>) — русский литератор </a:t>
            </a:r>
            <a:r>
              <a:rPr lang="ru-RU" sz="1400" b="1" i="1" dirty="0">
                <a:effectLst>
                  <a:outerShdw blurRad="38100" dist="38100" dir="2700000" algn="tl">
                    <a:srgbClr val="000000">
                      <a:alpha val="43137"/>
                    </a:srgbClr>
                  </a:outerShdw>
                </a:effectLst>
                <a:latin typeface="Century Schoolbook" pitchFamily="18" charset="0"/>
                <a:hlinkClick r:id="rId31" tooltip="Екатерина II"/>
              </a:rPr>
              <a:t>екатерининской</a:t>
            </a:r>
            <a:r>
              <a:rPr lang="ru-RU" sz="1400" b="1" i="1" dirty="0">
                <a:effectLst>
                  <a:outerShdw blurRad="38100" dist="38100" dir="2700000" algn="tl">
                    <a:srgbClr val="000000">
                      <a:alpha val="43137"/>
                    </a:srgbClr>
                  </a:outerShdw>
                </a:effectLst>
                <a:latin typeface="Century Schoolbook" pitchFamily="18" charset="0"/>
              </a:rPr>
              <a:t> эпохи, создатель русской бытовой </a:t>
            </a:r>
            <a:r>
              <a:rPr lang="ru-RU" sz="1400" b="1" i="1" dirty="0" smtClean="0">
                <a:effectLst>
                  <a:outerShdw blurRad="38100" dist="38100" dir="2700000" algn="tl">
                    <a:srgbClr val="000000">
                      <a:alpha val="43137"/>
                    </a:srgbClr>
                  </a:outerShdw>
                </a:effectLst>
                <a:latin typeface="Century Schoolbook" pitchFamily="18" charset="0"/>
              </a:rPr>
              <a:t>комедии. Произведения: </a:t>
            </a:r>
            <a:r>
              <a:rPr lang="ru-RU" sz="1400" dirty="0">
                <a:latin typeface="Century Schoolbook" pitchFamily="18" charset="0"/>
              </a:rPr>
              <a:t> </a:t>
            </a:r>
            <a:r>
              <a:rPr lang="ru-RU" sz="1400" dirty="0" smtClean="0">
                <a:latin typeface="Century Schoolbook" pitchFamily="18" charset="0"/>
              </a:rPr>
              <a:t> «</a:t>
            </a:r>
            <a:r>
              <a:rPr lang="ru-RU" sz="1400" dirty="0">
                <a:latin typeface="Century Schoolbook" pitchFamily="18" charset="0"/>
                <a:hlinkClick r:id="rId32" tooltip="Недоросль (пьеса)"/>
              </a:rPr>
              <a:t>Недоросль</a:t>
            </a:r>
            <a:r>
              <a:rPr lang="ru-RU" sz="1400" dirty="0" smtClean="0">
                <a:latin typeface="Century Schoolbook" pitchFamily="18" charset="0"/>
              </a:rPr>
              <a:t>» и т.д..</a:t>
            </a:r>
            <a:endParaRPr lang="ru-RU" sz="1400" b="1" i="1" dirty="0">
              <a:effectLst>
                <a:outerShdw blurRad="38100" dist="38100" dir="2700000" algn="tl">
                  <a:srgbClr val="000000">
                    <a:alpha val="43137"/>
                  </a:srgbClr>
                </a:outerShdw>
              </a:effectLst>
              <a:latin typeface="Century Schoolbook"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9000">
              <a:schemeClr val="tx2"/>
            </a:gs>
            <a:gs pos="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lstStyle/>
          <a:p>
            <a:r>
              <a:rPr lang="ru-RU" b="1" i="1" dirty="0" smtClean="0">
                <a:solidFill>
                  <a:srgbClr val="FF0000"/>
                </a:solidFill>
                <a:effectLst>
                  <a:outerShdw blurRad="38100" dist="38100" dir="2700000" algn="tl">
                    <a:srgbClr val="000000">
                      <a:alpha val="43137"/>
                    </a:srgbClr>
                  </a:outerShdw>
                </a:effectLst>
                <a:latin typeface="Century Schoolbook" pitchFamily="18" charset="0"/>
              </a:rPr>
              <a:t>Театр</a:t>
            </a:r>
            <a:endParaRPr lang="ru-RU" b="1" i="1" dirty="0">
              <a:solidFill>
                <a:srgbClr val="FF0000"/>
              </a:solidFill>
              <a:effectLst>
                <a:outerShdw blurRad="38100" dist="38100" dir="2700000" algn="tl">
                  <a:srgbClr val="000000">
                    <a:alpha val="43137"/>
                  </a:srgbClr>
                </a:outerShdw>
              </a:effectLst>
              <a:latin typeface="Century Schoolbook" pitchFamily="18" charset="0"/>
            </a:endParaRPr>
          </a:p>
        </p:txBody>
      </p:sp>
      <p:sp>
        <p:nvSpPr>
          <p:cNvPr id="4" name="TextBox 3"/>
          <p:cNvSpPr txBox="1"/>
          <p:nvPr/>
        </p:nvSpPr>
        <p:spPr>
          <a:xfrm>
            <a:off x="2071670" y="928670"/>
            <a:ext cx="6929486" cy="2031325"/>
          </a:xfrm>
          <a:prstGeom prst="rect">
            <a:avLst/>
          </a:prstGeom>
          <a:noFill/>
        </p:spPr>
        <p:txBody>
          <a:bodyPr wrap="square" rtlCol="0">
            <a:spAutoFit/>
          </a:bodyPr>
          <a:lstStyle/>
          <a:p>
            <a:r>
              <a:rPr lang="ru-RU" dirty="0">
                <a:latin typeface="Century Schoolbook" pitchFamily="18" charset="0"/>
              </a:rPr>
              <a:t>Театр в России в XVIII веке приобрел огромную популярность, стал достоянием широких масс, еще одной общедоступной сферой духовной деятельности людей. На первых порах театр представлял собою явление, занесенное иностранцами, начало его связано с именем царя Алексея Михайловича. После его смерти театр перестал развиваться до тех пор, пока к власти не пришёл Пётр I</a:t>
            </a:r>
            <a:r>
              <a:rPr lang="ru-RU" dirty="0" smtClean="0">
                <a:latin typeface="Century Schoolbook" pitchFamily="18" charset="0"/>
              </a:rPr>
              <a:t>.</a:t>
            </a:r>
            <a:endParaRPr lang="ru-RU" dirty="0">
              <a:latin typeface="Century Schoolbook" pitchFamily="18" charset="0"/>
            </a:endParaRPr>
          </a:p>
        </p:txBody>
      </p:sp>
      <p:pic>
        <p:nvPicPr>
          <p:cNvPr id="5" name="Рисунок 4" descr="history_1.jpg"/>
          <p:cNvPicPr>
            <a:picLocks noChangeAspect="1"/>
          </p:cNvPicPr>
          <p:nvPr/>
        </p:nvPicPr>
        <p:blipFill>
          <a:blip r:embed="rId2"/>
          <a:stretch>
            <a:fillRect/>
          </a:stretch>
        </p:blipFill>
        <p:spPr>
          <a:xfrm>
            <a:off x="357158" y="1000108"/>
            <a:ext cx="1495214" cy="1928826"/>
          </a:xfrm>
          <a:prstGeom prst="rect">
            <a:avLst/>
          </a:prstGeom>
        </p:spPr>
      </p:pic>
      <p:sp>
        <p:nvSpPr>
          <p:cNvPr id="6" name="TextBox 5"/>
          <p:cNvSpPr txBox="1"/>
          <p:nvPr/>
        </p:nvSpPr>
        <p:spPr>
          <a:xfrm>
            <a:off x="285720" y="3071810"/>
            <a:ext cx="8643998" cy="3693319"/>
          </a:xfrm>
          <a:prstGeom prst="rect">
            <a:avLst/>
          </a:prstGeom>
          <a:noFill/>
        </p:spPr>
        <p:txBody>
          <a:bodyPr wrap="square" rtlCol="0">
            <a:spAutoFit/>
          </a:bodyPr>
          <a:lstStyle/>
          <a:p>
            <a:r>
              <a:rPr lang="ru-RU" b="1" dirty="0" smtClean="0">
                <a:latin typeface="Century Schoolbook" pitchFamily="18" charset="0"/>
              </a:rPr>
              <a:t>"</a:t>
            </a:r>
            <a:r>
              <a:rPr lang="ru-RU" b="1" dirty="0" err="1" smtClean="0">
                <a:latin typeface="Century Schoolbook" pitchFamily="18" charset="0"/>
              </a:rPr>
              <a:t>Комедиальная</a:t>
            </a:r>
            <a:r>
              <a:rPr lang="ru-RU" b="1" dirty="0" smtClean="0">
                <a:latin typeface="Century Schoolbook" pitchFamily="18" charset="0"/>
              </a:rPr>
              <a:t> храмина" Петра I</a:t>
            </a:r>
            <a:endParaRPr lang="ru-RU" dirty="0" smtClean="0">
              <a:latin typeface="Century Schoolbook" pitchFamily="18" charset="0"/>
            </a:endParaRPr>
          </a:p>
          <a:p>
            <a:r>
              <a:rPr lang="ru-RU" dirty="0" smtClean="0">
                <a:latin typeface="Century Schoolbook" pitchFamily="18" charset="0"/>
              </a:rPr>
              <a:t>В 1702 году Петром I был создан Публичный театр, рассчитанный на массовую публику. Специально для него на Красной площади в Москве было выстроено здание - «</a:t>
            </a:r>
            <a:r>
              <a:rPr lang="ru-RU" dirty="0" err="1" smtClean="0">
                <a:latin typeface="Century Schoolbook" pitchFamily="18" charset="0"/>
              </a:rPr>
              <a:t>Комедиальная</a:t>
            </a:r>
            <a:r>
              <a:rPr lang="ru-RU" dirty="0" smtClean="0">
                <a:latin typeface="Century Schoolbook" pitchFamily="18" charset="0"/>
              </a:rPr>
              <a:t> храмина», где проходили спектакли немецкой труппы И. Х. </a:t>
            </a:r>
            <a:r>
              <a:rPr lang="ru-RU" dirty="0" err="1" smtClean="0">
                <a:latin typeface="Century Schoolbook" pitchFamily="18" charset="0"/>
              </a:rPr>
              <a:t>Кунста</a:t>
            </a:r>
            <a:r>
              <a:rPr lang="ru-RU" dirty="0" smtClean="0">
                <a:latin typeface="Century Schoolbook" pitchFamily="18" charset="0"/>
              </a:rPr>
              <a:t>. В репертуаре были иностранные пьесы, которые успеха у публики не имели, а театр прекратил свое существование в 1706 году. Петр желал сделать театр выразителем своих побед, но его немецкие комедианты этого сделать не смогли. Он был недоволен современным ему репертуаром, требовал пьес, которые имели бы не более трех действий, не заключали бы в себе никаких любовных интриг и были бы не слишком грустны, не слишком серьезны, не слишком веселы. Желал, чтобы пьесы шли на русском языке, потому хотел иметь комедиантов преимущественно из Польши, а не из Германии.</a:t>
            </a:r>
            <a:endParaRPr lang="ru-RU" dirty="0">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9000">
              <a:schemeClr val="tx2"/>
            </a:gs>
            <a:gs pos="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8" name="TextBox 7"/>
          <p:cNvSpPr txBox="1"/>
          <p:nvPr/>
        </p:nvSpPr>
        <p:spPr>
          <a:xfrm>
            <a:off x="0" y="1"/>
            <a:ext cx="9144000" cy="5078313"/>
          </a:xfrm>
          <a:prstGeom prst="rect">
            <a:avLst/>
          </a:prstGeom>
          <a:noFill/>
        </p:spPr>
        <p:txBody>
          <a:bodyPr wrap="square" rtlCol="0">
            <a:spAutoFit/>
          </a:bodyPr>
          <a:lstStyle/>
          <a:p>
            <a:r>
              <a:rPr lang="ru-RU" dirty="0" smtClean="0"/>
              <a:t>После смерти Петра Великого и его сестры царевны Натальи Алексеевны, страстной любительницы театра, театральное дело в России снова пришло в упадок из-за равнодушия к нему Екатерины I и Петра II. Дворцовые спектакли стали весьма редким явлением, лишь в Славяно-греко-латинской академии продолжались представления школьных драм, которые получили и дальнейшее развитие, удалившись от схоластического направления прежнего духовного театра.</a:t>
            </a:r>
          </a:p>
          <a:p>
            <a:r>
              <a:rPr lang="ru-RU" dirty="0" smtClean="0"/>
              <a:t>Со вступлением на престол императрицы Анны Иоанновны, возобновились придворные спектакли и маскарады. Пьесы были преимущественно комического содержания: императрица предпочитала «те крестьянские и немецкие комедии, в которых актеры в конце действия непременно колотили друг друга». Петербургское общество не довольствовалось одной итальянской оперой или немецкими комедиантами, выписанными из Лейпцига, и стало пробовать силы на русской комедии и хлопотало об устройстве постоянного театра во дворце. В дворцовых спектаклях принимала участие вся петербургская знать.</a:t>
            </a:r>
          </a:p>
          <a:p>
            <a:endParaRPr lang="ru-RU" dirty="0" smtClean="0"/>
          </a:p>
          <a:p>
            <a:endParaRPr lang="ru-RU" dirty="0" smtClean="0"/>
          </a:p>
          <a:p>
            <a:endParaRPr lang="ru-RU" dirty="0" smtClean="0"/>
          </a:p>
          <a:p>
            <a:endParaRPr lang="ru-RU" dirty="0"/>
          </a:p>
        </p:txBody>
      </p:sp>
      <p:pic>
        <p:nvPicPr>
          <p:cNvPr id="1026" name="Picture 2" descr="Театр в России в XVIII веке"/>
          <p:cNvPicPr>
            <a:picLocks noChangeAspect="1" noChangeArrowheads="1"/>
          </p:cNvPicPr>
          <p:nvPr/>
        </p:nvPicPr>
        <p:blipFill>
          <a:blip r:embed="rId2"/>
          <a:srcRect/>
          <a:stretch>
            <a:fillRect/>
          </a:stretch>
        </p:blipFill>
        <p:spPr bwMode="auto">
          <a:xfrm>
            <a:off x="7000892" y="4000504"/>
            <a:ext cx="1844688" cy="2500330"/>
          </a:xfrm>
          <a:prstGeom prst="rect">
            <a:avLst/>
          </a:prstGeom>
          <a:noFill/>
        </p:spPr>
      </p:pic>
      <p:sp>
        <p:nvSpPr>
          <p:cNvPr id="10" name="TextBox 9"/>
          <p:cNvSpPr txBox="1"/>
          <p:nvPr/>
        </p:nvSpPr>
        <p:spPr>
          <a:xfrm>
            <a:off x="0" y="4071942"/>
            <a:ext cx="6929454" cy="2862322"/>
          </a:xfrm>
          <a:prstGeom prst="rect">
            <a:avLst/>
          </a:prstGeom>
          <a:noFill/>
        </p:spPr>
        <p:txBody>
          <a:bodyPr wrap="square" rtlCol="0">
            <a:spAutoFit/>
          </a:bodyPr>
          <a:lstStyle/>
          <a:p>
            <a:r>
              <a:rPr lang="ru-RU" dirty="0"/>
              <a:t>В царствование Елизаветы Петровны музыкальное и театральное дело очень выросло, никогда до тех пор Петербург не представлял собой такого изобилия и разнообразия зрелищ. Наряду с иностранными труппами профессиональных артистов и музыкантов, образовался театр в Шляхетском корпусе кадетов, где в 1749 г. впервые поставлена была первая трагедия Сумарокова «</a:t>
            </a:r>
            <a:r>
              <a:rPr lang="ru-RU" dirty="0" err="1"/>
              <a:t>Хорев</a:t>
            </a:r>
            <a:r>
              <a:rPr lang="ru-RU" dirty="0"/>
              <a:t>». В Ярославле организовалась труппа Ф. Г. Волкова, которая в 1752 г. дебютировала в Петербурге. И лишь в 1756 г. состоялся указ об учреждении русского театра в Петербурге. В состав труппы вступили и </a:t>
            </a:r>
            <a:r>
              <a:rPr lang="ru-RU" dirty="0" err="1"/>
              <a:t>ярославцы</a:t>
            </a:r>
            <a:r>
              <a:rPr lang="ru-RU" dirty="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9000">
              <a:schemeClr val="tx2"/>
            </a:gs>
            <a:gs pos="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6740307"/>
          </a:xfrm>
          <a:prstGeom prst="rect">
            <a:avLst/>
          </a:prstGeom>
          <a:noFill/>
        </p:spPr>
        <p:txBody>
          <a:bodyPr wrap="square" rtlCol="0">
            <a:spAutoFit/>
          </a:bodyPr>
          <a:lstStyle/>
          <a:p>
            <a:r>
              <a:rPr lang="ru-RU" dirty="0"/>
              <a:t>Екатерина II придавала театру высокое воспитательно-образовательное значение, но это сознание в ее время было только теоретическим; на самом деле театр оставался благонравным развлечением, в котором балеты, оперы и драматические представления играли совершенно одинаковую роль. При Екатерине II было три придворных труппы: итальянская оперная, балетная и русская драматическая; в качестве вольной имела разрешение на представления и немецкая труппа. В 1762 г. была образована французская драматическая труппа. В 1783 г. впервые были установлены «пробы» (дебюты) для артистов. Тогда же стали давать платные спектакли для публики в городских театрах. Важной мерою была отмена казенной театральной монополии и установление свободы предпринимательства в области зрелищ и увеселений.</a:t>
            </a:r>
          </a:p>
          <a:p>
            <a:r>
              <a:rPr lang="ru-RU" dirty="0"/>
              <a:t>В Москве становление театра началось в 1757 г., когда открылась итальянская опера известного </a:t>
            </a:r>
            <a:r>
              <a:rPr lang="ru-RU" dirty="0" err="1"/>
              <a:t>Локателли</a:t>
            </a:r>
            <a:r>
              <a:rPr lang="ru-RU" dirty="0"/>
              <a:t>. В 1776 г. князю П. В. Урусову была выдана 10-летняя привилегия на содержание театра в Москве, с обязательством выстроить новый каменный театр; князь Урусов передал свои права </a:t>
            </a:r>
            <a:r>
              <a:rPr lang="ru-RU" dirty="0" err="1"/>
              <a:t>Медоксу</a:t>
            </a:r>
            <a:r>
              <a:rPr lang="ru-RU" dirty="0"/>
              <a:t>, который построил огромное здание театра на Петровке, он сгорел в 1805 г. И уже в следующем году в Москве был открыт Императорский театр. Кроме спектаклей постоянных придворных трупп, при дворе Екатерины II были довольно часты любительские спектакли в Эрмитажном театре, большое распространение получили спектакли любителей из лиц высшего общества. В придворных спектаклях нередко принимали участие пажи, кадеты и воспитанницы вновь учрежденного Новодевичьего монастыря.  </a:t>
            </a:r>
          </a:p>
          <a:p>
            <a:r>
              <a:rPr lang="ru-RU" dirty="0"/>
              <a:t>Явившись на первых порах забавою двора, театр тогда же получил распространение и среди близко стоявшего ко двору боярства, уже при Алексее Михайловиче боярин Матвеев устроил театр в своем доме. В Петербурге во времена Елизаветы существовали театры в доме </a:t>
            </a:r>
            <a:r>
              <a:rPr lang="ru-RU" dirty="0" err="1"/>
              <a:t>Ягужинского</a:t>
            </a:r>
            <a:r>
              <a:rPr lang="ru-RU" dirty="0"/>
              <a:t> и Шереметева.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3232</Words>
  <Application>Microsoft Office PowerPoint</Application>
  <PresentationFormat>Экран (4:3)</PresentationFormat>
  <Paragraphs>91</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Художественная культура XVII века</vt:lpstr>
      <vt:lpstr>Общая характеристика </vt:lpstr>
      <vt:lpstr>Литература</vt:lpstr>
      <vt:lpstr>Слайд 4</vt:lpstr>
      <vt:lpstr>Слайд 5</vt:lpstr>
      <vt:lpstr>Слайд 6</vt:lpstr>
      <vt:lpstr>Театр</vt:lpstr>
      <vt:lpstr>Слайд 8</vt:lpstr>
      <vt:lpstr>Слайд 9</vt:lpstr>
      <vt:lpstr>Слайд 10</vt:lpstr>
      <vt:lpstr>Слайд 11</vt:lpstr>
      <vt:lpstr>Музыка</vt:lpstr>
      <vt:lpstr>Слайд 13</vt:lpstr>
      <vt:lpstr>Живопись и скульптура</vt:lpstr>
      <vt:lpstr>Слайд 15</vt:lpstr>
      <vt:lpstr>Слайд 16</vt:lpstr>
      <vt:lpstr>Слайд 17</vt:lpstr>
      <vt:lpstr>Слайд 18</vt:lpstr>
      <vt:lpstr>Слайд 19</vt:lpstr>
      <vt:lpstr>Архитектура</vt:lpstr>
      <vt:lpstr>Слайд 21</vt:lpstr>
    </vt:vector>
  </TitlesOfParts>
  <Company>нет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Художественная культура XVII века</dc:title>
  <dc:creator>Сенина</dc:creator>
  <cp:lastModifiedBy>Сенина</cp:lastModifiedBy>
  <cp:revision>24</cp:revision>
  <dcterms:created xsi:type="dcterms:W3CDTF">2012-05-05T13:06:45Z</dcterms:created>
  <dcterms:modified xsi:type="dcterms:W3CDTF">2012-05-06T14:11:03Z</dcterms:modified>
</cp:coreProperties>
</file>