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73" r:id="rId5"/>
    <p:sldId id="274" r:id="rId6"/>
    <p:sldId id="261" r:id="rId7"/>
    <p:sldId id="270" r:id="rId8"/>
    <p:sldId id="263" r:id="rId9"/>
    <p:sldId id="264" r:id="rId10"/>
    <p:sldId id="269" r:id="rId11"/>
    <p:sldId id="275" r:id="rId12"/>
    <p:sldId id="271" r:id="rId13"/>
    <p:sldId id="267" r:id="rId14"/>
    <p:sldId id="257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2781D-6498-4E69-8FD7-BB3BA0F09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2769-89FE-4A49-9C14-4A35AF7F0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B10D5-45DC-4E6F-B723-8D0978F82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7640A-6A5F-4C9E-A407-4A589F8A0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5A63F-8E26-4DA0-88F4-9D194664E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9627D-4B37-43E7-AC41-8CC85C57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8481-83E9-4744-89AC-136DFEC87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0F84-B781-49C3-A53E-533946AC7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D692-262A-47E5-92BE-769F3F233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BA8A-E434-4B1C-B823-B81B25770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9405A-1FA8-4A38-98CF-5ADCB6845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59A088F-C729-4875-A00E-8DABBD49C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eremeny.ru/UserFiles/Image/narrativ/dostoevsky/pn5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ru/thumb/b/b4/%D0%A0%D0%B0%D1%81%D0%BA%D0%BE%D0%BB%D1%8C%D0%BD%D0%B8%D0%BA%D0%BE%D0%B2_%D0%B8_%D0%9F%D0%BE%D1%80%D1%84%D0%B8%D1%80%D0%B8%D0%B9_%D0%9F%D0%B5%D1%82%D1%80%D0%BE%D0%B2%D0%B8%D1%87.jpg/270px-%D0%A0%D0%B0%D1%81%D0%BA%D0%BE%D0%BB%D1%8C%D0%BD%D0%B8%D0%BA%D0%BE%D0%B2_%D0%B8_%D0%9F%D0%BE%D1%80%D1%84%D0%B8%D1%80%D0%B8%D0%B9_%D0%9F%D0%B5%D1%82%D1%80%D0%BE%D0%B2%D0%B8%D1%87.jpg" TargetMode="Externa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moryak.org/images/stories/pic50/50_5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demiart.ru/forum/uploads1/post-68483-1221411072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0.liveinternet.ru/images/attach/b/3/10/539/10539441_1196766781_PR20071127153938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dreamtech.ru/images/video/Kadrs/Prestuplenie-nakaz-2-2ND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eremeny.ru/UserFiles/Image/narrativ/dostoevsky/pn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0.liveinternet.ru/images/attach/b/3/10/539/10539441_1196766781_PR2007112715393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russianamerica.com/ic/img.lenta.ru/news/2006/03/02/savvina/picture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eamtech.ru/images/video/Kadrs/Prestuplenie-nakaz-2-2ND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image8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3600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73688"/>
            <a:ext cx="160178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0580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Федор  Михайлович  Достоевский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924300" y="1628775"/>
            <a:ext cx="4819650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Роман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«Преступление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 и наказание»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quot;Разумихин. Худ. П. Боклевски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88913"/>
            <a:ext cx="3657600" cy="5041900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84888" y="5300663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800000"/>
                </a:solidFill>
              </a:rPr>
              <a:t>Разумихин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341438"/>
            <a:ext cx="52197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400" b="1"/>
              <a:t> </a:t>
            </a:r>
            <a:r>
              <a:rPr lang="ru-RU" sz="2800" b="1">
                <a:solidFill>
                  <a:srgbClr val="000066"/>
                </a:solidFill>
              </a:rPr>
              <a:t>Каковы отношения Раскольникова и Разумихина?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781300"/>
            <a:ext cx="467995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/>
          </a:p>
          <a:p>
            <a:endParaRPr lang="ru-RU" sz="2400" b="1"/>
          </a:p>
          <a:p>
            <a:endParaRPr lang="ru-RU" sz="2400" b="1"/>
          </a:p>
          <a:p>
            <a:endParaRPr lang="ru-RU" sz="2400" b="1"/>
          </a:p>
          <a:p>
            <a:endParaRPr lang="ru-RU" sz="2800" b="1">
              <a:solidFill>
                <a:srgbClr val="660033"/>
              </a:solidFill>
            </a:endParaRPr>
          </a:p>
          <a:p>
            <a:r>
              <a:rPr lang="ru-RU" sz="2800" b="1">
                <a:solidFill>
                  <a:srgbClr val="000066"/>
                </a:solidFill>
              </a:rPr>
              <a:t>Почему Раскольников, задумав преступление, решает после того пойти к Разумихину?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708275"/>
            <a:ext cx="52197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/>
              <a:t> </a:t>
            </a:r>
            <a:r>
              <a:rPr lang="ru-RU" sz="2800" b="1">
                <a:solidFill>
                  <a:srgbClr val="000066"/>
                </a:solidFill>
              </a:rPr>
              <a:t>Почему при одинаковом материальном положении Разумихину не приходят в голову идеи, подобные мыслям Раскольникова?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3500438"/>
            <a:ext cx="48228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ru-RU" sz="2000"/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endParaRPr lang="ru-RU" sz="2400" b="1"/>
          </a:p>
        </p:txBody>
      </p:sp>
      <p:sp>
        <p:nvSpPr>
          <p:cNvPr id="11272" name="WordArt 11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27368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Антиподы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692150"/>
            <a:ext cx="5545138" cy="5967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smtClean="0">
                <a:solidFill>
                  <a:srgbClr val="000066"/>
                </a:solidFill>
              </a:rPr>
              <a:t>Как реагирует Разумихин на статью Раскольникова?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smtClean="0">
                <a:solidFill>
                  <a:srgbClr val="000066"/>
                </a:solidFill>
              </a:rPr>
              <a:t>Почему он говорит, что его теория хуже, чем разрешение крови по закону?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smtClean="0">
                <a:solidFill>
                  <a:srgbClr val="000066"/>
                </a:solidFill>
              </a:rPr>
              <a:t>Чем и как помог Разумихин Раскольникову?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ru-RU" b="1" smtClean="0">
                <a:solidFill>
                  <a:srgbClr val="000066"/>
                </a:solidFill>
              </a:rPr>
              <a:t>Как в романе обыгрывается его фамилия?</a:t>
            </a:r>
          </a:p>
          <a:p>
            <a:pPr eaLnBrk="1" hangingPunct="1"/>
            <a:endParaRPr lang="ru-RU" smtClean="0">
              <a:solidFill>
                <a:srgbClr val="000066"/>
              </a:solidFill>
            </a:endParaRPr>
          </a:p>
        </p:txBody>
      </p:sp>
      <p:pic>
        <p:nvPicPr>
          <p:cNvPr id="12291" name="Picture 4" descr="Картинка 2 из 2">
            <a:hlinkClick r:id="rId2"/>
          </p:cNvPr>
          <p:cNvPicPr>
            <a:picLocks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88913"/>
            <a:ext cx="3203575" cy="251936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&quot;Ю. Е. Брусовани. Раскольников и Порфири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88913"/>
            <a:ext cx="5761037" cy="5761037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850" y="6021388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800000"/>
                </a:solidFill>
              </a:rPr>
              <a:t>Раскольников и Порфирий Петрович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2708275"/>
            <a:ext cx="7667625" cy="4525963"/>
          </a:xfrm>
        </p:spPr>
        <p:txBody>
          <a:bodyPr/>
          <a:lstStyle/>
          <a:p>
            <a:pPr marL="1588" indent="-1588" eaLnBrk="1" hangingPunct="1">
              <a:buFontTx/>
              <a:buNone/>
            </a:pPr>
            <a:r>
              <a:rPr lang="ru-RU" sz="3600" smtClean="0">
                <a:solidFill>
                  <a:srgbClr val="000066"/>
                </a:solidFill>
              </a:rPr>
              <a:t>«Три встречи Порфирия с Раскольниковым — подлинные и замечательные полифонические диалоги».                 </a:t>
            </a:r>
            <a:r>
              <a:rPr lang="ru-RU" sz="2800" b="1" i="1" smtClean="0">
                <a:solidFill>
                  <a:srgbClr val="000066"/>
                </a:solidFill>
              </a:rPr>
              <a:t>М..М.Бахтин</a:t>
            </a:r>
          </a:p>
          <a:p>
            <a:pPr marL="1588" indent="-1588" eaLnBrk="1" hangingPunct="1">
              <a:buFontTx/>
              <a:buNone/>
            </a:pPr>
            <a:r>
              <a:rPr lang="ru-RU" sz="3600" smtClean="0">
                <a:solidFill>
                  <a:srgbClr val="000066"/>
                </a:solidFill>
              </a:rPr>
              <a:t>                      </a:t>
            </a:r>
          </a:p>
          <a:p>
            <a:pPr marL="1588" indent="-1588" algn="r" eaLnBrk="1" hangingPunct="1">
              <a:buFontTx/>
              <a:buNone/>
            </a:pPr>
            <a:endParaRPr lang="ru-RU" smtClean="0">
              <a:solidFill>
                <a:srgbClr val="000066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311150" y="5099050"/>
            <a:ext cx="252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 i="1">
              <a:latin typeface="Times New Roman" pitchFamily="18" charset="0"/>
            </a:endParaRPr>
          </a:p>
        </p:txBody>
      </p:sp>
      <p:pic>
        <p:nvPicPr>
          <p:cNvPr id="14340" name="Picture 5" descr="BD182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229225"/>
            <a:ext cx="57959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187450" y="5445125"/>
            <a:ext cx="5122863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</a:rPr>
              <a:t>Полифонизм – гармоничное многоголосие</a:t>
            </a:r>
          </a:p>
          <a:p>
            <a:pPr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14342" name="WordArt 7"/>
          <p:cNvSpPr>
            <a:spLocks noChangeArrowheads="1" noChangeShapeType="1" noTextEdit="1"/>
          </p:cNvSpPr>
          <p:nvPr/>
        </p:nvSpPr>
        <p:spPr bwMode="auto">
          <a:xfrm>
            <a:off x="3635375" y="188913"/>
            <a:ext cx="504031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Порфирий Петрович </a:t>
            </a:r>
          </a:p>
        </p:txBody>
      </p:sp>
      <p:pic>
        <p:nvPicPr>
          <p:cNvPr id="14343" name="Picture 8" descr="Картинка 5 из 3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8913"/>
            <a:ext cx="30257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артинка 10 из 30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0863" y="0"/>
            <a:ext cx="3513137" cy="4525963"/>
          </a:xfrm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0"/>
            <a:ext cx="6048375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Зачем Раскольников идет к Порфирию Петровичу в первый раз? После каких событий он решился на диалог со следователем? </a:t>
            </a:r>
          </a:p>
          <a:p>
            <a:r>
              <a:rPr lang="ru-RU" sz="2400" b="1">
                <a:solidFill>
                  <a:srgbClr val="000066"/>
                </a:solidFill>
              </a:rPr>
              <a:t>Перечитайте диалог героев: «— Так вы все-таки верите в Новый Иерусалим?</a:t>
            </a:r>
          </a:p>
          <a:p>
            <a:r>
              <a:rPr lang="ru-RU" sz="2400" b="1">
                <a:solidFill>
                  <a:srgbClr val="000066"/>
                </a:solidFill>
              </a:rPr>
              <a:t>— Верую, — твердо отвечал Раскольников...</a:t>
            </a:r>
          </a:p>
          <a:p>
            <a:r>
              <a:rPr lang="ru-RU" sz="2400" b="1">
                <a:solidFill>
                  <a:srgbClr val="000066"/>
                </a:solidFill>
              </a:rPr>
              <a:t>— И-и-и в Бога веруете?... И-и в воскресение Лазаря веруете?</a:t>
            </a:r>
          </a:p>
          <a:p>
            <a:r>
              <a:rPr lang="ru-RU" sz="2400" b="1">
                <a:solidFill>
                  <a:srgbClr val="000066"/>
                </a:solidFill>
              </a:rPr>
              <a:t>— Ве-верую...</a:t>
            </a:r>
          </a:p>
          <a:p>
            <a:r>
              <a:rPr lang="ru-RU" sz="2400" b="1">
                <a:solidFill>
                  <a:srgbClr val="000066"/>
                </a:solidFill>
              </a:rPr>
              <a:t>— Буквально веруете?</a:t>
            </a:r>
          </a:p>
          <a:p>
            <a:r>
              <a:rPr lang="ru-RU" sz="2400" b="1">
                <a:solidFill>
                  <a:srgbClr val="000066"/>
                </a:solidFill>
              </a:rPr>
              <a:t>— Буквально».</a:t>
            </a:r>
          </a:p>
          <a:p>
            <a:r>
              <a:rPr lang="ru-RU" sz="2400" b="1">
                <a:solidFill>
                  <a:srgbClr val="000066"/>
                </a:solidFill>
              </a:rPr>
              <a:t>       Почему запнулся Раскольников, отвечая на один из вопросов следователя. Когда еще на страницах романа прозвучит имя Лазаря?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Картинка 6 из 33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7950" y="188913"/>
            <a:ext cx="3173413" cy="4525962"/>
          </a:xfrm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276600" y="0"/>
            <a:ext cx="58674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Можно ли считать вторую встречу со следователем кульминационной? Как начинает «звучать» в этой встрече тема страдания, возникшая в первом разговоре?</a:t>
            </a:r>
          </a:p>
          <a:p>
            <a:r>
              <a:rPr lang="ru-RU" sz="2400" b="1">
                <a:solidFill>
                  <a:srgbClr val="000066"/>
                </a:solidFill>
              </a:rPr>
              <a:t>Почему последняя встреча состоялась по инициативе следователя?</a:t>
            </a:r>
          </a:p>
          <a:p>
            <a:r>
              <a:rPr lang="ru-RU" sz="2400" b="1">
                <a:solidFill>
                  <a:srgbClr val="000066"/>
                </a:solidFill>
              </a:rPr>
              <a:t>Почему он сам пришел в каморку главного героя? </a:t>
            </a:r>
          </a:p>
          <a:p>
            <a:r>
              <a:rPr lang="ru-RU" sz="2400" b="1">
                <a:solidFill>
                  <a:srgbClr val="000066"/>
                </a:solidFill>
              </a:rPr>
              <a:t>Что нового мы узнаем об отношении Порфирия Петровича к идее Раскольникова и к самому герою?? Какой путь выхода из тупика предлагает Порфирий?</a:t>
            </a:r>
          </a:p>
          <a:p>
            <a:r>
              <a:rPr lang="ru-RU" sz="2400" b="1">
                <a:solidFill>
                  <a:srgbClr val="000066"/>
                </a:solidFill>
              </a:rPr>
              <a:t> Следует ли его совету главный герой?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5"/>
          <p:cNvSpPr>
            <a:spLocks noChangeArrowheads="1" noChangeShapeType="1" noTextEdit="1"/>
          </p:cNvSpPr>
          <p:nvPr/>
        </p:nvSpPr>
        <p:spPr bwMode="auto">
          <a:xfrm>
            <a:off x="1835150" y="1628775"/>
            <a:ext cx="5545138" cy="1314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Спасибо  за  внимание !</a:t>
            </a:r>
          </a:p>
        </p:txBody>
      </p:sp>
      <p:pic>
        <p:nvPicPr>
          <p:cNvPr id="17411" name="Picture 6" descr="CA8XE5K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716338"/>
            <a:ext cx="26638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476375" y="188913"/>
            <a:ext cx="5761038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Arial"/>
                <a:cs typeface="Arial"/>
              </a:rPr>
              <a:t>Двойники Раскольникова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9388" y="981075"/>
            <a:ext cx="525621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66"/>
                </a:solidFill>
              </a:rPr>
              <a:t>«Вечный спор Ангела и Демона происходит в нашей собственной совести, и ужаснее всего то, что мы иногда не знаем, кого из них больше любим, кому больше желаем победы...»</a:t>
            </a:r>
          </a:p>
          <a:p>
            <a:r>
              <a:rPr lang="ru-RU" sz="3200" b="1" i="1">
                <a:solidFill>
                  <a:srgbClr val="000066"/>
                </a:solidFill>
              </a:rPr>
              <a:t>       Д. С. Мережковский</a:t>
            </a:r>
          </a:p>
        </p:txBody>
      </p:sp>
      <p:pic>
        <p:nvPicPr>
          <p:cNvPr id="3076" name="Picture 6" descr="Картинка 2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9810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Картинка 99 из 42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3860800"/>
            <a:ext cx="331311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08400" y="115888"/>
            <a:ext cx="5267325" cy="7129462"/>
          </a:xfrm>
        </p:spPr>
        <p:txBody>
          <a:bodyPr/>
          <a:lstStyle/>
          <a:p>
            <a:pPr marL="1588" indent="20638"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</a:rPr>
              <a:t>Вы говорите, что Достоевский описывал себя в своих героях, воображая, что все люди такие. </a:t>
            </a:r>
          </a:p>
          <a:p>
            <a:pPr marL="1588" indent="20638"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</a:rPr>
              <a:t>И что же! Результат тот, что даже </a:t>
            </a:r>
          </a:p>
          <a:p>
            <a:pPr marL="1588" indent="20638" algn="ctr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</a:rPr>
              <a:t>в этих исключительных лицах не только мы, родственные ему люди, но иностранцы узнают себя, свою душу. </a:t>
            </a:r>
          </a:p>
          <a:p>
            <a:pPr marL="1588" indent="20638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000066"/>
                </a:solidFill>
              </a:rPr>
              <a:t>    </a:t>
            </a:r>
            <a:r>
              <a:rPr lang="ru-RU" sz="4800" i="1" smtClean="0">
                <a:solidFill>
                  <a:srgbClr val="000066"/>
                </a:solidFill>
                <a:sym typeface="Wingdings" pitchFamily="2" charset="2"/>
              </a:rPr>
              <a:t></a:t>
            </a:r>
          </a:p>
          <a:p>
            <a:pPr marL="1588" indent="20638" algn="r" eaLnBrk="1" hangingPunct="1">
              <a:lnSpc>
                <a:spcPct val="90000"/>
              </a:lnSpc>
              <a:buFontTx/>
              <a:buNone/>
            </a:pPr>
            <a:endParaRPr lang="ru-RU" sz="2800" i="1" smtClean="0">
              <a:solidFill>
                <a:srgbClr val="000066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227763" y="6165850"/>
            <a:ext cx="2735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66"/>
                </a:solidFill>
              </a:rPr>
              <a:t>Лев Толстой</a:t>
            </a:r>
          </a:p>
        </p:txBody>
      </p:sp>
      <p:pic>
        <p:nvPicPr>
          <p:cNvPr id="512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08050"/>
            <a:ext cx="31686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79388" y="115888"/>
            <a:ext cx="8964612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4000" b="1">
                <a:solidFill>
                  <a:srgbClr val="660033"/>
                </a:solidFill>
              </a:rPr>
              <a:t>Двойник</a:t>
            </a:r>
            <a:r>
              <a:rPr lang="ru-RU" sz="4000" b="1">
                <a:solidFill>
                  <a:srgbClr val="000066"/>
                </a:solidFill>
              </a:rPr>
              <a:t> – человек, имеющий полное сходство с другим.</a:t>
            </a:r>
          </a:p>
          <a:p>
            <a:endParaRPr lang="ru-RU" sz="4000" b="1">
              <a:solidFill>
                <a:srgbClr val="000066"/>
              </a:solidFill>
            </a:endParaRPr>
          </a:p>
          <a:p>
            <a:r>
              <a:rPr lang="ru-RU" sz="4000" b="1">
                <a:solidFill>
                  <a:srgbClr val="660033"/>
                </a:solidFill>
              </a:rPr>
              <a:t>Антипод</a:t>
            </a:r>
            <a:r>
              <a:rPr lang="ru-RU" sz="4000" b="1">
                <a:solidFill>
                  <a:srgbClr val="000066"/>
                </a:solidFill>
              </a:rPr>
              <a:t> – человек, противоположный кому-нибудь по убеждениям, свойствам, вкусам, взглядам.</a:t>
            </a:r>
          </a:p>
          <a:p>
            <a:r>
              <a:rPr lang="ru-RU" sz="4000" b="1">
                <a:solidFill>
                  <a:srgbClr val="000066"/>
                </a:solidFill>
              </a:rPr>
              <a:t> </a:t>
            </a:r>
          </a:p>
          <a:p>
            <a:r>
              <a:rPr lang="ru-RU" sz="4000" b="1">
                <a:solidFill>
                  <a:srgbClr val="000066"/>
                </a:solidFill>
              </a:rPr>
              <a:t>- Кто, по вашему мнению,  относится к двойникам, а кто к антиподам Раскольникова?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Картинка 2 из 423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8175" y="549275"/>
            <a:ext cx="5080000" cy="3810000"/>
          </a:xfrm>
        </p:spPr>
      </p:pic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534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Старуха-процентщица Алена Ивановна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0" y="4384675"/>
            <a:ext cx="93249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sz="2400" b="1">
                <a:solidFill>
                  <a:srgbClr val="000066"/>
                </a:solidFill>
              </a:rPr>
              <a:t>Что мы о ней знаем? Чем она занимается?</a:t>
            </a:r>
          </a:p>
          <a:p>
            <a:r>
              <a:rPr lang="ru-RU" sz="2400" b="1">
                <a:solidFill>
                  <a:srgbClr val="000066"/>
                </a:solidFill>
              </a:rPr>
              <a:t> Какое чувство она вызывает?</a:t>
            </a:r>
          </a:p>
          <a:p>
            <a:r>
              <a:rPr lang="ru-RU" sz="2400" b="1">
                <a:solidFill>
                  <a:srgbClr val="000066"/>
                </a:solidFill>
              </a:rPr>
              <a:t>Какой видит ее Раскольников?</a:t>
            </a:r>
          </a:p>
          <a:p>
            <a:r>
              <a:rPr lang="ru-RU" sz="2400" b="1">
                <a:solidFill>
                  <a:srgbClr val="000066"/>
                </a:solidFill>
              </a:rPr>
              <a:t>Как характеризует Алену Ивановну  отношение к Лизавете?</a:t>
            </a:r>
          </a:p>
          <a:p>
            <a:r>
              <a:rPr lang="ru-RU" sz="2400" b="1">
                <a:solidFill>
                  <a:srgbClr val="000066"/>
                </a:solidFill>
              </a:rPr>
              <a:t>Можем ли мы назвать  ее «двойником» Раскольникова?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052513"/>
            <a:ext cx="5688012" cy="4929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В связи с чем появляется в романе Лужин?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Зачем Лужину брать в жены бесприданницу?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Почему появление Лужина в романе затянуто?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Зачем автор сталкивает Лужина с Соней?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Как раскрывается Лужин в словах «а деловой человек слушает  да ест, а потом и съест»?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000066"/>
                </a:solidFill>
              </a:rPr>
              <a:t>Можем ли мы назвать его «двойником» Раскольникова?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>
              <a:solidFill>
                <a:srgbClr val="000066"/>
              </a:solidFill>
            </a:endParaRP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56165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Раскольников и Лужин </a:t>
            </a:r>
          </a:p>
        </p:txBody>
      </p:sp>
      <p:pic>
        <p:nvPicPr>
          <p:cNvPr id="7172" name="Picture 5" descr="Картинка 2 из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5492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Картинка 41 из 4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3" y="3284538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quot;Лужин. Худ. П. Боклевский&quot;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179388" y="188913"/>
            <a:ext cx="3889375" cy="4679950"/>
          </a:xfrm>
          <a:prstGeom prst="rect">
            <a:avLst/>
          </a:prstGeom>
          <a:noFill/>
          <a:ln w="57150" cmpd="thickThin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 rot="10800000" flipV="1">
            <a:off x="755650" y="5157788"/>
            <a:ext cx="3386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800000"/>
                </a:solidFill>
              </a:rPr>
              <a:t>Лужин</a:t>
            </a:r>
          </a:p>
          <a:p>
            <a:r>
              <a:rPr lang="ru-RU" sz="2400" b="1">
                <a:solidFill>
                  <a:srgbClr val="800000"/>
                </a:solidFill>
              </a:rPr>
              <a:t>Петр</a:t>
            </a:r>
          </a:p>
          <a:p>
            <a:r>
              <a:rPr lang="ru-RU" sz="2400" b="1">
                <a:solidFill>
                  <a:srgbClr val="800000"/>
                </a:solidFill>
              </a:rPr>
              <a:t>Петрович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356100" y="2565400"/>
            <a:ext cx="46085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2400" b="1" i="1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404813"/>
            <a:ext cx="4752975" cy="5721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Почему Лужин боится полиции?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Как его теория, выраженная в словах: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66"/>
                </a:solidFill>
              </a:rPr>
              <a:t>«Возлюби, прежде всех, одного себя, ибо все на свете на личном интересе основано. Возлюбишь одного себя, то и дела свои обделаешь как следует…» - связана с теорией Раскольникова?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900113" y="0"/>
            <a:ext cx="69850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Раскольников и Свидригайлов</a:t>
            </a:r>
          </a:p>
        </p:txBody>
      </p:sp>
      <p:pic>
        <p:nvPicPr>
          <p:cNvPr id="9219" name="Picture 5" descr="Картинка 99 из 423">
            <a:hlinkClick r:id="rId2"/>
          </p:cNvPr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27763" y="981075"/>
            <a:ext cx="2736850" cy="2376488"/>
          </a:xfrm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-180975" y="692150"/>
            <a:ext cx="69850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</a:t>
            </a:r>
            <a:r>
              <a:rPr lang="ru-RU" sz="2800" b="1">
                <a:solidFill>
                  <a:srgbClr val="000066"/>
                </a:solidFill>
              </a:rPr>
              <a:t>- В чем сложность и</a:t>
            </a:r>
          </a:p>
          <a:p>
            <a:r>
              <a:rPr lang="ru-RU" sz="2800" b="1">
                <a:solidFill>
                  <a:srgbClr val="000066"/>
                </a:solidFill>
              </a:rPr>
              <a:t>    противоречивость этого образа?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Почему появление</a:t>
            </a:r>
          </a:p>
          <a:p>
            <a:r>
              <a:rPr lang="ru-RU" sz="2800" b="1">
                <a:solidFill>
                  <a:srgbClr val="000066"/>
                </a:solidFill>
              </a:rPr>
              <a:t>    Свидригайлова связано с</a:t>
            </a:r>
          </a:p>
          <a:p>
            <a:r>
              <a:rPr lang="ru-RU" sz="2800" b="1">
                <a:solidFill>
                  <a:srgbClr val="000066"/>
                </a:solidFill>
              </a:rPr>
              <a:t>    Лужиным?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Что мы узнаем о его прошлом?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Кто виноват в том, что сильный</a:t>
            </a:r>
          </a:p>
          <a:p>
            <a:r>
              <a:rPr lang="ru-RU" sz="2800" b="1">
                <a:solidFill>
                  <a:srgbClr val="000066"/>
                </a:solidFill>
              </a:rPr>
              <a:t>    человек стал преступником?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Чем привлекает Свидригайлов</a:t>
            </a:r>
          </a:p>
          <a:p>
            <a:r>
              <a:rPr lang="ru-RU" sz="2800" b="1">
                <a:solidFill>
                  <a:srgbClr val="000066"/>
                </a:solidFill>
              </a:rPr>
              <a:t>    Раскольникова?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Как объяснить его отношение к</a:t>
            </a:r>
          </a:p>
          <a:p>
            <a:r>
              <a:rPr lang="ru-RU" sz="2800" b="1">
                <a:solidFill>
                  <a:srgbClr val="000066"/>
                </a:solidFill>
              </a:rPr>
              <a:t>    Дуне и детям Мармеладова?</a:t>
            </a:r>
          </a:p>
          <a:p>
            <a:r>
              <a:rPr lang="ru-RU" sz="2800" b="1">
                <a:solidFill>
                  <a:srgbClr val="000066"/>
                </a:solidFill>
              </a:rPr>
              <a:t>  - Почему он кончает жизнь</a:t>
            </a:r>
          </a:p>
          <a:p>
            <a:r>
              <a:rPr lang="ru-RU" sz="2800" b="1">
                <a:solidFill>
                  <a:srgbClr val="000066"/>
                </a:solidFill>
              </a:rPr>
              <a:t>     самоубийством?</a:t>
            </a:r>
          </a:p>
          <a:p>
            <a:r>
              <a:rPr lang="ru-RU" sz="2800" b="1"/>
              <a:t>  </a:t>
            </a:r>
          </a:p>
          <a:p>
            <a:endParaRPr lang="ru-RU" sz="2800" b="1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6640513" y="3521075"/>
            <a:ext cx="25034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660033"/>
                </a:solidFill>
              </a:rPr>
              <a:t>Аркадий</a:t>
            </a:r>
          </a:p>
          <a:p>
            <a:r>
              <a:rPr lang="ru-RU" sz="2400" b="1">
                <a:solidFill>
                  <a:srgbClr val="660033"/>
                </a:solidFill>
              </a:rPr>
              <a:t>Иванович</a:t>
            </a:r>
          </a:p>
          <a:p>
            <a:r>
              <a:rPr lang="ru-RU" sz="2400" b="1">
                <a:solidFill>
                  <a:srgbClr val="660033"/>
                </a:solidFill>
              </a:rPr>
              <a:t>Свидригайлов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08050"/>
            <a:ext cx="8450263" cy="5573713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Кто такой Лебезятников? Когда и при каких обстоятельствах познакомился с Лужиным?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Почему Лужин решает в Петербурге остановиться у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Как Лебезятников «развивал» Соню и почему это прекратилось?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Какие «новейшие направления наши» представляет Лебезятников?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Какие идеи социалистов звучат карикатурой  в устах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В чем состоит пошлость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b="1" smtClean="0">
                <a:solidFill>
                  <a:srgbClr val="000066"/>
                </a:solidFill>
              </a:rPr>
              <a:t>Когда проявляются лучшие качества Лебезятникова? Как он спасает Соню?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2971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Лебезятников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175</TotalTime>
  <Words>718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Двойники Раскольникова</dc:title>
  <dc:creator>Admin</dc:creator>
  <cp:lastModifiedBy>Марина Викторовна</cp:lastModifiedBy>
  <cp:revision>29</cp:revision>
  <dcterms:created xsi:type="dcterms:W3CDTF">2009-04-05T09:04:27Z</dcterms:created>
  <dcterms:modified xsi:type="dcterms:W3CDTF">2010-02-13T17:08:39Z</dcterms:modified>
</cp:coreProperties>
</file>