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75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6C9-39F7-4118-8FCA-59FEEC7921CA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BEC1-EB12-48FE-BEB2-FF4A064CC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41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6C9-39F7-4118-8FCA-59FEEC7921CA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BEC1-EB12-48FE-BEB2-FF4A064CC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42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6C9-39F7-4118-8FCA-59FEEC7921CA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BEC1-EB12-48FE-BEB2-FF4A064CC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97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6C9-39F7-4118-8FCA-59FEEC7921CA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BEC1-EB12-48FE-BEB2-FF4A064CC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7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6C9-39F7-4118-8FCA-59FEEC7921CA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BEC1-EB12-48FE-BEB2-FF4A064CC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39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6C9-39F7-4118-8FCA-59FEEC7921CA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BEC1-EB12-48FE-BEB2-FF4A064CC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1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6C9-39F7-4118-8FCA-59FEEC7921CA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BEC1-EB12-48FE-BEB2-FF4A064CC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75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6C9-39F7-4118-8FCA-59FEEC7921CA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BEC1-EB12-48FE-BEB2-FF4A064CC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84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6C9-39F7-4118-8FCA-59FEEC7921CA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BEC1-EB12-48FE-BEB2-FF4A064CC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25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6C9-39F7-4118-8FCA-59FEEC7921CA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BEC1-EB12-48FE-BEB2-FF4A064CC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6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6C9-39F7-4118-8FCA-59FEEC7921CA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BEC1-EB12-48FE-BEB2-FF4A064CC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2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A6C9-39F7-4118-8FCA-59FEEC7921CA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4BEC1-EB12-48FE-BEB2-FF4A064CC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88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332" y="0"/>
            <a:ext cx="9144000" cy="211566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Педагогический совет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ГБОУ школы№320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17032"/>
            <a:ext cx="9144000" cy="30243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Тема выступления: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Классный руководитель в системе </a:t>
            </a:r>
            <a:r>
              <a:rPr lang="ru-RU" b="1" dirty="0" smtClean="0">
                <a:solidFill>
                  <a:srgbClr val="002060"/>
                </a:solidFill>
              </a:rPr>
              <a:t>социально-педагогического </a:t>
            </a:r>
            <a:r>
              <a:rPr lang="ru-RU" b="1" dirty="0" smtClean="0">
                <a:solidFill>
                  <a:srgbClr val="002060"/>
                </a:solidFill>
              </a:rPr>
              <a:t>сопровождения</a:t>
            </a:r>
            <a:r>
              <a:rPr lang="ru-RU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                                       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Подготовила Лебедева О.А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3530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10292"/>
            <a:ext cx="9144000" cy="2147708"/>
          </a:xfrm>
        </p:spPr>
        <p:txBody>
          <a:bodyPr anchor="ctr">
            <a:normAutofit/>
          </a:bodyPr>
          <a:lstStyle/>
          <a:p>
            <a:pPr marL="342900" marR="9525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400" b="0" cap="none" dirty="0" smtClean="0"/>
              <a:t>Соблюдение этих условий даёт возможность </a:t>
            </a:r>
            <a:r>
              <a:rPr lang="ru-RU" sz="2400" b="0" u="sng" cap="none" dirty="0" smtClean="0"/>
              <a:t>помочь </a:t>
            </a:r>
            <a:r>
              <a:rPr lang="ru-RU" sz="2400" b="0" cap="none" dirty="0" smtClean="0"/>
              <a:t>ребёнку</a:t>
            </a:r>
            <a:br>
              <a:rPr lang="ru-RU" sz="2400" b="0" cap="none" dirty="0" smtClean="0"/>
            </a:br>
            <a:r>
              <a:rPr lang="ru-RU" sz="2400" b="0" cap="none" dirty="0" smtClean="0"/>
              <a:t>и  создать условия для компенсации трудностей.</a:t>
            </a:r>
            <a:endParaRPr lang="ru-RU" sz="2400" b="0" cap="none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-7462"/>
            <a:ext cx="9144000" cy="450911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342900" marR="9525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ru-RU" dirty="0" smtClean="0">
              <a:solidFill>
                <a:schemeClr val="tx1"/>
              </a:solidFill>
              <a:latin typeface="Arial"/>
              <a:ea typeface="Times New Roman"/>
              <a:cs typeface="Times New Roman"/>
            </a:endParaRPr>
          </a:p>
          <a:p>
            <a:pPr marL="95250" marR="9525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Общие правила, </a:t>
            </a:r>
            <a:r>
              <a:rPr lang="ru-RU" sz="2800" b="1" dirty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которые необходимо соблюдать классному руководителю в работе </a:t>
            </a:r>
            <a:r>
              <a:rPr lang="ru-RU" sz="2800" b="1" dirty="0" smtClean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с детьми группы риска</a:t>
            </a:r>
            <a:r>
              <a:rPr lang="ru-RU" sz="2800" b="1" dirty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ru-RU" sz="2800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marR="9525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ru-RU" sz="2800" b="1" dirty="0">
              <a:solidFill>
                <a:srgbClr val="002060"/>
              </a:solidFill>
              <a:latin typeface="Arial"/>
              <a:ea typeface="Times New Roman"/>
              <a:cs typeface="Times New Roman"/>
            </a:endParaRPr>
          </a:p>
          <a:p>
            <a:pPr marL="342900" marR="9525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-</a:t>
            </a:r>
            <a:r>
              <a:rPr lang="ru-RU" sz="2300" b="1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любая </a:t>
            </a:r>
            <a:r>
              <a:rPr lang="ru-RU" sz="2300" b="1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догадка (например, о необходимости обращения к другим специалистам за помощью) должна быть тщательно проверена в диагностической работе</a:t>
            </a:r>
            <a:r>
              <a:rPr lang="ru-RU" sz="2300" b="1" dirty="0">
                <a:latin typeface="Arial"/>
                <a:ea typeface="Times New Roman"/>
                <a:cs typeface="Times New Roman"/>
              </a:rPr>
              <a:t>. </a:t>
            </a:r>
          </a:p>
          <a:p>
            <a:pPr marL="342900" marR="9525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ru-RU" sz="2300" b="1" dirty="0" smtClean="0">
              <a:solidFill>
                <a:schemeClr val="tx1"/>
              </a:solidFill>
              <a:latin typeface="Arial"/>
              <a:ea typeface="Times New Roman"/>
              <a:cs typeface="Times New Roman"/>
            </a:endParaRPr>
          </a:p>
          <a:p>
            <a:pPr marL="342900" marR="9525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300" b="1" dirty="0" smtClean="0">
                <a:solidFill>
                  <a:schemeClr val="tx1"/>
                </a:solidFill>
                <a:latin typeface="Arial"/>
                <a:ea typeface="Times New Roman"/>
              </a:rPr>
              <a:t>-необходима </a:t>
            </a:r>
            <a:r>
              <a:rPr lang="ru-RU" sz="2300" b="1" dirty="0">
                <a:solidFill>
                  <a:schemeClr val="tx1"/>
                </a:solidFill>
                <a:latin typeface="Arial"/>
                <a:ea typeface="Times New Roman"/>
              </a:rPr>
              <a:t>особая осторожность и продуманность в тех случаях, когда требуется рассказать другим людям о проблемах </a:t>
            </a:r>
            <a:r>
              <a:rPr lang="ru-RU" sz="2300" b="1" dirty="0" smtClean="0">
                <a:solidFill>
                  <a:schemeClr val="tx1"/>
                </a:solidFill>
                <a:latin typeface="Arial"/>
                <a:ea typeface="Times New Roman"/>
              </a:rPr>
              <a:t>ребенка</a:t>
            </a:r>
          </a:p>
          <a:p>
            <a:endParaRPr lang="ru-RU" sz="2300" b="1" dirty="0">
              <a:solidFill>
                <a:schemeClr val="tx1"/>
              </a:solidFill>
              <a:latin typeface="Arial"/>
            </a:endParaRPr>
          </a:p>
          <a:p>
            <a:endParaRPr lang="ru-RU" sz="2300" b="1" dirty="0" smtClean="0">
              <a:solidFill>
                <a:schemeClr val="tx1"/>
              </a:solidFill>
              <a:latin typeface="Arial"/>
            </a:endParaRPr>
          </a:p>
          <a:p>
            <a:endParaRPr lang="ru-RU" sz="2300" b="1" dirty="0">
              <a:solidFill>
                <a:schemeClr val="tx1"/>
              </a:solidFill>
              <a:latin typeface="Arial"/>
            </a:endParaRPr>
          </a:p>
          <a:p>
            <a:r>
              <a:rPr lang="ru-RU" sz="2300" b="1" dirty="0" smtClean="0">
                <a:solidFill>
                  <a:schemeClr val="tx1"/>
                </a:solidFill>
                <a:latin typeface="Arial"/>
                <a:ea typeface="Times New Roman"/>
              </a:rPr>
              <a:t>-следует </a:t>
            </a:r>
            <a:r>
              <a:rPr lang="ru-RU" sz="2300" b="1" dirty="0">
                <a:solidFill>
                  <a:schemeClr val="tx1"/>
                </a:solidFill>
                <a:latin typeface="Arial"/>
                <a:ea typeface="Times New Roman"/>
              </a:rPr>
              <a:t>обращать особое внимание на особенности семейной ситуации</a:t>
            </a:r>
            <a:r>
              <a:rPr lang="ru-RU" sz="2300" dirty="0">
                <a:solidFill>
                  <a:schemeClr val="tx1"/>
                </a:solidFill>
                <a:latin typeface="Arial"/>
                <a:ea typeface="Times New Roman"/>
              </a:rPr>
              <a:t>. </a:t>
            </a:r>
            <a:endParaRPr lang="ru-RU" sz="2300" dirty="0" smtClean="0">
              <a:solidFill>
                <a:schemeClr val="tx1"/>
              </a:solidFill>
              <a:latin typeface="Arial"/>
            </a:endParaRPr>
          </a:p>
          <a:p>
            <a:endParaRPr lang="ru-RU" sz="2300" dirty="0">
              <a:solidFill>
                <a:schemeClr val="tx1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1461810" y="4221088"/>
            <a:ext cx="484632" cy="4892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>
            <a:off x="6699389" y="4221088"/>
            <a:ext cx="484632" cy="5081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4041021" y="4197424"/>
            <a:ext cx="522219" cy="5081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84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511256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000" cap="none" dirty="0">
                <a:solidFill>
                  <a:srgbClr val="002060"/>
                </a:solidFill>
                <a:latin typeface="Cambria"/>
              </a:rPr>
              <a:t>1. Не навреди. </a:t>
            </a:r>
            <a:r>
              <a:rPr lang="ru-RU" sz="2000" cap="none" dirty="0" smtClean="0">
                <a:solidFill>
                  <a:srgbClr val="002060"/>
                </a:solidFill>
                <a:latin typeface="Cambria"/>
              </a:rPr>
              <a:t/>
            </a:r>
            <a:br>
              <a:rPr lang="ru-RU" sz="2000" cap="none" dirty="0" smtClean="0">
                <a:solidFill>
                  <a:srgbClr val="002060"/>
                </a:solidFill>
                <a:latin typeface="Cambria"/>
              </a:rPr>
            </a:br>
            <a:r>
              <a:rPr lang="ru-RU" sz="2000" cap="none" dirty="0">
                <a:solidFill>
                  <a:srgbClr val="002060"/>
                </a:solidFill>
                <a:latin typeface="Cambria"/>
              </a:rPr>
              <a:t/>
            </a:r>
            <a:br>
              <a:rPr lang="ru-RU" sz="2000" cap="none" dirty="0">
                <a:solidFill>
                  <a:srgbClr val="002060"/>
                </a:solidFill>
                <a:latin typeface="Cambria"/>
              </a:rPr>
            </a:br>
            <a:r>
              <a:rPr lang="ru-RU" sz="2000" cap="none" dirty="0">
                <a:solidFill>
                  <a:srgbClr val="002060"/>
                </a:solidFill>
                <a:latin typeface="Cambria"/>
              </a:rPr>
              <a:t>2. Свобода в выборе форм и методов сопровождения, но за результат взаимодействия с учащимися отвечаете, в первую очередь, тоже Вы (как за совместные победы, так и за поражения</a:t>
            </a:r>
            <a:r>
              <a:rPr lang="ru-RU" sz="2000" cap="none" dirty="0" smtClean="0">
                <a:solidFill>
                  <a:srgbClr val="002060"/>
                </a:solidFill>
                <a:latin typeface="Cambria"/>
              </a:rPr>
              <a:t>).</a:t>
            </a:r>
            <a:br>
              <a:rPr lang="ru-RU" sz="2000" cap="none" dirty="0" smtClean="0">
                <a:solidFill>
                  <a:srgbClr val="002060"/>
                </a:solidFill>
                <a:latin typeface="Cambria"/>
              </a:rPr>
            </a:br>
            <a:r>
              <a:rPr lang="ru-RU" sz="2000" cap="none" dirty="0" smtClean="0">
                <a:solidFill>
                  <a:srgbClr val="002060"/>
                </a:solidFill>
                <a:latin typeface="Cambria"/>
              </a:rPr>
              <a:t> </a:t>
            </a:r>
            <a:r>
              <a:rPr lang="ru-RU" sz="2000" cap="none" dirty="0">
                <a:solidFill>
                  <a:srgbClr val="002060"/>
                </a:solidFill>
                <a:latin typeface="Cambria"/>
              </a:rPr>
              <a:t/>
            </a:r>
            <a:br>
              <a:rPr lang="ru-RU" sz="2000" cap="none" dirty="0">
                <a:solidFill>
                  <a:srgbClr val="002060"/>
                </a:solidFill>
                <a:latin typeface="Cambria"/>
              </a:rPr>
            </a:br>
            <a:r>
              <a:rPr lang="ru-RU" sz="2000" cap="none" dirty="0">
                <a:solidFill>
                  <a:srgbClr val="002060"/>
                </a:solidFill>
                <a:latin typeface="Cambria"/>
              </a:rPr>
              <a:t>3. Помните, что каждый ваш сопровождаемый - индивидуальность, единственная и неповторимая, и то, что подходит кому-то одному из ваших учащихся может не подойти другому. </a:t>
            </a:r>
            <a:r>
              <a:rPr lang="ru-RU" sz="2000" cap="none" dirty="0" smtClean="0">
                <a:solidFill>
                  <a:srgbClr val="002060"/>
                </a:solidFill>
                <a:latin typeface="Cambria"/>
              </a:rPr>
              <a:t/>
            </a:r>
            <a:br>
              <a:rPr lang="ru-RU" sz="2000" cap="none" dirty="0" smtClean="0">
                <a:solidFill>
                  <a:srgbClr val="002060"/>
                </a:solidFill>
                <a:latin typeface="Cambria"/>
              </a:rPr>
            </a:br>
            <a:r>
              <a:rPr lang="ru-RU" sz="2000" cap="none" dirty="0">
                <a:solidFill>
                  <a:srgbClr val="002060"/>
                </a:solidFill>
                <a:latin typeface="Cambria"/>
              </a:rPr>
              <a:t/>
            </a:r>
            <a:br>
              <a:rPr lang="ru-RU" sz="2000" cap="none" dirty="0">
                <a:solidFill>
                  <a:srgbClr val="002060"/>
                </a:solidFill>
                <a:latin typeface="Cambria"/>
              </a:rPr>
            </a:br>
            <a:r>
              <a:rPr lang="ru-RU" sz="2000" cap="none" dirty="0">
                <a:solidFill>
                  <a:srgbClr val="002060"/>
                </a:solidFill>
                <a:latin typeface="Cambria"/>
              </a:rPr>
              <a:t>4. Старайтесь развить у школьников добрый интеллект, все остальное приложится. </a:t>
            </a:r>
            <a:r>
              <a:rPr lang="ru-RU" sz="2000" cap="none" dirty="0" smtClean="0">
                <a:solidFill>
                  <a:srgbClr val="002060"/>
                </a:solidFill>
                <a:latin typeface="Cambria"/>
              </a:rPr>
              <a:t/>
            </a:r>
            <a:br>
              <a:rPr lang="ru-RU" sz="2000" cap="none" dirty="0" smtClean="0">
                <a:solidFill>
                  <a:srgbClr val="002060"/>
                </a:solidFill>
                <a:latin typeface="Cambria"/>
              </a:rPr>
            </a:br>
            <a:r>
              <a:rPr lang="ru-RU" sz="2000" cap="none" dirty="0">
                <a:solidFill>
                  <a:srgbClr val="002060"/>
                </a:solidFill>
                <a:latin typeface="Cambria"/>
              </a:rPr>
              <a:t/>
            </a:r>
            <a:br>
              <a:rPr lang="ru-RU" sz="2000" cap="none" dirty="0">
                <a:solidFill>
                  <a:srgbClr val="002060"/>
                </a:solidFill>
                <a:latin typeface="Cambria"/>
              </a:rPr>
            </a:br>
            <a:r>
              <a:rPr lang="ru-RU" sz="2000" cap="none" dirty="0">
                <a:solidFill>
                  <a:srgbClr val="002060"/>
                </a:solidFill>
                <a:latin typeface="Cambria"/>
              </a:rPr>
              <a:t>5.Всегда на стороне ребенка.</a:t>
            </a:r>
            <a:br>
              <a:rPr lang="ru-RU" sz="2000" cap="none" dirty="0">
                <a:solidFill>
                  <a:srgbClr val="002060"/>
                </a:solidFill>
                <a:latin typeface="Cambria"/>
              </a:rPr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"/>
            <a:ext cx="9144000" cy="148478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800" b="1" dirty="0" smtClean="0">
                <a:solidFill>
                  <a:srgbClr val="C00000"/>
                </a:solidFill>
              </a:rPr>
              <a:t>Принципы работы педагога с детьми группы риска</a:t>
            </a:r>
            <a:endParaRPr lang="ru-RU" sz="2800" b="1" dirty="0">
              <a:solidFill>
                <a:srgbClr val="C00000"/>
              </a:solidFill>
            </a:endParaRP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95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28092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95250" algn="just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800" b="1" u="sng" dirty="0" smtClean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Сопровождение</a:t>
            </a:r>
            <a:r>
              <a:rPr lang="ru-RU" sz="2800" b="1" dirty="0" smtClean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ребенка по его жизненному пути - это </a:t>
            </a:r>
            <a:r>
              <a:rPr lang="ru-RU" sz="2800" b="1" u="sng" dirty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движение вместе с ним</a:t>
            </a:r>
            <a:r>
              <a:rPr lang="ru-RU" sz="2800" b="1" dirty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, рядом с ним, иногда - чуть впереди, если надо объяснить возможные пути. </a:t>
            </a:r>
            <a:endParaRPr lang="ru-RU" sz="2800" dirty="0">
              <a:solidFill>
                <a:srgbClr val="002060"/>
              </a:solidFill>
              <a:effectLst/>
              <a:latin typeface="Candar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632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2400" b="1" i="1" u="sng" dirty="0">
                <a:solidFill>
                  <a:srgbClr val="C00000"/>
                </a:solidFill>
                <a:latin typeface="Arial" charset="0"/>
              </a:rPr>
              <a:t>Задачи</a:t>
            </a:r>
            <a:r>
              <a:rPr lang="ru-RU" altLang="ru-RU" sz="2400" b="1" i="1" u="sng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ru-RU" altLang="ru-RU" sz="2400" b="1" i="1" u="sng" dirty="0">
              <a:solidFill>
                <a:srgbClr val="C00000"/>
              </a:solidFill>
              <a:latin typeface="Arial" charset="0"/>
            </a:endParaRPr>
          </a:p>
          <a:p>
            <a:pPr algn="ctr"/>
            <a:r>
              <a:rPr lang="ru-RU" altLang="ru-RU" sz="2400" b="1" i="1" dirty="0">
                <a:solidFill>
                  <a:srgbClr val="C00000"/>
                </a:solidFill>
                <a:latin typeface="Comic Sans MS" pitchFamily="66" charset="0"/>
              </a:rPr>
              <a:t>социально – педагогического сопровождения каждого учащегося </a:t>
            </a:r>
            <a:endParaRPr lang="ru-RU" altLang="ru-RU" sz="2400" b="1" i="1" dirty="0">
              <a:solidFill>
                <a:srgbClr val="C00000"/>
              </a:solidFill>
              <a:latin typeface="Arial" charset="0"/>
            </a:endParaRPr>
          </a:p>
          <a:p>
            <a:pPr algn="ctr"/>
            <a:r>
              <a:rPr lang="ru-RU" altLang="ru-RU" sz="2400" b="1" i="1" dirty="0">
                <a:solidFill>
                  <a:srgbClr val="C00000"/>
                </a:solidFill>
                <a:latin typeface="Comic Sans MS" pitchFamily="66" charset="0"/>
              </a:rPr>
              <a:t>в деятельности классного руководителя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0035" y="1916832"/>
            <a:ext cx="91440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2060"/>
                </a:solidFill>
                <a:latin typeface="Arial" charset="0"/>
              </a:rPr>
              <a:t>1</a:t>
            </a:r>
            <a:r>
              <a:rPr lang="ru-RU" altLang="ru-RU" sz="2400" b="1" i="1" dirty="0">
                <a:solidFill>
                  <a:srgbClr val="002060"/>
                </a:solidFill>
                <a:latin typeface="Arial" charset="0"/>
              </a:rPr>
              <a:t>. Овладение </a:t>
            </a:r>
            <a:r>
              <a:rPr lang="ru-RU" altLang="ru-RU" sz="2400" b="1" i="1" dirty="0" smtClean="0">
                <a:solidFill>
                  <a:srgbClr val="002060"/>
                </a:solidFill>
                <a:latin typeface="Arial" charset="0"/>
              </a:rPr>
              <a:t>теорией и методикой социально-педагогического </a:t>
            </a:r>
            <a:r>
              <a:rPr lang="ru-RU" altLang="ru-RU" sz="2400" b="1" i="1" dirty="0">
                <a:solidFill>
                  <a:srgbClr val="002060"/>
                </a:solidFill>
                <a:latin typeface="Arial" charset="0"/>
              </a:rPr>
              <a:t>сопровождения каждого учащегося и функцией проектирования воспитательной системы класса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9260" y="4005064"/>
            <a:ext cx="9157855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altLang="ru-RU" sz="2400" b="1" i="1" dirty="0" smtClean="0">
                <a:solidFill>
                  <a:srgbClr val="002060"/>
                </a:solidFill>
                <a:latin typeface="Arial" charset="0"/>
              </a:rPr>
              <a:t>2</a:t>
            </a:r>
            <a:r>
              <a:rPr lang="ru-RU" altLang="ru-RU" sz="2400" b="1" i="1" dirty="0">
                <a:solidFill>
                  <a:srgbClr val="002060"/>
                </a:solidFill>
                <a:latin typeface="Arial" charset="0"/>
              </a:rPr>
              <a:t>. Создание условий для совершенствования профессиональной компетентности классных руководителей по обеспечению эффективного взаимодействия учащихся с социальной средой, «способствующей их самоопределению, саморазвитию, </a:t>
            </a:r>
            <a:r>
              <a:rPr lang="ru-RU" altLang="ru-RU" sz="2400" b="1" i="1" dirty="0" err="1">
                <a:solidFill>
                  <a:srgbClr val="002060"/>
                </a:solidFill>
                <a:latin typeface="Arial" charset="0"/>
              </a:rPr>
              <a:t>самоактуализаци</a:t>
            </a:r>
            <a:r>
              <a:rPr lang="ru-RU" altLang="ru-RU" sz="2400" b="1" i="1" dirty="0">
                <a:solidFill>
                  <a:srgbClr val="002060"/>
                </a:solidFill>
                <a:latin typeface="Arial" charset="0"/>
              </a:rPr>
              <a:t>, самоутверждению и самооценке.</a:t>
            </a:r>
          </a:p>
        </p:txBody>
      </p:sp>
    </p:spTree>
    <p:extLst>
      <p:ext uri="{BB962C8B-B14F-4D97-AF65-F5344CB8AC3E}">
        <p14:creationId xmlns:p14="http://schemas.microsoft.com/office/powerpoint/2010/main" val="193213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9036496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rgbClr val="C00000"/>
                </a:solidFill>
              </a:rPr>
              <a:t>Социально – педагогическая </a:t>
            </a:r>
            <a:r>
              <a:rPr lang="ru-RU" sz="3200" b="1" u="sng" dirty="0" smtClean="0">
                <a:solidFill>
                  <a:srgbClr val="C00000"/>
                </a:solidFill>
              </a:rPr>
              <a:t>работа имеет </a:t>
            </a:r>
            <a:r>
              <a:rPr lang="ru-RU" sz="3200" b="1" u="sng" dirty="0">
                <a:solidFill>
                  <a:srgbClr val="C00000"/>
                </a:solidFill>
              </a:rPr>
              <a:t>две основные составляющие</a:t>
            </a:r>
            <a:r>
              <a:rPr lang="ru-RU" sz="3200" u="sng" dirty="0">
                <a:solidFill>
                  <a:srgbClr val="C00000"/>
                </a:solidFill>
              </a:rPr>
              <a:t>:</a:t>
            </a:r>
            <a:r>
              <a:rPr lang="ru-RU" sz="3200" dirty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772817"/>
            <a:ext cx="9036496" cy="3108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-выявление </a:t>
            </a:r>
            <a:r>
              <a:rPr lang="ru-RU" sz="2800" b="1" dirty="0">
                <a:solidFill>
                  <a:srgbClr val="002060"/>
                </a:solidFill>
              </a:rPr>
              <a:t>детей этой категории в </a:t>
            </a:r>
            <a:r>
              <a:rPr lang="ru-RU" sz="2800" b="1" dirty="0" smtClean="0">
                <a:solidFill>
                  <a:srgbClr val="002060"/>
                </a:solidFill>
              </a:rPr>
              <a:t>классе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и </a:t>
            </a:r>
            <a:r>
              <a:rPr lang="ru-RU" sz="2800" b="1" dirty="0">
                <a:solidFill>
                  <a:srgbClr val="002060"/>
                </a:solidFill>
              </a:rPr>
              <a:t>организация работы с ними</a:t>
            </a:r>
            <a:r>
              <a:rPr lang="ru-RU" sz="28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-</a:t>
            </a:r>
            <a:r>
              <a:rPr lang="ru-RU" sz="2800" b="1" dirty="0">
                <a:solidFill>
                  <a:srgbClr val="002060"/>
                </a:solidFill>
              </a:rPr>
              <a:t> непосредственная индивидуальная и групповая работа с детьми «группы риска». </a:t>
            </a:r>
          </a:p>
          <a:p>
            <a:pPr lvl="0"/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75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9036496" cy="62478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3200" b="1" u="sng" dirty="0" smtClean="0">
                <a:solidFill>
                  <a:srgbClr val="C00000"/>
                </a:solidFill>
              </a:rPr>
              <a:t>Ступеньки </a:t>
            </a:r>
            <a:r>
              <a:rPr lang="ru-RU" sz="3200" b="1" u="sng" dirty="0">
                <a:solidFill>
                  <a:srgbClr val="C00000"/>
                </a:solidFill>
              </a:rPr>
              <a:t>работы классного </a:t>
            </a:r>
            <a:r>
              <a:rPr lang="ru-RU" sz="3200" b="1" u="sng" dirty="0" smtClean="0">
                <a:solidFill>
                  <a:srgbClr val="C00000"/>
                </a:solidFill>
              </a:rPr>
              <a:t>руководителя: </a:t>
            </a:r>
          </a:p>
          <a:p>
            <a:pPr lvl="0"/>
            <a:endParaRPr lang="ru-RU" sz="3200" b="1" dirty="0" smtClean="0">
              <a:solidFill>
                <a:srgbClr val="C00000"/>
              </a:solidFill>
            </a:endParaRPr>
          </a:p>
          <a:p>
            <a:pPr lvl="0"/>
            <a:r>
              <a:rPr lang="ru-RU" sz="2800" b="1" dirty="0">
                <a:solidFill>
                  <a:srgbClr val="002060"/>
                </a:solidFill>
              </a:rPr>
              <a:t>-</a:t>
            </a:r>
            <a:r>
              <a:rPr lang="ru-RU" sz="2800" b="1" dirty="0" smtClean="0">
                <a:solidFill>
                  <a:srgbClr val="002060"/>
                </a:solidFill>
              </a:rPr>
              <a:t>выявление </a:t>
            </a:r>
            <a:r>
              <a:rPr lang="ru-RU" sz="2800" b="1" dirty="0">
                <a:solidFill>
                  <a:srgbClr val="002060"/>
                </a:solidFill>
              </a:rPr>
              <a:t>детей группы риска</a:t>
            </a:r>
            <a:r>
              <a:rPr lang="ru-RU" sz="28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sz="2800" b="1" dirty="0">
                <a:solidFill>
                  <a:srgbClr val="002060"/>
                </a:solidFill>
              </a:rPr>
              <a:t> 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-диагностирование </a:t>
            </a:r>
            <a:r>
              <a:rPr lang="ru-RU" sz="2800" b="1" dirty="0">
                <a:solidFill>
                  <a:srgbClr val="002060"/>
                </a:solidFill>
              </a:rPr>
              <a:t>таких детей, изучение проблем таких детей; 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endParaRPr lang="ru-RU" sz="2800" b="1" dirty="0">
              <a:solidFill>
                <a:srgbClr val="00206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-составление </a:t>
            </a:r>
            <a:r>
              <a:rPr lang="ru-RU" sz="2800" b="1" dirty="0">
                <a:solidFill>
                  <a:srgbClr val="002060"/>
                </a:solidFill>
              </a:rPr>
              <a:t>определенной программы профилактики или коррекции; 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endParaRPr lang="ru-RU" sz="2800" b="1" dirty="0">
              <a:solidFill>
                <a:srgbClr val="00206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-воплощение </a:t>
            </a:r>
            <a:r>
              <a:rPr lang="ru-RU" sz="2800" b="1" dirty="0">
                <a:solidFill>
                  <a:srgbClr val="002060"/>
                </a:solidFill>
              </a:rPr>
              <a:t>программы в жизнь; </a:t>
            </a:r>
          </a:p>
          <a:p>
            <a:pPr lvl="0"/>
            <a:endParaRPr lang="ru-RU" sz="2800" b="1" dirty="0">
              <a:solidFill>
                <a:srgbClr val="00206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-подведение </a:t>
            </a:r>
            <a:r>
              <a:rPr lang="ru-RU" sz="2800" b="1" dirty="0">
                <a:solidFill>
                  <a:srgbClr val="002060"/>
                </a:solidFill>
              </a:rPr>
              <a:t>итогов, коррекция полученных результатов.</a:t>
            </a:r>
            <a:r>
              <a:rPr lang="ru-RU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0823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0728"/>
            <a:ext cx="9144000" cy="550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Основные принципы </a:t>
            </a:r>
            <a:r>
              <a:rPr lang="ru-RU" sz="3200" b="1" dirty="0">
                <a:solidFill>
                  <a:srgbClr val="C00000"/>
                </a:solidFill>
              </a:rPr>
              <a:t>организации квалифицированной педагогической помощи ребенку «группы риска» и его </a:t>
            </a:r>
            <a:r>
              <a:rPr lang="ru-RU" sz="3200" b="1" dirty="0" smtClean="0">
                <a:solidFill>
                  <a:srgbClr val="C00000"/>
                </a:solidFill>
              </a:rPr>
              <a:t>семье</a:t>
            </a:r>
            <a:r>
              <a:rPr lang="ru-RU" sz="3200" b="1" dirty="0">
                <a:solidFill>
                  <a:srgbClr val="C00000"/>
                </a:solidFill>
              </a:rPr>
              <a:t>: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lvl="0"/>
            <a:endParaRPr lang="ru-RU" sz="3200" b="1" dirty="0">
              <a:solidFill>
                <a:srgbClr val="C0000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-эмоциональное </a:t>
            </a:r>
            <a:r>
              <a:rPr lang="ru-RU" sz="2800" b="1" dirty="0">
                <a:solidFill>
                  <a:srgbClr val="002060"/>
                </a:solidFill>
              </a:rPr>
              <a:t>и интеллектуальное сопереживание; 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endParaRPr lang="ru-RU" sz="2800" b="1" dirty="0">
              <a:solidFill>
                <a:srgbClr val="00206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-заинтересованность</a:t>
            </a:r>
            <a:r>
              <a:rPr lang="ru-RU" sz="2800" b="1" dirty="0">
                <a:solidFill>
                  <a:srgbClr val="002060"/>
                </a:solidFill>
              </a:rPr>
              <a:t>; 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endParaRPr lang="ru-RU" sz="2800" b="1" dirty="0">
              <a:solidFill>
                <a:srgbClr val="00206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-содействие</a:t>
            </a:r>
            <a:r>
              <a:rPr lang="ru-RU" sz="2800" b="1" dirty="0">
                <a:solidFill>
                  <a:srgbClr val="002060"/>
                </a:solidFill>
              </a:rPr>
              <a:t>; 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endParaRPr lang="ru-RU" sz="2800" b="1" dirty="0">
              <a:solidFill>
                <a:srgbClr val="00206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-доверие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9012118" cy="13542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sz="3200" b="1" dirty="0" smtClean="0">
                <a:solidFill>
                  <a:srgbClr val="C00000"/>
                </a:solidFill>
              </a:rPr>
              <a:t>Этапы работы </a:t>
            </a:r>
            <a:r>
              <a:rPr lang="ru-RU" sz="3200" b="1" dirty="0">
                <a:solidFill>
                  <a:srgbClr val="C00000"/>
                </a:solidFill>
              </a:rPr>
              <a:t>классного руководителя в </a:t>
            </a:r>
            <a:r>
              <a:rPr lang="ru-RU" sz="3200" b="1" dirty="0" smtClean="0">
                <a:solidFill>
                  <a:srgbClr val="C00000"/>
                </a:solidFill>
              </a:rPr>
              <a:t>школе: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3" y="1556792"/>
            <a:ext cx="9012119" cy="51398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1 </a:t>
            </a:r>
            <a:r>
              <a:rPr lang="ru-RU" sz="2800" b="1" dirty="0">
                <a:solidFill>
                  <a:srgbClr val="002060"/>
                </a:solidFill>
              </a:rPr>
              <a:t>этап- </a:t>
            </a:r>
            <a:r>
              <a:rPr lang="ru-RU" sz="2800" b="1" dirty="0" smtClean="0">
                <a:solidFill>
                  <a:srgbClr val="002060"/>
                </a:solidFill>
              </a:rPr>
              <a:t> 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Изучение </a:t>
            </a:r>
            <a:r>
              <a:rPr lang="ru-RU" sz="2800" b="1" dirty="0">
                <a:solidFill>
                  <a:srgbClr val="002060"/>
                </a:solidFill>
              </a:rPr>
              <a:t>первичной информации об учащихся классного коллектива:</a:t>
            </a:r>
            <a:r>
              <a:rPr lang="ru-RU" sz="2800" dirty="0">
                <a:solidFill>
                  <a:srgbClr val="002060"/>
                </a:solidFill>
              </a:rPr>
              <a:t> </a:t>
            </a:r>
            <a:endParaRPr lang="ru-RU" sz="2800" dirty="0" smtClean="0">
              <a:solidFill>
                <a:srgbClr val="002060"/>
              </a:solidFill>
            </a:endParaRPr>
          </a:p>
          <a:p>
            <a:pPr lvl="0"/>
            <a:r>
              <a:rPr lang="ru-RU" sz="2400" b="1" dirty="0" smtClean="0"/>
              <a:t>личные </a:t>
            </a:r>
            <a:r>
              <a:rPr lang="ru-RU" sz="2400" b="1" dirty="0"/>
              <a:t>дела учащихся; </a:t>
            </a:r>
          </a:p>
          <a:p>
            <a:pPr lvl="0"/>
            <a:r>
              <a:rPr lang="ru-RU" sz="2400" b="1" dirty="0"/>
              <a:t>результаты медицинского обследования; </a:t>
            </a:r>
          </a:p>
          <a:p>
            <a:pPr lvl="0"/>
            <a:r>
              <a:rPr lang="ru-RU" sz="2400" b="1" dirty="0"/>
              <a:t>психолого-педагогические характеристики; </a:t>
            </a:r>
          </a:p>
          <a:p>
            <a:pPr lvl="0"/>
            <a:r>
              <a:rPr lang="ru-RU" sz="2400" b="1" dirty="0"/>
              <a:t>результаты успеваемости, посещаемости учебных занятий; </a:t>
            </a:r>
          </a:p>
          <a:p>
            <a:pPr lvl="0"/>
            <a:r>
              <a:rPr lang="ru-RU" sz="2400" b="1" dirty="0"/>
              <a:t>результаты диагностирования педагога-психолога; </a:t>
            </a:r>
          </a:p>
          <a:p>
            <a:pPr lvl="0"/>
            <a:r>
              <a:rPr lang="ru-RU" sz="2400" b="1" dirty="0"/>
              <a:t>жизнедеятельность учащихся </a:t>
            </a:r>
            <a:r>
              <a:rPr lang="ru-RU" sz="2400" b="1" dirty="0" smtClean="0"/>
              <a:t>вне </a:t>
            </a:r>
            <a:r>
              <a:rPr lang="ru-RU" sz="2400" b="1" dirty="0"/>
              <a:t>школы; </a:t>
            </a:r>
          </a:p>
          <a:p>
            <a:pPr lvl="0"/>
            <a:r>
              <a:rPr lang="ru-RU" sz="2400" b="1" dirty="0"/>
              <a:t>в каких семьях и условиях проживают данные учащиеся (знакомится с актами посещения и картами учащегося, составленными предыдущим классным руководителем). </a:t>
            </a:r>
          </a:p>
        </p:txBody>
      </p:sp>
    </p:spTree>
    <p:extLst>
      <p:ext uri="{BB962C8B-B14F-4D97-AF65-F5344CB8AC3E}">
        <p14:creationId xmlns:p14="http://schemas.microsoft.com/office/powerpoint/2010/main" val="292586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9137371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2 этап - Выявление учащихся группы риска:</a:t>
            </a:r>
            <a:r>
              <a:rPr lang="ru-RU" sz="3200" dirty="0">
                <a:solidFill>
                  <a:srgbClr val="C00000"/>
                </a:solidFill>
              </a:rPr>
              <a:t> </a:t>
            </a:r>
            <a:endParaRPr lang="ru-RU" sz="3200" dirty="0" smtClean="0">
              <a:solidFill>
                <a:srgbClr val="C00000"/>
              </a:solidFill>
            </a:endParaRPr>
          </a:p>
          <a:p>
            <a:endParaRPr lang="ru-RU" sz="3200" dirty="0">
              <a:solidFill>
                <a:srgbClr val="C00000"/>
              </a:solidFill>
            </a:endParaRPr>
          </a:p>
          <a:p>
            <a:endParaRPr lang="ru-RU" sz="3200" dirty="0">
              <a:solidFill>
                <a:srgbClr val="C0000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-составляет </a:t>
            </a:r>
            <a:r>
              <a:rPr lang="ru-RU" sz="2800" b="1" dirty="0">
                <a:solidFill>
                  <a:srgbClr val="002060"/>
                </a:solidFill>
              </a:rPr>
              <a:t>карту класса по выявлению детей группы риска</a:t>
            </a:r>
            <a:r>
              <a:rPr lang="ru-RU" sz="28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sz="2800" b="1" dirty="0">
                <a:solidFill>
                  <a:srgbClr val="002060"/>
                </a:solidFill>
              </a:rPr>
              <a:t> 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-выявляет </a:t>
            </a:r>
            <a:r>
              <a:rPr lang="ru-RU" sz="2800" b="1" dirty="0">
                <a:solidFill>
                  <a:srgbClr val="002060"/>
                </a:solidFill>
              </a:rPr>
              <a:t>учащихся группы риска в соответствии с классификацией; 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-составляет </a:t>
            </a:r>
            <a:r>
              <a:rPr lang="ru-RU" sz="2800" b="1" dirty="0">
                <a:solidFill>
                  <a:srgbClr val="002060"/>
                </a:solidFill>
              </a:rPr>
              <a:t>банк данных учащихся группы риска в классном коллективе</a:t>
            </a:r>
          </a:p>
        </p:txBody>
      </p:sp>
    </p:spTree>
    <p:extLst>
      <p:ext uri="{BB962C8B-B14F-4D97-AF65-F5344CB8AC3E}">
        <p14:creationId xmlns:p14="http://schemas.microsoft.com/office/powerpoint/2010/main" val="90842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9248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3 этап – Диагностирование детей группы </a:t>
            </a:r>
            <a:r>
              <a:rPr lang="ru-RU" sz="2800" b="1" dirty="0" smtClean="0">
                <a:solidFill>
                  <a:srgbClr val="002060"/>
                </a:solidFill>
              </a:rPr>
              <a:t>риска.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08720"/>
            <a:ext cx="9144000" cy="3108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4 этап - Составление </a:t>
            </a:r>
            <a:r>
              <a:rPr lang="ru-RU" sz="2800" b="1" dirty="0" smtClean="0">
                <a:solidFill>
                  <a:srgbClr val="002060"/>
                </a:solidFill>
              </a:rPr>
              <a:t>    программы профилактической </a:t>
            </a:r>
            <a:r>
              <a:rPr lang="ru-RU" sz="2800" b="1" dirty="0">
                <a:solidFill>
                  <a:srgbClr val="002060"/>
                </a:solidFill>
              </a:rPr>
              <a:t>работы с детьми </a:t>
            </a:r>
            <a:r>
              <a:rPr lang="ru-RU" sz="2800" b="1" dirty="0" smtClean="0">
                <a:solidFill>
                  <a:srgbClr val="002060"/>
                </a:solidFill>
              </a:rPr>
              <a:t>«группы </a:t>
            </a:r>
            <a:r>
              <a:rPr lang="ru-RU" sz="2800" b="1" dirty="0">
                <a:solidFill>
                  <a:srgbClr val="002060"/>
                </a:solidFill>
              </a:rPr>
              <a:t>риска</a:t>
            </a:r>
            <a:r>
              <a:rPr lang="ru-RU" sz="2800" b="1" dirty="0" smtClean="0">
                <a:solidFill>
                  <a:srgbClr val="002060"/>
                </a:solidFill>
              </a:rPr>
              <a:t>».</a:t>
            </a:r>
            <a:r>
              <a:rPr lang="ru-RU" sz="2800" dirty="0">
                <a:solidFill>
                  <a:srgbClr val="002060"/>
                </a:solidFill>
              </a:rPr>
              <a:t> </a:t>
            </a:r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545485"/>
            <a:ext cx="9144000" cy="32932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5 </a:t>
            </a:r>
            <a:r>
              <a:rPr lang="ru-RU" sz="2800" b="1" dirty="0">
                <a:solidFill>
                  <a:srgbClr val="002060"/>
                </a:solidFill>
              </a:rPr>
              <a:t>этап - Реализация плана профилактических </a:t>
            </a:r>
            <a:r>
              <a:rPr lang="ru-RU" sz="2800" b="1" dirty="0" smtClean="0">
                <a:solidFill>
                  <a:srgbClr val="002060"/>
                </a:solidFill>
              </a:rPr>
              <a:t>мероприятий.</a:t>
            </a:r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800" dirty="0"/>
          </a:p>
          <a:p>
            <a:r>
              <a:rPr lang="ru-RU" sz="2800" b="1" dirty="0" smtClean="0">
                <a:solidFill>
                  <a:srgbClr val="002060"/>
                </a:solidFill>
              </a:rPr>
              <a:t>6 </a:t>
            </a:r>
            <a:r>
              <a:rPr lang="ru-RU" sz="2800" b="1" dirty="0">
                <a:solidFill>
                  <a:srgbClr val="002060"/>
                </a:solidFill>
              </a:rPr>
              <a:t>этап - Подведение итогов, коррекция полученных </a:t>
            </a:r>
            <a:r>
              <a:rPr lang="ru-RU" sz="2800" b="1" dirty="0" smtClean="0">
                <a:solidFill>
                  <a:srgbClr val="002060"/>
                </a:solidFill>
              </a:rPr>
              <a:t>результатов.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5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370</TotalTime>
  <Words>256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Педагогический совет ГБОУ школы№320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Соблюдение этих условий даёт возможность помочь ребёнку и  создать условия для компенсации трудностей.</vt:lpstr>
      <vt:lpstr>1. Не навреди.   2. Свобода в выборе форм и методов сопровождения, но за результат взаимодействия с учащимися отвечаете, в первую очередь, тоже Вы (как за совместные победы, так и за поражения).   3. Помните, что каждый ваш сопровождаемый - индивидуальность, единственная и неповторимая, и то, что подходит кому-то одному из ваших учащихся может не подойти другому.   4. Старайтесь развить у школьников добрый интеллект, все остальное приложится.   5.Всегда на стороне ребенка.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Учитель</cp:lastModifiedBy>
  <cp:revision>26</cp:revision>
  <dcterms:created xsi:type="dcterms:W3CDTF">2014-03-18T15:43:29Z</dcterms:created>
  <dcterms:modified xsi:type="dcterms:W3CDTF">2014-03-25T05:39:16Z</dcterms:modified>
</cp:coreProperties>
</file>