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4"/>
  </p:notesMasterIdLst>
  <p:sldIdLst>
    <p:sldId id="260" r:id="rId3"/>
    <p:sldId id="293" r:id="rId4"/>
    <p:sldId id="294" r:id="rId5"/>
    <p:sldId id="295" r:id="rId6"/>
    <p:sldId id="302" r:id="rId7"/>
    <p:sldId id="306" r:id="rId8"/>
    <p:sldId id="307" r:id="rId9"/>
    <p:sldId id="308" r:id="rId10"/>
    <p:sldId id="266" r:id="rId11"/>
    <p:sldId id="272" r:id="rId12"/>
    <p:sldId id="274" r:id="rId13"/>
    <p:sldId id="281" r:id="rId14"/>
    <p:sldId id="276" r:id="rId15"/>
    <p:sldId id="257" r:id="rId16"/>
    <p:sldId id="258" r:id="rId17"/>
    <p:sldId id="278" r:id="rId18"/>
    <p:sldId id="279" r:id="rId19"/>
    <p:sldId id="292" r:id="rId20"/>
    <p:sldId id="277" r:id="rId21"/>
    <p:sldId id="309" r:id="rId22"/>
    <p:sldId id="31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36D6"/>
    <a:srgbClr val="FF9999"/>
    <a:srgbClr val="CC6600"/>
    <a:srgbClr val="006666"/>
    <a:srgbClr val="CCCC00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8AF8D-73E9-4C38-A0CA-DB7BD85AF3AD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7BBDE-59A9-47DB-BA98-D30F99C36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3F39D-AF68-4D42-A7D7-F4C8015EE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31910A-4E62-4A8E-BE04-48CF768CBBB7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BC46E7-DB17-453F-B413-24772B450B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92;.&#1084;&#1080;&#1085;.%20&#1076;&#1083;&#1103;%20&#1085;&#1086;&#1075;&#1072;.ppt" TargetMode="Externa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PowerPoint_97-2003_Presentation1.ppt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aser\Documents\&#1074;&#1088;&#1077;&#1076;&#1080;&#1090;&#1077;&#1083;&#1080;%20&#1089;&#1072;&#1076;&#1072;\&#1060;&#1080;&#1079;&#1084;&#1080;&#1085;&#1091;&#1090;&#1082;&#1080;%20&#1085;&#1072;%20&#1091;&#1088;&#1086;&#1082;&#1072;&#1093;%20&#1074;%20&#1085;&#1072;&#1095;&#1072;&#1083;&#1100;&#1085;&#1086;&#1081;%20&#1096;&#1082;&#1086;&#1083;&#1077;\&#1053;&#1091;,%20&#1087;&#1086;&#1075;&#1086;&#1076;&#1080;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САМОПОДГОТОВКА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172" name="Picture 4" descr="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30675"/>
            <a:ext cx="2819400" cy="2336800"/>
          </a:xfrm>
          <a:prstGeom prst="rect">
            <a:avLst/>
          </a:prstGeom>
          <a:noFill/>
        </p:spPr>
      </p:pic>
      <p:pic>
        <p:nvPicPr>
          <p:cNvPr id="7173" name="Picture 5" descr="48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057400"/>
            <a:ext cx="1617663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МАТЕМАТИКА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172" name="Picture 4" descr="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30675"/>
            <a:ext cx="2819400" cy="2336800"/>
          </a:xfrm>
          <a:prstGeom prst="rect">
            <a:avLst/>
          </a:prstGeom>
          <a:noFill/>
        </p:spPr>
      </p:pic>
      <p:pic>
        <p:nvPicPr>
          <p:cNvPr id="7173" name="Picture 5" descr="48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057400"/>
            <a:ext cx="1617663" cy="4495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5012" y="1772816"/>
            <a:ext cx="86741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ТЕМА: УМНОЖЕНИЕ И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ДЕЛЕНИЕ НА 10,100,1000.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00808"/>
            <a:ext cx="92849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ВСПОМНИТЕ: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ЧТОБЫ УМНОЖИТЬ ЧИСЛО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10,100,1000, НУЖНО…..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28800"/>
            <a:ext cx="92849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ВСПОМНИТЕ: 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ЧТОБЫ РАЗДЕЛИТЬ ЧИСЛО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 10,100,1000, НУЖНО…..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755576" y="1844824"/>
            <a:ext cx="1368152" cy="1368152"/>
          </a:xfrm>
          <a:prstGeom prst="ellipse">
            <a:avLst/>
          </a:prstGeom>
          <a:solidFill>
            <a:srgbClr val="B436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11960" y="1844824"/>
            <a:ext cx="1368152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 12"/>
          <p:cNvSpPr/>
          <p:nvPr/>
        </p:nvSpPr>
        <p:spPr>
          <a:xfrm>
            <a:off x="5652120" y="1916832"/>
            <a:ext cx="1296144" cy="86409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092280" y="1844824"/>
            <a:ext cx="1296144" cy="12241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СОБЕРИ РАССЫПАВШИЕ БУСЫ.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3113" y="206084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55976" y="2060848"/>
            <a:ext cx="100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83568" y="3356992"/>
            <a:ext cx="1368152" cy="136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139952" y="3429000"/>
            <a:ext cx="1368152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948264" y="3284984"/>
            <a:ext cx="1368152" cy="1368152"/>
          </a:xfrm>
          <a:prstGeom prst="ellipse">
            <a:avLst/>
          </a:prstGeom>
          <a:solidFill>
            <a:srgbClr val="B436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11560" y="5085184"/>
            <a:ext cx="1368152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139952" y="5085184"/>
            <a:ext cx="1368152" cy="1368152"/>
          </a:xfrm>
          <a:prstGeom prst="ellipse">
            <a:avLst/>
          </a:prstGeom>
          <a:solidFill>
            <a:srgbClr val="B436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948264" y="5085184"/>
            <a:ext cx="1368152" cy="136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 23"/>
          <p:cNvSpPr/>
          <p:nvPr/>
        </p:nvSpPr>
        <p:spPr>
          <a:xfrm>
            <a:off x="5580112" y="3717032"/>
            <a:ext cx="1296144" cy="86409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Равно 24"/>
          <p:cNvSpPr/>
          <p:nvPr/>
        </p:nvSpPr>
        <p:spPr>
          <a:xfrm>
            <a:off x="5580112" y="5229200"/>
            <a:ext cx="1296144" cy="86409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1560" y="3645024"/>
            <a:ext cx="16156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431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04248" y="3573016"/>
            <a:ext cx="161133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43100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95936" y="5301208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1000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76256" y="5373216"/>
            <a:ext cx="15121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59000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132775" y="1988840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240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11960" y="3645024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100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67544" y="5301208"/>
            <a:ext cx="16561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59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Умножение 28"/>
          <p:cNvSpPr/>
          <p:nvPr/>
        </p:nvSpPr>
        <p:spPr>
          <a:xfrm>
            <a:off x="2627784" y="1772816"/>
            <a:ext cx="1080120" cy="144016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множение 29"/>
          <p:cNvSpPr/>
          <p:nvPr/>
        </p:nvSpPr>
        <p:spPr>
          <a:xfrm>
            <a:off x="2555776" y="3501008"/>
            <a:ext cx="1080120" cy="144016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множение 36"/>
          <p:cNvSpPr/>
          <p:nvPr/>
        </p:nvSpPr>
        <p:spPr>
          <a:xfrm>
            <a:off x="2483768" y="5013176"/>
            <a:ext cx="1080120" cy="144016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3" name="Object 5">
            <a:hlinkClick r:id="rId3" action="ppaction://hlinkpres?slideindex=1&amp;slidetitle="/>
          </p:cNvPr>
          <p:cNvGraphicFramePr>
            <a:graphicFrameLocks noChangeAspect="1"/>
          </p:cNvGraphicFramePr>
          <p:nvPr/>
        </p:nvGraphicFramePr>
        <p:xfrm>
          <a:off x="251520" y="156019"/>
          <a:ext cx="8640960" cy="6476209"/>
        </p:xfrm>
        <a:graphic>
          <a:graphicData uri="http://schemas.openxmlformats.org/presentationml/2006/ole">
            <p:oleObj spid="_x0000_s2053" name="Презентация" r:id="rId4" imgW="4562541" imgH="3419519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БИОЛОГИЯ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172" name="Picture 4" descr="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30675"/>
            <a:ext cx="2819400" cy="2336800"/>
          </a:xfrm>
          <a:prstGeom prst="rect">
            <a:avLst/>
          </a:prstGeom>
          <a:noFill/>
        </p:spPr>
      </p:pic>
      <p:pic>
        <p:nvPicPr>
          <p:cNvPr id="7173" name="Picture 5" descr="48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057400"/>
            <a:ext cx="1617663" cy="4495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197820" y="1772816"/>
            <a:ext cx="9438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ТЕМА: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ВИДОИЗМЕНЕНИЕ КОРНЕЙ.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4810" y="1214422"/>
            <a:ext cx="342896" cy="3428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214810" y="1214422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3108" y="142852"/>
            <a:ext cx="49129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cap="all" dirty="0" smtClean="0">
                <a:ln w="19050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_AlbionicTtlRg&amp;Bt" pitchFamily="34" charset="-52"/>
              </a:rPr>
              <a:t>корнеплоды</a:t>
            </a:r>
            <a:endParaRPr lang="ru-RU" sz="5400" b="1" cap="all" dirty="0">
              <a:ln w="19050">
                <a:solidFill>
                  <a:srgbClr val="FFFF00"/>
                </a:solidFill>
              </a:ln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_AlbionicTtlRg&amp;Bt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1571612"/>
            <a:ext cx="342896" cy="3428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928802"/>
            <a:ext cx="342896" cy="3428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2285992"/>
            <a:ext cx="342896" cy="3428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2643182"/>
            <a:ext cx="342896" cy="3428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3000372"/>
            <a:ext cx="342896" cy="3428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3357562"/>
            <a:ext cx="342896" cy="3428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264318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264318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64318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264318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335756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335756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00430" y="335756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857620" y="335756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335756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407194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857620" y="407194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286380" y="407194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929190" y="407194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407194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214810" y="4429132"/>
            <a:ext cx="342896" cy="3428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214810" y="4071942"/>
            <a:ext cx="342896" cy="3428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214810" y="3714752"/>
            <a:ext cx="342896" cy="3428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286380" y="121442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929190" y="121442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121442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286380" y="192880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929190" y="192880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572000" y="192880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143240" y="121442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500430" y="121442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857620" y="1214422"/>
            <a:ext cx="342896" cy="342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4214810" y="1571612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14810" y="1928802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14810" y="2285992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14810" y="26431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14810" y="3000372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14810" y="335756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14810" y="3714752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14810" y="407194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д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14810" y="4429132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43240" y="1214422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00430" y="1214422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57620" y="1214422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72000" y="1214422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29190" y="1214422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86380" y="1214422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72000" y="192880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929190" y="1928802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286380" y="1928802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57620" y="2643182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72000" y="2643182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д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29190" y="26431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86380" y="2643182"/>
            <a:ext cx="29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86050" y="3357562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43240" y="335756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00430" y="335756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ё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57620" y="3357562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3357562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00430" y="4071942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57620" y="407194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72000" y="4071942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29190" y="4071942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86380" y="4071942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57488" y="121442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</a:t>
            </a:r>
            <a:endParaRPr lang="ru-RU" sz="16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929058" y="19288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2</a:t>
            </a:r>
            <a:endParaRPr lang="ru-RU" sz="16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3571868" y="264318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3</a:t>
            </a:r>
            <a:endParaRPr lang="ru-RU" sz="16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2571736" y="34290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4</a:t>
            </a:r>
            <a:endParaRPr lang="ru-RU" sz="16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3214678" y="407194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5</a:t>
            </a:r>
            <a:endParaRPr lang="ru-RU" sz="1600" b="1" dirty="0"/>
          </a:p>
        </p:txBody>
      </p:sp>
      <p:pic>
        <p:nvPicPr>
          <p:cNvPr id="75" name="Рисунок 74" descr="редис.jpg"/>
          <p:cNvPicPr>
            <a:picLocks noChangeAspect="1"/>
          </p:cNvPicPr>
          <p:nvPr/>
        </p:nvPicPr>
        <p:blipFill>
          <a:blip r:embed="rId2" cstate="print"/>
          <a:srcRect l="3175" t="3174" r="3174" b="3174"/>
          <a:stretch>
            <a:fillRect/>
          </a:stretch>
        </p:blipFill>
        <p:spPr>
          <a:xfrm rot="10800000" flipV="1">
            <a:off x="7286644" y="4500570"/>
            <a:ext cx="1643074" cy="214314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6" name="Рисунок 75" descr="Морковь.jpg"/>
          <p:cNvPicPr>
            <a:picLocks noChangeAspect="1"/>
          </p:cNvPicPr>
          <p:nvPr/>
        </p:nvPicPr>
        <p:blipFill>
          <a:blip r:embed="rId3" cstate="print"/>
          <a:srcRect t="21848" b="12608"/>
          <a:stretch>
            <a:fillRect/>
          </a:stretch>
        </p:blipFill>
        <p:spPr>
          <a:xfrm>
            <a:off x="3000364" y="4929198"/>
            <a:ext cx="2143140" cy="171451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79" name="TextBox 78"/>
          <p:cNvSpPr txBox="1"/>
          <p:nvPr/>
        </p:nvSpPr>
        <p:spPr>
          <a:xfrm>
            <a:off x="1714480" y="58578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80" name="Рисунок 79" descr="Свёкла.jpg"/>
          <p:cNvPicPr>
            <a:picLocks noChangeAspect="1"/>
          </p:cNvPicPr>
          <p:nvPr/>
        </p:nvPicPr>
        <p:blipFill>
          <a:blip r:embed="rId4" cstate="print"/>
          <a:srcRect l="8147" t="7589" r="14844" b="5357"/>
          <a:stretch>
            <a:fillRect/>
          </a:stretch>
        </p:blipFill>
        <p:spPr>
          <a:xfrm>
            <a:off x="6572264" y="2143116"/>
            <a:ext cx="1643074" cy="171451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1" name="Рисунок 80" descr="Чёрн.редька.jpg"/>
          <p:cNvPicPr>
            <a:picLocks noChangeAspect="1"/>
          </p:cNvPicPr>
          <p:nvPr/>
        </p:nvPicPr>
        <p:blipFill>
          <a:blip r:embed="rId5" cstate="print"/>
          <a:srcRect l="2168" t="2168" r="2168"/>
          <a:stretch>
            <a:fillRect/>
          </a:stretch>
        </p:blipFill>
        <p:spPr>
          <a:xfrm>
            <a:off x="428596" y="1857364"/>
            <a:ext cx="1643074" cy="150019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2" name="Рисунок 81" descr="реп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611" y="5072074"/>
            <a:ext cx="1628307" cy="163353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83" name="TextBox 82"/>
          <p:cNvSpPr txBox="1"/>
          <p:nvPr/>
        </p:nvSpPr>
        <p:spPr>
          <a:xfrm>
            <a:off x="3143240" y="6143644"/>
            <a:ext cx="370128" cy="3895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</a:t>
            </a:r>
            <a:endParaRPr lang="ru-RU" sz="12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214282" y="3429000"/>
            <a:ext cx="370128" cy="3895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5</a:t>
            </a:r>
            <a:endParaRPr lang="ru-RU" sz="12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6143636" y="3286124"/>
            <a:ext cx="370128" cy="3895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4</a:t>
            </a:r>
            <a:endParaRPr lang="ru-RU" sz="12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6786578" y="6143644"/>
            <a:ext cx="370128" cy="3895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3</a:t>
            </a:r>
            <a:endParaRPr lang="ru-RU" sz="12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571472" y="6286520"/>
            <a:ext cx="370128" cy="3895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</a:t>
            </a:r>
            <a:endParaRPr lang="ru-RU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000"/>
                            </p:stCondLst>
                            <p:childTnLst>
                              <p:par>
                                <p:cTn id="18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000"/>
                            </p:stCondLst>
                            <p:childTnLst>
                              <p:par>
                                <p:cTn id="19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000"/>
                            </p:stCondLst>
                            <p:childTnLst>
                              <p:par>
                                <p:cTn id="2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000"/>
                            </p:stCondLst>
                            <p:childTnLst>
                              <p:par>
                                <p:cTn id="2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ge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3857652" cy="3071835"/>
          </a:xfrm>
          <a:prstGeom prst="rect">
            <a:avLst/>
          </a:prstGeom>
        </p:spPr>
      </p:pic>
      <p:pic>
        <p:nvPicPr>
          <p:cNvPr id="3" name="Рисунок 2" descr="vege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428868"/>
            <a:ext cx="421484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42617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БИОЛОГИЯ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800"/>
            <a:ext cx="8229600" cy="4709160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172" name="Picture 4" descr="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30675"/>
            <a:ext cx="2819400" cy="2336800"/>
          </a:xfrm>
          <a:prstGeom prst="rect">
            <a:avLst/>
          </a:prstGeom>
          <a:noFill/>
        </p:spPr>
      </p:pic>
      <p:pic>
        <p:nvPicPr>
          <p:cNvPr id="7173" name="Picture 5" descr="48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057400"/>
            <a:ext cx="1617663" cy="4495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2" y="1052736"/>
            <a:ext cx="3930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ВОПРОСЫ: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466" y="1841242"/>
            <a:ext cx="8539517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1. НАЗОВИТЕ РАСТЕНИЯ, У КОТОРЫХ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ЕСТЬ КОРНЕПЛОД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2.ЧТО ТАКОЕ КОРНЕПЛОД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</a:p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У КАКИХ РАСТЕНИЙ ИМЕЕТСЯ 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КОРНЕКЛУБЕНЬ</a:t>
            </a: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КАКУЮ РОЛЬ В ЖИЗНИ РАСТЕНИЙ 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ИГРАЮТ КОРНЕКЛУБНИ </a:t>
            </a:r>
            <a:endParaRPr lang="en-US" sz="3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КОРНЕПЛОДЫ</a:t>
            </a: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55679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БИОЛОГИЯ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172" name="Picture 4" descr="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30675"/>
            <a:ext cx="2819400" cy="2336800"/>
          </a:xfrm>
          <a:prstGeom prst="rect">
            <a:avLst/>
          </a:prstGeom>
          <a:noFill/>
        </p:spPr>
      </p:pic>
      <p:pic>
        <p:nvPicPr>
          <p:cNvPr id="7173" name="Picture 5" descr="48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057400"/>
            <a:ext cx="1617663" cy="4495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420888"/>
            <a:ext cx="9260869" cy="39087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КОРНЕПЛОД И КОРНЕКЛУБЕНЬ ЯВЛЯЮТСЯ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ВИДОИЗМЕНЕНИЯМИ КОРНЕЙ. 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ОНИ ИМЕЮТСЯ У МНОГОЛЕТНИХ РАСТЕНИЙ.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КОРНЕПЛОДАХ И КОРНЕКЛУБНЯХ СОДЕРЖИТСЯ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САХАР, ВИТАМИНЫ, 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ДРУГИЕ ЦЕННЫЕ ВЕЩЕСТВА.</a:t>
            </a:r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1412776"/>
            <a:ext cx="2691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ВЫВОД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 descr="68d320f47d23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-242888"/>
            <a:ext cx="3054350" cy="381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c18f0b6ad1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2924175"/>
            <a:ext cx="20526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2349500"/>
            <a:ext cx="1274762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3933825"/>
            <a:ext cx="324167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450850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14" y="1357298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Ну, погоди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8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81 -0.29457 C -0.23316 -0.34798 -0.18299 -0.42428 -0.12309 -0.42428 C -0.03455 -0.42428 0.0375 -0.34474 0.0375 -0.24416 C 0.0375 -0.21179 0.03038 -0.18197 0.0158 -0.15538 C 0.01823 -0.15538 -0.26181 0.2437 -0.26181 0.24693 C -0.26181 0.2437 -0.54202 -0.15538 -0.53959 -0.15538 C -0.55417 -0.18197 -0.56111 -0.21179 -0.56111 -0.24416 C -0.56111 -0.34474 -0.48924 -0.42428 -0.39827 -0.42428 C -0.3408 -0.42428 -0.29063 -0.34798 -0.26181 -0.29457 Z " pathEditMode="relative" rAng="0" ptsTypes="fffffffff">
                                      <p:cBhvr>
                                        <p:cTn id="8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19 -0.05787 L 0.69132 -0.05787 L 0.69132 0.55116 L -0.08819 0.55116 L -0.08819 -0.05787 Z " pathEditMode="relative" rAng="0" ptsTypes="FFFFF">
                                      <p:cBhvr>
                                        <p:cTn id="21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0"/>
                            </p:stCondLst>
                            <p:childTnLst>
                              <p:par>
                                <p:cTn id="33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2252 C 0.06667 -0.41387 0.1665 -0.53271 0.27743 -0.53271 C 0.38837 -0.53271 0.4882 -0.41387 0.55504 -0.2252 C 0.4882 -0.03653 0.38837 0.08255 0.27743 0.08255 C 0.1665 0.08255 0.06667 -0.03653 -2.22222E-6 -0.2252 Z " pathEditMode="relative" rAng="0" ptsTypes="fffff">
                                      <p:cBhvr>
                                        <p:cTn id="34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500"/>
                            </p:stCondLst>
                            <p:childTnLst>
                              <p:par>
                                <p:cTn id="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4 -0.03029 L 0.92899 -0.7079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" y="-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899 -0.7088 L 0.03125 -0.01991 " pathEditMode="relative" ptsTypes="AA">
                                      <p:cBhvr>
                                        <p:cTn id="5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0118 L 0.92899 -0.7088 " pathEditMode="relative" ptsTypes="AA">
                                      <p:cBhvr>
                                        <p:cTn id="5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899 -0.7088 L 0.03125 -0.01991 " pathEditMode="relative" ptsTypes="AA">
                                      <p:cBhvr>
                                        <p:cTn id="5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2 0.05162 C 0.03524 0.03866 0.04132 0.03403 0.04826 0.02801 C 0.05382 0.01713 0.07465 -0.00648 0.08385 -0.01088 C 0.09097 -0.01852 0.09462 -0.02292 0.10313 -0.02593 C 0.10833 -0.03032 0.11389 -0.03241 0.11927 -0.03657 C 0.13333 -0.04769 0.12379 -0.04329 0.13542 -0.04745 C 0.14063 -0.05185 0.14601 -0.0544 0.15156 -0.0581 C 0.15712 -0.06921 0.17361 -0.0838 0.18385 -0.08819 C 0.18542 -0.08958 0.18698 -0.0912 0.18872 -0.09259 C 0.1908 -0.09421 0.19306 -0.09514 0.19514 -0.09676 C 0.20104 -0.10162 0.20451 -0.10694 0.21129 -0.10972 C 0.21754 -0.11528 0.22379 -0.11597 0.23056 -0.12037 C 0.23229 -0.12153 0.23368 -0.12361 0.23542 -0.12477 C 0.23802 -0.12662 0.24097 -0.12755 0.24358 -0.12917 C 0.2566 -0.13681 0.24271 -0.13009 0.25955 -0.13773 C 0.26111 -0.13843 0.26441 -0.13982 0.26441 -0.13958 C 0.27222 -0.14699 0.28247 -0.15046 0.29184 -0.15278 C 0.3007 -0.15857 0.31042 -0.16065 0.31927 -0.16574 C 0.33958 -0.17732 0.36024 -0.19306 0.38212 -0.19792 C 0.39826 -0.20857 0.42066 -0.21111 0.43872 -0.21505 C 0.53941 -0.21366 0.54358 -0.21528 0.60799 -0.20857 C 0.63351 -0.20208 0.66285 -0.20162 0.68872 -0.2 C 0.7066 -0.19236 0.67986 -0.20324 0.72899 -0.19583 C 0.73177 -0.19537 0.7342 -0.19236 0.73698 -0.19144 C 0.74427 -0.18889 0.75208 -0.18866 0.75955 -0.18704 C 0.77656 -0.17963 0.79028 -0.16991 0.80642 -0.15926 C 0.8151 -0.15347 0.82118 -0.14537 0.83056 -0.1419 C 0.8375 -0.13588 0.84844 -0.12963 0.85642 -0.12685 C 0.87118 -0.11412 0.85191 -0.13009 0.86615 -0.12037 C 0.87188 -0.11644 0.87431 -0.11042 0.88056 -0.10764 C 0.88976 -0.09931 0.89705 -0.08796 0.90486 -0.07755 C 0.92431 -0.05162 0.90208 -0.07292 0.91615 -0.06019 C 0.91719 -0.0581 0.91927 -0.0537 0.91927 -0.05347 " pathEditMode="relative" rAng="0" ptsTypes="ffffffffffffffffffffffffffffffffA">
                                      <p:cBhvr>
                                        <p:cTn id="59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-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0"/>
                            </p:stCondLst>
                            <p:childTnLst>
                              <p:par>
                                <p:cTn id="6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4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0"/>
                            </p:stCondLst>
                            <p:childTnLst>
                              <p:par>
                                <p:cTn id="71" presetID="22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-0.34189 C 0.05834 -0.34189 0.12952 -0.26458 0.12952 -0.1706 C 0.12952 -0.05949 0.0507 -0.01967 0.0033 -0.00254 L -0.05954 0.01505 C -0.10694 0.03218 -0.18541 0.075 -0.18541 0.20047 C -0.18541 0.28056 -0.11475 0.37199 -0.02812 0.37199 C 0.05834 0.37199 0.12952 0.28056 0.12952 0.20047 C 0.12952 0.075 0.0507 0.03218 0.0033 0.01505 L -0.05954 -0.00254 C -0.10694 -0.01967 -0.18541 -0.05949 -0.18541 -0.1706 C -0.18541 -0.26458 -0.11475 -0.34189 -0.02812 -0.34189 Z " pathEditMode="relative" rAng="0" ptsTypes="ffFffffFfff">
                                      <p:cBhvr>
                                        <p:cTn id="72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0"/>
                            </p:stCondLst>
                            <p:childTnLst>
                              <p:par>
                                <p:cTn id="7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4000"/>
                            </p:stCondLst>
                            <p:childTnLst>
                              <p:par>
                                <p:cTn id="8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0"/>
                            </p:stCondLst>
                            <p:childTnLst>
                              <p:par>
                                <p:cTn id="8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ЛОГОПЕДИЧЕСКАЯ МИНУТКА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7172" name="Picture 4" descr="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30675"/>
            <a:ext cx="2819400" cy="2336800"/>
          </a:xfrm>
          <a:prstGeom prst="rect">
            <a:avLst/>
          </a:prstGeom>
          <a:noFill/>
        </p:spPr>
      </p:pic>
      <p:pic>
        <p:nvPicPr>
          <p:cNvPr id="7173" name="Picture 5" descr="48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057400"/>
            <a:ext cx="1617663" cy="4495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1988840"/>
            <a:ext cx="757290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БУБЛИК, БАРАНКУ,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БАТОН И БУХАНКУ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ПЕКАРЬ ИЗ ТЕСТА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ИСПЁК СПОЗАРАНКУ.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ЦЕЛИ и ЗАДАЧИ САМОПОДГОТОВКИ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r>
              <a:rPr lang="ru-RU" b="1" dirty="0" smtClean="0"/>
              <a:t>-   </a:t>
            </a:r>
            <a:r>
              <a:rPr lang="ru-RU" sz="4000" b="1" dirty="0" smtClean="0"/>
              <a:t>ОБРАЗОВАТЕЛЬНЫЕ</a:t>
            </a:r>
          </a:p>
          <a:p>
            <a:r>
              <a:rPr lang="ru-RU" sz="4000" b="1" dirty="0" smtClean="0"/>
              <a:t>-  РАЗВИВАЮЩИЕ</a:t>
            </a:r>
          </a:p>
          <a:p>
            <a:r>
              <a:rPr lang="ru-RU" sz="4000" b="1" dirty="0" smtClean="0"/>
              <a:t>-  ВОСПИТАТЕЛЬНЫЕ</a:t>
            </a:r>
            <a:endParaRPr lang="ru-RU" sz="4000" b="1" dirty="0"/>
          </a:p>
        </p:txBody>
      </p:sp>
      <p:pic>
        <p:nvPicPr>
          <p:cNvPr id="7172" name="Picture 4" descr="0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30675"/>
            <a:ext cx="2819400" cy="233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901146" cy="200026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Проверка домашнего задания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8374" name="Picture 6" descr="C:\Users\Юрий\Desktop\Самоподг\ФОТО 5 группа\2013-10-23 20.45.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757242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ИТОГ самоподготовки</a:t>
            </a:r>
            <a:endParaRPr lang="ru-RU" sz="5400" dirty="0"/>
          </a:p>
        </p:txBody>
      </p:sp>
      <p:pic>
        <p:nvPicPr>
          <p:cNvPr id="3" name="Picture 3" descr="C:\Users\Юрий\Desktop\Самоподг\ФОТО 5 группа\2013-10-22 17.21.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143404" cy="3571900"/>
          </a:xfrm>
          <a:prstGeom prst="rect">
            <a:avLst/>
          </a:prstGeom>
          <a:noFill/>
        </p:spPr>
      </p:pic>
      <p:pic>
        <p:nvPicPr>
          <p:cNvPr id="59394" name="Picture 2" descr="C:\Users\Юрий\Desktop\Самоподг\ФОТО 5 группа\2013-10-22 17.21.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00306"/>
            <a:ext cx="4143404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214422"/>
            <a:ext cx="8229600" cy="157163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Требования  к  самоподготовке:</a:t>
            </a:r>
            <a:br>
              <a:rPr lang="ru-RU" sz="5400" dirty="0" smtClean="0">
                <a:solidFill>
                  <a:srgbClr val="00B050"/>
                </a:solidFill>
              </a:rPr>
            </a:b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143116"/>
            <a:ext cx="7786742" cy="414340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1. Отказ от применения каких-либо мер наказания.</a:t>
            </a:r>
          </a:p>
          <a:p>
            <a:pPr lvl="0"/>
            <a:r>
              <a:rPr lang="ru-RU" dirty="0" smtClean="0"/>
              <a:t>2. не допускать во время самоподготовки назидательных бесед, замечаний, отвлекающих от работы.</a:t>
            </a:r>
          </a:p>
          <a:p>
            <a:pPr lvl="0"/>
            <a:r>
              <a:rPr lang="ru-RU" dirty="0" smtClean="0"/>
              <a:t>3. Использование разнообразных форм одобрения, стимулирующие самостоятельную деятельность воспитанников.</a:t>
            </a:r>
          </a:p>
          <a:p>
            <a:pPr lvl="0"/>
            <a:r>
              <a:rPr lang="ru-RU" dirty="0" smtClean="0"/>
              <a:t>4. Терпимое отношение к ошибкам обучающихся воспитанников во время работы.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Autofit/>
          </a:bodyPr>
          <a:lstStyle/>
          <a:p>
            <a:r>
              <a:rPr lang="ru-RU" sz="5400" u="sng" dirty="0" smtClean="0">
                <a:solidFill>
                  <a:srgbClr val="FFFF00"/>
                </a:solidFill>
              </a:rPr>
              <a:t>План,   этапы  самоподготовки:</a:t>
            </a: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1. </a:t>
            </a:r>
            <a:r>
              <a:rPr lang="ru-RU" sz="2400" b="1" dirty="0" smtClean="0"/>
              <a:t>Организационный момент;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2. </a:t>
            </a:r>
            <a:r>
              <a:rPr lang="ru-RU" sz="2400" b="1" dirty="0" smtClean="0"/>
              <a:t>Развитие речи и мысли;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3. </a:t>
            </a:r>
            <a:r>
              <a:rPr lang="ru-RU" sz="2400" b="1" dirty="0" smtClean="0"/>
              <a:t>Коррекционный материал на развитие внимания;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4. </a:t>
            </a:r>
            <a:r>
              <a:rPr lang="ru-RU" sz="2400" b="1" dirty="0" smtClean="0"/>
              <a:t>Выполнение письменных заданий;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5. </a:t>
            </a:r>
            <a:r>
              <a:rPr lang="ru-RU" sz="2400" b="1" dirty="0" smtClean="0"/>
              <a:t>Физ.минутка, дыхательная гимнастика;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6. </a:t>
            </a:r>
            <a:r>
              <a:rPr lang="ru-RU" sz="2400" b="1" dirty="0" smtClean="0"/>
              <a:t>Подготовка артикуляционного аппарата к чтению;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7. </a:t>
            </a:r>
            <a:r>
              <a:rPr lang="ru-RU" sz="2400" b="1" dirty="0" smtClean="0"/>
              <a:t>Выполнение устных заданий;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8. </a:t>
            </a:r>
            <a:r>
              <a:rPr lang="ru-RU" sz="2400" b="1" dirty="0" smtClean="0"/>
              <a:t>Проверка домашнего задания;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</a:rPr>
              <a:t>9. </a:t>
            </a:r>
            <a:r>
              <a:rPr lang="ru-RU" sz="2400" b="1" dirty="0" smtClean="0"/>
              <a:t>Итог самоподготовки.</a:t>
            </a:r>
          </a:p>
          <a:p>
            <a:pPr lvl="0">
              <a:buNone/>
            </a:pPr>
            <a:r>
              <a:rPr lang="ru-RU" sz="2400" b="1" dirty="0" smtClean="0"/>
              <a:t>Воспитатель проводит оценку деятельности обучающихся (Элементы соревнования, оценка за прилежание).</a:t>
            </a:r>
          </a:p>
          <a:p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4"/>
          <p:cNvSpPr>
            <a:spLocks noChangeArrowheads="1" noChangeShapeType="1" noTextEdit="1"/>
          </p:cNvSpPr>
          <p:nvPr/>
        </p:nvSpPr>
        <p:spPr bwMode="auto">
          <a:xfrm>
            <a:off x="1403350" y="1196975"/>
            <a:ext cx="6624638" cy="37449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самоподготовка</a:t>
            </a:r>
          </a:p>
        </p:txBody>
      </p:sp>
      <p:sp>
        <p:nvSpPr>
          <p:cNvPr id="15362" name="WordArt 5"/>
          <p:cNvSpPr>
            <a:spLocks noChangeArrowheads="1" noChangeShapeType="1" noTextEdit="1"/>
          </p:cNvSpPr>
          <p:nvPr/>
        </p:nvSpPr>
        <p:spPr bwMode="auto">
          <a:xfrm>
            <a:off x="4786314" y="4470414"/>
            <a:ext cx="3816350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в группе №5</a:t>
            </a:r>
            <a:endParaRPr lang="ru-RU" sz="2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5363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26"/>
              </a:avLst>
            </a:prstTxWarp>
          </a:bodyPr>
          <a:lstStyle/>
          <a:p>
            <a:pPr algn="ctr"/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МСКОУ «Специальная школа-интернат VII-VIII вида»</a:t>
            </a:r>
            <a:endParaRPr lang="ru-RU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5364" name="Picture 11" descr="nachal-ni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65625"/>
            <a:ext cx="18351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1.Организационный момент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(самочувствие, настрой, порядок на партах, правильная посадка)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6323" name="Picture 3" descr="C:\Users\Юрий\Desktop\Самоподг\ФОТО 5 группа\2013-10-22 17.18.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7429552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64305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2.Развитие речи и мысли</a:t>
            </a: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(10 минут чтения любимых произведений)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57346" name="Picture 2" descr="C:\Users\Юрий\Desktop\Самоподг\ФОТО 5 группа\2013-10-23 20.40.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614366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3. Коррекционно-развивающая работа перед самоподготовкой.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3" name="Рисунок 2" descr="дидактика 018.jpg"/>
          <p:cNvPicPr>
            <a:picLocks noChangeAspect="1"/>
          </p:cNvPicPr>
          <p:nvPr/>
        </p:nvPicPr>
        <p:blipFill>
          <a:blip r:embed="rId2" cstate="print"/>
          <a:srcRect b="6632"/>
          <a:stretch>
            <a:fillRect/>
          </a:stretch>
        </p:blipFill>
        <p:spPr>
          <a:xfrm rot="16200000">
            <a:off x="642910" y="1142984"/>
            <a:ext cx="2000264" cy="2714644"/>
          </a:xfrm>
          <a:prstGeom prst="rect">
            <a:avLst/>
          </a:prstGeom>
        </p:spPr>
      </p:pic>
      <p:pic>
        <p:nvPicPr>
          <p:cNvPr id="4" name="Рисунок 3" descr="дидактика 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66" y="1571612"/>
            <a:ext cx="3071834" cy="2428892"/>
          </a:xfrm>
          <a:prstGeom prst="rect">
            <a:avLst/>
          </a:prstGeom>
        </p:spPr>
      </p:pic>
      <p:pic>
        <p:nvPicPr>
          <p:cNvPr id="5" name="Рисунок 4" descr="дидактика 020.jpg"/>
          <p:cNvPicPr>
            <a:picLocks noChangeAspect="1"/>
          </p:cNvPicPr>
          <p:nvPr/>
        </p:nvPicPr>
        <p:blipFill>
          <a:blip r:embed="rId4" cstate="print"/>
          <a:srcRect r="-23827" b="6572"/>
          <a:stretch>
            <a:fillRect/>
          </a:stretch>
        </p:blipFill>
        <p:spPr>
          <a:xfrm rot="16200000">
            <a:off x="607192" y="3036091"/>
            <a:ext cx="2286015" cy="2786080"/>
          </a:xfrm>
          <a:prstGeom prst="rect">
            <a:avLst/>
          </a:prstGeom>
        </p:spPr>
      </p:pic>
      <p:pic>
        <p:nvPicPr>
          <p:cNvPr id="6" name="Рисунок 5" descr="раскрась 075.jpg"/>
          <p:cNvPicPr>
            <a:picLocks noChangeAspect="1"/>
          </p:cNvPicPr>
          <p:nvPr/>
        </p:nvPicPr>
        <p:blipFill>
          <a:blip r:embed="rId5" cstate="print"/>
          <a:srcRect r="7687" b="3463"/>
          <a:stretch>
            <a:fillRect/>
          </a:stretch>
        </p:blipFill>
        <p:spPr>
          <a:xfrm>
            <a:off x="5786446" y="4286256"/>
            <a:ext cx="3143272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скрась 080.jpg"/>
          <p:cNvPicPr>
            <a:picLocks noChangeAspect="1"/>
          </p:cNvPicPr>
          <p:nvPr/>
        </p:nvPicPr>
        <p:blipFill>
          <a:blip r:embed="rId2" cstate="print"/>
          <a:srcRect r="5062" b="13086"/>
          <a:stretch>
            <a:fillRect/>
          </a:stretch>
        </p:blipFill>
        <p:spPr>
          <a:xfrm>
            <a:off x="0" y="214291"/>
            <a:ext cx="3929058" cy="1714512"/>
          </a:xfrm>
          <a:prstGeom prst="rect">
            <a:avLst/>
          </a:prstGeom>
        </p:spPr>
      </p:pic>
      <p:pic>
        <p:nvPicPr>
          <p:cNvPr id="3" name="Рисунок 2" descr="раскрась 091.jpg"/>
          <p:cNvPicPr>
            <a:picLocks noChangeAspect="1"/>
          </p:cNvPicPr>
          <p:nvPr/>
        </p:nvPicPr>
        <p:blipFill>
          <a:blip r:embed="rId3" cstate="print"/>
          <a:srcRect r="2751" b="8985"/>
          <a:stretch>
            <a:fillRect/>
          </a:stretch>
        </p:blipFill>
        <p:spPr>
          <a:xfrm>
            <a:off x="5286380" y="0"/>
            <a:ext cx="3643306" cy="1714488"/>
          </a:xfrm>
          <a:prstGeom prst="rect">
            <a:avLst/>
          </a:prstGeom>
        </p:spPr>
      </p:pic>
      <p:pic>
        <p:nvPicPr>
          <p:cNvPr id="4" name="Рисунок 3" descr="раскрась 112.jpg"/>
          <p:cNvPicPr>
            <a:picLocks noChangeAspect="1"/>
          </p:cNvPicPr>
          <p:nvPr/>
        </p:nvPicPr>
        <p:blipFill>
          <a:blip r:embed="rId4" cstate="print"/>
          <a:srcRect t="17188" r="782"/>
          <a:stretch>
            <a:fillRect/>
          </a:stretch>
        </p:blipFill>
        <p:spPr>
          <a:xfrm>
            <a:off x="0" y="1928802"/>
            <a:ext cx="3680958" cy="1928826"/>
          </a:xfrm>
          <a:prstGeom prst="rect">
            <a:avLst/>
          </a:prstGeom>
        </p:spPr>
      </p:pic>
      <p:pic>
        <p:nvPicPr>
          <p:cNvPr id="5" name="Рисунок 4" descr="раскрась 113.jpg"/>
          <p:cNvPicPr>
            <a:picLocks noChangeAspect="1"/>
          </p:cNvPicPr>
          <p:nvPr/>
        </p:nvPicPr>
        <p:blipFill>
          <a:blip r:embed="rId5" cstate="print"/>
          <a:srcRect r="1631" b="17188"/>
          <a:stretch>
            <a:fillRect/>
          </a:stretch>
        </p:blipFill>
        <p:spPr>
          <a:xfrm>
            <a:off x="4929190" y="1428736"/>
            <a:ext cx="3643306" cy="2311666"/>
          </a:xfrm>
          <a:prstGeom prst="rect">
            <a:avLst/>
          </a:prstGeom>
        </p:spPr>
      </p:pic>
      <p:pic>
        <p:nvPicPr>
          <p:cNvPr id="6" name="Рисунок 5" descr="раскрась 081.jpg"/>
          <p:cNvPicPr>
            <a:picLocks noChangeAspect="1"/>
          </p:cNvPicPr>
          <p:nvPr/>
        </p:nvPicPr>
        <p:blipFill>
          <a:blip r:embed="rId6" cstate="print"/>
          <a:srcRect t="9045" r="1979"/>
          <a:stretch>
            <a:fillRect/>
          </a:stretch>
        </p:blipFill>
        <p:spPr>
          <a:xfrm>
            <a:off x="0" y="4500570"/>
            <a:ext cx="3571868" cy="1882468"/>
          </a:xfrm>
          <a:prstGeom prst="rect">
            <a:avLst/>
          </a:prstGeom>
        </p:spPr>
      </p:pic>
      <p:pic>
        <p:nvPicPr>
          <p:cNvPr id="8" name="Рисунок 7" descr="раскрась 116.jpg"/>
          <p:cNvPicPr>
            <a:picLocks noChangeAspect="1"/>
          </p:cNvPicPr>
          <p:nvPr/>
        </p:nvPicPr>
        <p:blipFill>
          <a:blip r:embed="rId7" cstate="print"/>
          <a:srcRect r="5704" b="13086"/>
          <a:stretch>
            <a:fillRect/>
          </a:stretch>
        </p:blipFill>
        <p:spPr>
          <a:xfrm>
            <a:off x="4786314" y="4000504"/>
            <a:ext cx="3143272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349</Words>
  <Application>Microsoft Office PowerPoint</Application>
  <PresentationFormat>Экран (4:3)</PresentationFormat>
  <Paragraphs>120</Paragraphs>
  <Slides>21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Апекс</vt:lpstr>
      <vt:lpstr>Презентация</vt:lpstr>
      <vt:lpstr>САМОПОДГОТОВКА</vt:lpstr>
      <vt:lpstr>ЦЕЛИ и ЗАДАЧИ САМОПОДГОТОВКИ</vt:lpstr>
      <vt:lpstr>Требования  к  самоподготовке: </vt:lpstr>
      <vt:lpstr>План,   этапы  самоподготовки: </vt:lpstr>
      <vt:lpstr>Слайд 5</vt:lpstr>
      <vt:lpstr>1.Организационный момент (самочувствие, настрой, порядок на партах, правильная посадка)</vt:lpstr>
      <vt:lpstr>2.Развитие речи и мысли (10 минут чтения любимых произведений)</vt:lpstr>
      <vt:lpstr>3. Коррекционно-развивающая работа перед самоподготовкой.</vt:lpstr>
      <vt:lpstr>Слайд 9</vt:lpstr>
      <vt:lpstr>МАТЕМАТИКА</vt:lpstr>
      <vt:lpstr>Слайд 11</vt:lpstr>
      <vt:lpstr>Слайд 12</vt:lpstr>
      <vt:lpstr>БИОЛОГИЯ</vt:lpstr>
      <vt:lpstr>Слайд 14</vt:lpstr>
      <vt:lpstr>Слайд 15</vt:lpstr>
      <vt:lpstr>БИОЛОГИЯ</vt:lpstr>
      <vt:lpstr>БИОЛОГИЯ</vt:lpstr>
      <vt:lpstr>Слайд 18</vt:lpstr>
      <vt:lpstr>ЛОГОПЕДИЧЕСКАЯ МИНУТКА</vt:lpstr>
      <vt:lpstr>Проверка домашнего задания </vt:lpstr>
      <vt:lpstr>ИТОГ самоподготовки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aser</dc:creator>
  <cp:lastModifiedBy>Юрий</cp:lastModifiedBy>
  <cp:revision>83</cp:revision>
  <dcterms:created xsi:type="dcterms:W3CDTF">2010-10-16T19:26:55Z</dcterms:created>
  <dcterms:modified xsi:type="dcterms:W3CDTF">2013-12-14T19:05:58Z</dcterms:modified>
</cp:coreProperties>
</file>