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  <p:sndAc>
      <p:stSnd>
        <p:snd r:embed="rId1" name="click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  <p:sndAc>
      <p:stSnd>
        <p:snd r:embed="rId1" name="click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click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  <p:sndAc>
      <p:stSnd>
        <p:snd r:embed="rId1" name="click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  <p:sndAc>
      <p:stSnd>
        <p:snd r:embed="rId13" name="click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86257"/>
            <a:ext cx="8458200" cy="178953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Питание и режим дня в жизни подростка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85992"/>
            <a:ext cx="8458200" cy="914400"/>
          </a:xfrm>
        </p:spPr>
        <p:txBody>
          <a:bodyPr>
            <a:noAutofit/>
          </a:bodyPr>
          <a:lstStyle/>
          <a:p>
            <a:endParaRPr lang="ru-RU" sz="6000" b="1" dirty="0"/>
          </a:p>
        </p:txBody>
      </p:sp>
      <p:pic>
        <p:nvPicPr>
          <p:cNvPr id="5" name="Picture 3" descr="C:\Users\rekom\Desktop\1381764014_kakie-vitaminy-naibolee-neobhodimy-detya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251215"/>
            <a:ext cx="3500462" cy="2543422"/>
          </a:xfrm>
          <a:prstGeom prst="rect">
            <a:avLst/>
          </a:prstGeom>
          <a:noFill/>
        </p:spPr>
      </p:pic>
      <p:pic>
        <p:nvPicPr>
          <p:cNvPr id="1027" name="Picture 3" descr="C:\Users\rekom\Desktop\10_6417966632d8dcf5b424fbfce6b8204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1000108"/>
            <a:ext cx="2095502" cy="31576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         Витамины</a:t>
            </a:r>
            <a:endParaRPr lang="ru-RU" sz="7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Витамины участвуют во всех обменных процессах, происходящих в организме, повышают выносливость и устойчивость организма к различным заболеваниям.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rekom\Desktop\fruktovoe_assor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428736"/>
            <a:ext cx="4214842" cy="2573443"/>
          </a:xfrm>
          <a:prstGeom prst="rect">
            <a:avLst/>
          </a:prstGeom>
          <a:noFill/>
        </p:spPr>
      </p:pic>
      <p:pic>
        <p:nvPicPr>
          <p:cNvPr id="9219" name="Picture 3" descr="C:\Users\rekom\Desktop\ovoshch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4160848"/>
            <a:ext cx="4143404" cy="22821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  Недостаток витаминов</a:t>
            </a:r>
            <a:endParaRPr lang="ru-RU" sz="5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 недостатке витаминов школьник делается раздражительным, быстро утомляется, у него снижается работоспособность, аппетит, замедляется рост.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rekom\Desktop\9046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357298"/>
            <a:ext cx="3571900" cy="2377546"/>
          </a:xfrm>
          <a:prstGeom prst="rect">
            <a:avLst/>
          </a:prstGeom>
          <a:noFill/>
        </p:spPr>
      </p:pic>
      <p:pic>
        <p:nvPicPr>
          <p:cNvPr id="10243" name="Picture 3" descr="C:\Users\rekom\Desktop\47280704_DFCCFB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000504"/>
            <a:ext cx="4071945" cy="22133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        Прием пищи</a:t>
            </a:r>
            <a:endParaRPr lang="ru-RU" sz="6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Очень важно, чтобы дети получали разнообразную пищу. Принимать пищу школьники должны 4 раза в день, примерно через 4часа.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rekom\Desktop\5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000240"/>
            <a:ext cx="4143372" cy="27594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    Молоко и молочные продукты</a:t>
            </a:r>
            <a:endParaRPr lang="ru-RU" sz="4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Молоко и молочные продукты особенно полезны для подростков, т. к. они содержат полноценный белок, жир, кальций и витамины. Ежедневно подросток должен выпивать не менее 400— 500 мл. молока.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rekom\Desktop\102093035_1369220039_computerdesktopwallpaperscollection664_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928802"/>
            <a:ext cx="4357718" cy="27540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      Распорядок дня</a:t>
            </a:r>
            <a:endParaRPr lang="ru-RU" sz="6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Невозможно дать схему распорядка дня, приемлемого для каждого. Это зависит от многих причин: от условий в школе и дома, от возможности родителей, занятых на работе. Но используя общие рекомендации, вы сможете сами составить режим дня, взяв во внимание ваши возможности.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rekom\Desktop\images_893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00024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          Режим дня</a:t>
            </a:r>
            <a:endParaRPr lang="ru-RU" sz="6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основе правильно организованного режима дня подростка лежит определенный ритм, строгое чередование отдельных видов занятий.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41" name="Picture 5" descr="C:\Users\rekom\Desktop\DSCN0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357298"/>
            <a:ext cx="3071834" cy="2303876"/>
          </a:xfrm>
          <a:prstGeom prst="rect">
            <a:avLst/>
          </a:prstGeom>
          <a:noFill/>
        </p:spPr>
      </p:pic>
      <p:pic>
        <p:nvPicPr>
          <p:cNvPr id="14342" name="Picture 6" descr="C:\Users\rekom\Desktop\DSCN05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786190"/>
            <a:ext cx="3295656" cy="24717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         Режим дня</a:t>
            </a:r>
            <a:endParaRPr lang="ru-RU" sz="7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При выполнении в определенной последовательности, в одно и то же время, отдельных элементов режима дня в центральной нервной системе создаются определенные "привычки", которые облегчают переход от одного вида деятельности к другому.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rekom\Desktop\bildungsexpertin-almendinger-der-lernstoff-sollte-in-der-schule-wiederholt-werden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428736"/>
            <a:ext cx="2281254" cy="2281254"/>
          </a:xfrm>
          <a:prstGeom prst="rect">
            <a:avLst/>
          </a:prstGeom>
          <a:noFill/>
        </p:spPr>
      </p:pic>
      <p:pic>
        <p:nvPicPr>
          <p:cNvPr id="15363" name="Picture 3" descr="C:\Users\rekom\Desktop\shutterstock-23-fc547152215-original-we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000504"/>
            <a:ext cx="3309939" cy="22048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         Режим дня</a:t>
            </a:r>
            <a:endParaRPr lang="ru-RU" sz="7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Поэтому необходимо строго придерживаться определенного времени подъема и отхода ко сну, приготовления домашних заданий, приемов пищи, т. е. следовать определенному, установленному режиму дня. Этому основному положению должны быть подчинены все элементы режима.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rekom\Desktop\ejercicio_en_casa_9750_641x4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428736"/>
            <a:ext cx="3699956" cy="2464713"/>
          </a:xfrm>
          <a:prstGeom prst="rect">
            <a:avLst/>
          </a:prstGeom>
          <a:noFill/>
        </p:spPr>
      </p:pic>
      <p:pic>
        <p:nvPicPr>
          <p:cNvPr id="16387" name="Picture 3" descr="C:\Users\rekom\Desktop\fmt_73_24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4089801"/>
            <a:ext cx="3143272" cy="23574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          Правила</a:t>
            </a:r>
            <a:endParaRPr lang="ru-RU" sz="7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При составлении режима дня  необходимо учесть следующие правила: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 descr="C:\Users\rekom\Desktop\1089894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000240"/>
            <a:ext cx="4343400" cy="32451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          Режим дня</a:t>
            </a:r>
            <a:endParaRPr lang="ru-RU" sz="6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  Обязательное чередование труда и отдыха. </a:t>
            </a:r>
          </a:p>
          <a:p>
            <a:pPr>
              <a:buNone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Регулярный прием пищи. 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rekom\Desktop\lager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428736"/>
            <a:ext cx="3643338" cy="2428892"/>
          </a:xfrm>
          <a:prstGeom prst="rect">
            <a:avLst/>
          </a:prstGeom>
          <a:noFill/>
        </p:spPr>
      </p:pic>
      <p:pic>
        <p:nvPicPr>
          <p:cNvPr id="18435" name="Picture 3" descr="C:\Users\rekom\Desktop\monstras.lt_133035980020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071942"/>
            <a:ext cx="3357586" cy="23455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 Правильное питание</a:t>
            </a:r>
            <a:endParaRPr lang="ru-RU" sz="6000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Питание играет важную роль в правильном течении физиологических процессов организма подростков. От правильного питания зависит нормальное функционирование органов и систем организма, сопротивляемость его различным болезнетворным факторам.</a:t>
            </a:r>
          </a:p>
          <a:p>
            <a:endParaRPr lang="ru-RU" dirty="0"/>
          </a:p>
        </p:txBody>
      </p:sp>
      <p:pic>
        <p:nvPicPr>
          <p:cNvPr id="1026" name="Picture 2" descr="C:\Users\rekom\Desktop\1193985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5" y="2000240"/>
            <a:ext cx="4556683" cy="30524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             Сон</a:t>
            </a:r>
            <a:endParaRPr lang="ru-RU" sz="8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Сон определенной продолжительности, с точным временем подъема и отхода ко сну. 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8" name="Picture 2" descr="C:\Users\rekom\Desktop\83019426_sleepa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357430"/>
            <a:ext cx="43434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          Утренняя гимнастика </a:t>
            </a:r>
            <a:br>
              <a:rPr lang="ru-RU" sz="4000" b="1" dirty="0" smtClean="0"/>
            </a:br>
            <a:r>
              <a:rPr lang="ru-RU" sz="4000" b="1" dirty="0" smtClean="0"/>
              <a:t>                    и процедуры</a:t>
            </a:r>
            <a:endParaRPr lang="ru-RU" sz="4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Определенное время для утренней гимнастики и гигиенических процедур. 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2" name="Picture 2" descr="C:\Users\rekom\Desktop\Картинки-Гигиена\iStock_000005935532-downsiz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1285860"/>
            <a:ext cx="1714512" cy="2577049"/>
          </a:xfrm>
          <a:prstGeom prst="rect">
            <a:avLst/>
          </a:prstGeom>
          <a:noFill/>
        </p:spPr>
      </p:pic>
      <p:pic>
        <p:nvPicPr>
          <p:cNvPr id="20483" name="Picture 3" descr="C:\Users\rekom\Desktop\istock_000003795033mediu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4000504"/>
            <a:ext cx="3738562" cy="24300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   Домашние задания и отдых</a:t>
            </a:r>
            <a:endParaRPr lang="ru-RU" sz="4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Определенное время для приготовления домашних заданий, с обязательными 10-15 минутными перерывами на отдых.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Определенную продолжительность отдыха с максимальным пребыванием на открытом воздухе. 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6" name="Picture 2" descr="C:\Users\rekom\Desktop\article-new-ehow-images-a07-34-lc-attention-deficit-symptoms-children-1.1-800x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285860"/>
            <a:ext cx="3352824" cy="2238010"/>
          </a:xfrm>
          <a:prstGeom prst="rect">
            <a:avLst/>
          </a:prstGeom>
          <a:noFill/>
        </p:spPr>
      </p:pic>
      <p:pic>
        <p:nvPicPr>
          <p:cNvPr id="21507" name="Picture 3" descr="C:\Users\rekom\Desktop\Картинки-фото\МОЙ КЛАСС\7 КЛАСС-ФОТО\7 кл-зима, парк\DSCN02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900613" y="14770806"/>
            <a:ext cx="1685871" cy="1264546"/>
          </a:xfrm>
          <a:prstGeom prst="rect">
            <a:avLst/>
          </a:prstGeom>
          <a:noFill/>
        </p:spPr>
      </p:pic>
      <p:pic>
        <p:nvPicPr>
          <p:cNvPr id="21508" name="Picture 4" descr="C:\Users\rekom\Desktop\DSCN02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714752"/>
            <a:ext cx="3621077" cy="27161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   Утренняя зарядка</a:t>
            </a:r>
            <a:endParaRPr lang="ru-RU" sz="6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С утра обязательно надо уделить 10-15 минут зарядке. Гимнастические упражнения следует проводить в хорошо проветренной комнате, в теплое время года — при открытом окне или на свежем воздухе.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530" name="Picture 2" descr="C:\Users\rekom\Desktop\z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357430"/>
            <a:ext cx="4000528" cy="30003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Гимнастические упражнения</a:t>
            </a:r>
            <a:endParaRPr lang="ru-RU" sz="4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Гимнастические упражнения усиливают работу сердца и легких, улучшают обмен веществ, благотворно действуют на нервную систему.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554" name="Picture 2" descr="C:\Users\rekom\Desktop\reWalls.com-386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928802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      Утренний туалет</a:t>
            </a:r>
            <a:endParaRPr lang="ru-RU" sz="6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После гимнастики проводятся водные и гигиенические процедуры в виде обтираний или обливаний.  Утренний туалет, кроме гигиенического значения, имеет и закаливающее действие, укрепляет здоровье, повышает сопротивляемость простудным заболеваниям.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578" name="Picture 2" descr="C:\Users\rekom\Desktop\Картинки-Гигиена\zdoroviy-vibor-zubnaya-past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214554"/>
            <a:ext cx="4343400" cy="292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    Утренняя гимнастика</a:t>
            </a:r>
            <a:endParaRPr lang="ru-RU" sz="5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Утренняя гимнастика с последующими водными процедурами подготовит организм школьника к трудовому дню.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602" name="Picture 2" descr="C:\Users\rekom\Desktop\29077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000240"/>
            <a:ext cx="3929090" cy="25923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       После занятий</a:t>
            </a:r>
            <a:endParaRPr lang="ru-RU" sz="6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После занятий в школе не обязательно сразу приступать к выполнению домашнего задания - пусть "голова отдохнет" от усвоения информации.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6626" name="Picture 2" descr="C:\Users\rekom\Desktop\Картинки-фото\МОЙ КЛАСС\5 КЛАСС-ФОТО\5 кл-зима\Изображение 4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071678"/>
            <a:ext cx="4343400" cy="32424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Прогулки на свежем воздухе</a:t>
            </a:r>
            <a:endParaRPr lang="ru-RU" sz="4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Нужно иметь 1 - 2 часа свободного времени для прогулок, игр и пребывания на свежем воздухе. 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0" name="Picture 2" descr="C:\Users\rekom\Desktop\Картинки-фото\МОЙ КЛАСС\6 КЛСС-ФОТО\6 кл-разное\SAM_01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785926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   Домашние задания</a:t>
            </a:r>
            <a:endParaRPr lang="ru-RU" sz="6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На приготовление домашних заданий в режиме дня школьников средних классов должно отводиться  2—3 часа. Если же приготовление домашних заданий затягивается, то учебный материал плохо усваивается, детям приходится многократно перечитывать одно и тоже, чтобы понять смысл. В письменных работах они делают много ошибок.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8674" name="Picture 2" descr="C:\Users\rekom\Desktop\img_v_tatarstane_100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071678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    Пища подростка</a:t>
            </a:r>
            <a:endParaRPr lang="ru-RU" sz="6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С пищей подросток должен получать все те вещества, которые входят в состав его органов и тканей. Это белки, жиры, углеводы, минералы, соли, витамины, вода.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rekom\Desktop\yahooeu_ru_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989501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         Перед сном</a:t>
            </a:r>
            <a:endParaRPr lang="ru-RU" sz="6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Свободное время должно быть и перед сном. Не рекомендуется выполнять домашние занятия допоздна и сразу же ложиться спать, т.к. сон подростка может быть неглубоким, прерывистым, не восстанавливающим силы.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698" name="Picture 2" descr="C:\Users\rekom\Desktop\original-13044972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3" y="2285992"/>
            <a:ext cx="4462463" cy="26774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smtClean="0"/>
              <a:t>      Душная </a:t>
            </a:r>
            <a:r>
              <a:rPr lang="ru-RU" sz="6000" b="1" dirty="0" smtClean="0"/>
              <a:t>комната</a:t>
            </a:r>
            <a:endParaRPr lang="ru-RU" sz="6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  Вредным бывает длительное нахождение в непроветренной душной комнате. 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22" name="Picture 2" descr="C:\Users\rekom\Desktop\ab90817470153a5e2d359e6dfb8f36a0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928802"/>
            <a:ext cx="4343400" cy="3262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Мир устроен не случайно.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Вместе с солнышком мы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встанем,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Пенье птиц зовёт нас в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школу,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И обед подарит полдень.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Звёзды вечер зажигает,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Вкусный ужин поджидает,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Сказки, душ и сладкий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сон,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Новый день откроет он.</a:t>
            </a:r>
          </a:p>
          <a:p>
            <a:endParaRPr lang="ru-RU" dirty="0"/>
          </a:p>
        </p:txBody>
      </p:sp>
      <p:pic>
        <p:nvPicPr>
          <p:cNvPr id="5" name="Содержимое 4" descr="Распорядок дня школьника в картинках и стихах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285860"/>
            <a:ext cx="1491541" cy="148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аспорядок дня школьника в картинках и стихах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1357298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аспорядок дня школьника в картинках и стихах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071810"/>
            <a:ext cx="1500198" cy="128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аспорядок дня школьника в картинках и стихах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3000372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аспорядок дня школьника в картинках и стихах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4786322"/>
            <a:ext cx="1458281" cy="131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Распорядок дня школьника в картинках и стихах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72264" y="4714884"/>
            <a:ext cx="1571636" cy="147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4800" y="1071546"/>
            <a:ext cx="3767134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Но представим на минутку,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Жизнь сыграет с нами шутку: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Солнце всходит,  мы – в кровать,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Поутру ложимся спать.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 Птицы весело щебечут,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Нам от этого не легче.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Час обеда, мы с постели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Только встали еле –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еле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  Дождь стеной, как из ведра,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Нам гулять пришла пора.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Что уроки, что работа?!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Поскорее съесть чего – то.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 Поучиться попытаться,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С телефоном пообщаться.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Тихий вечер наступает.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Тут работа закипает!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 Ждут компьютер, телевизор,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Ровно в полночь ужин сытный.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А потом тревожный сон…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Пусть не станет былью он!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endParaRPr lang="ru-RU" sz="1200" b="1" dirty="0" smtClean="0"/>
          </a:p>
          <a:p>
            <a:endParaRPr lang="ru-RU" sz="1200" b="1" dirty="0"/>
          </a:p>
        </p:txBody>
      </p:sp>
      <p:pic>
        <p:nvPicPr>
          <p:cNvPr id="1026" name="Picture 2" descr="C:\Users\rekom\Desktop\zimsun_alexand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357298"/>
            <a:ext cx="1781188" cy="1335891"/>
          </a:xfrm>
          <a:prstGeom prst="rect">
            <a:avLst/>
          </a:prstGeom>
          <a:noFill/>
        </p:spPr>
      </p:pic>
      <p:pic>
        <p:nvPicPr>
          <p:cNvPr id="1027" name="Picture 3" descr="C:\Users\rekom\Desktop\es23827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1357298"/>
            <a:ext cx="2000264" cy="1318534"/>
          </a:xfrm>
          <a:prstGeom prst="rect">
            <a:avLst/>
          </a:prstGeom>
          <a:noFill/>
        </p:spPr>
      </p:pic>
      <p:pic>
        <p:nvPicPr>
          <p:cNvPr id="1028" name="Picture 4" descr="C:\Users\rekom\Desktop\0016-021-Pesni-o-ptitsakh-Solovej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2928934"/>
            <a:ext cx="1324903" cy="1683596"/>
          </a:xfrm>
          <a:prstGeom prst="rect">
            <a:avLst/>
          </a:prstGeom>
          <a:noFill/>
        </p:spPr>
      </p:pic>
      <p:pic>
        <p:nvPicPr>
          <p:cNvPr id="1029" name="Picture 5" descr="C:\Users\rekom\Desktop\1337480891_desktop-wallpapers-255-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3071810"/>
            <a:ext cx="2000244" cy="1496849"/>
          </a:xfrm>
          <a:prstGeom prst="rect">
            <a:avLst/>
          </a:prstGeom>
          <a:noFill/>
        </p:spPr>
      </p:pic>
      <p:pic>
        <p:nvPicPr>
          <p:cNvPr id="1030" name="Picture 6" descr="C:\Users\rekom\Desktop\Luchshiefo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6248" y="4714884"/>
            <a:ext cx="2119305" cy="1587897"/>
          </a:xfrm>
          <a:prstGeom prst="rect">
            <a:avLst/>
          </a:prstGeom>
          <a:noFill/>
        </p:spPr>
      </p:pic>
      <p:pic>
        <p:nvPicPr>
          <p:cNvPr id="1031" name="Picture 7" descr="C:\Users\rekom\Desktop\komp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29454" y="4714884"/>
            <a:ext cx="1235871" cy="16478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r>
              <a:rPr lang="ru-RU" sz="6000" b="1" i="1" dirty="0" smtClean="0"/>
              <a:t>СОБЛЮДАЙ</a:t>
            </a:r>
          </a:p>
          <a:p>
            <a:pPr>
              <a:buNone/>
            </a:pPr>
            <a:r>
              <a:rPr lang="ru-RU" sz="6000" b="1" i="1" dirty="0" smtClean="0"/>
              <a:t>   ПРАВИЛА ПИТАНИЯ</a:t>
            </a:r>
          </a:p>
          <a:p>
            <a:pPr>
              <a:buNone/>
            </a:pPr>
            <a:r>
              <a:rPr lang="ru-RU" sz="6000" b="1" i="1" smtClean="0"/>
              <a:t>       </a:t>
            </a:r>
            <a:r>
              <a:rPr lang="ru-RU" sz="6000" b="1" i="1" dirty="0" smtClean="0"/>
              <a:t>И РЕЖИМ ДНЯ!</a:t>
            </a:r>
            <a:endParaRPr lang="ru-RU" sz="6000" b="1" i="1" dirty="0"/>
          </a:p>
        </p:txBody>
      </p:sp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   Презентацию подготовила </a:t>
            </a:r>
          </a:p>
          <a:p>
            <a:pPr>
              <a:buNone/>
            </a:pPr>
            <a:r>
              <a:rPr lang="ru-RU" b="1" dirty="0" smtClean="0"/>
              <a:t>        </a:t>
            </a:r>
            <a:r>
              <a:rPr lang="ru-RU" b="1" dirty="0" err="1" smtClean="0"/>
              <a:t>Сироштанова</a:t>
            </a:r>
            <a:r>
              <a:rPr lang="ru-RU" b="1" dirty="0" smtClean="0"/>
              <a:t> Е.А., МБОУ СОШ № 76,</a:t>
            </a:r>
          </a:p>
          <a:p>
            <a:pPr>
              <a:buNone/>
            </a:pPr>
            <a:r>
              <a:rPr lang="ru-RU" b="1" dirty="0" smtClean="0"/>
              <a:t>                               п. Гигант</a:t>
            </a:r>
          </a:p>
          <a:p>
            <a:pPr>
              <a:buNone/>
            </a:pPr>
            <a:r>
              <a:rPr lang="ru-RU" b="1" smtClean="0"/>
              <a:t>                               2014 </a:t>
            </a:r>
            <a:r>
              <a:rPr lang="ru-RU" b="1" dirty="0" smtClean="0"/>
              <a:t>год</a:t>
            </a:r>
            <a:endParaRPr lang="ru-RU" b="1" dirty="0"/>
          </a:p>
        </p:txBody>
      </p:sp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    Белок в питании</a:t>
            </a:r>
            <a:endParaRPr lang="ru-RU" sz="6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Белок — основной «строительный материал», входящий в состав каждой живой клетки. При недостатке белка в питании у подростков отмечается слабость, вялость, падает вес, отстает рост, снижается сопротивляемость различным заболеваниям. Это отражается на его успеваемости и трудоспособности.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rekom\Desktop\10409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404438"/>
            <a:ext cx="3500462" cy="2345530"/>
          </a:xfrm>
          <a:prstGeom prst="rect">
            <a:avLst/>
          </a:prstGeom>
          <a:noFill/>
        </p:spPr>
      </p:pic>
      <p:pic>
        <p:nvPicPr>
          <p:cNvPr id="3075" name="Picture 3" descr="C:\Users\rekom\Desktop\9283247a0a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929066"/>
            <a:ext cx="3500462" cy="23395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      Мясо и рыба</a:t>
            </a:r>
            <a:endParaRPr lang="ru-RU" sz="7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Наиболее полезен белок молока и молочных продуктов, мяса, рыбы и яиц. Лучшей усвояемости белков способствуют овощи, поэтому мясные и рыбные блюда рекомендуется давать с овощными гарнирами.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rekom\Desktop\d2FsbHBhcGVyLnpvZGEucnUvYmQvMjAwOC8xMC8xNC9kYjU3MmM2ZDI1NTE2YzBhMmJiN2FkYWJlMWJmM2VjNC5qcGc=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928802"/>
            <a:ext cx="4343400" cy="32608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     Жиры и углеводы</a:t>
            </a:r>
            <a:endParaRPr lang="ru-RU" sz="6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Жиры и углеводы — источник энергии, наше «топливо». Жиры улучшают вкус пищи и дают длительное насыщение. Однако избыток жира ведет к нарушению обмена веществ и ожирению.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rekom\Desktop\1382529289_zhirnaya-diet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428736"/>
            <a:ext cx="4343400" cy="2224030"/>
          </a:xfrm>
          <a:prstGeom prst="rect">
            <a:avLst/>
          </a:prstGeom>
          <a:noFill/>
        </p:spPr>
      </p:pic>
      <p:pic>
        <p:nvPicPr>
          <p:cNvPr id="5124" name="Picture 4" descr="C:\Users\rekom\Desktop\103683101_large_t12412983d0fc04fd786e4d9c62a258a5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857628"/>
            <a:ext cx="3571876" cy="23812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     Витамины а и Д</a:t>
            </a:r>
            <a:endParaRPr lang="ru-RU" sz="6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Хорошо усваиваются сливочное масло, жир молока, яиц, сливок, в котором содержатся витамины  А и D. Свиное сало, говяжий и особенно бараний жиры плохо усваиваются и содержат очень мало витаминов.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7" name="Picture 3" descr="C:\Users\rekom\Desktop\667525-7584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4143380"/>
            <a:ext cx="3786214" cy="2367646"/>
          </a:xfrm>
          <a:prstGeom prst="rect">
            <a:avLst/>
          </a:prstGeom>
          <a:noFill/>
        </p:spPr>
      </p:pic>
      <p:pic>
        <p:nvPicPr>
          <p:cNvPr id="6148" name="Picture 4" descr="C:\Users\rekom\Desktop\gi7h4pl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428736"/>
            <a:ext cx="3352824" cy="25146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            Масло</a:t>
            </a:r>
            <a:endParaRPr lang="ru-RU" sz="7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пищу школьников ежедневно необходимо вводить 10—15 г растительного масла (подсолнечное, оливковое, кукурузное).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rekom\Desktop\screen1920_FirmImage.podsolnechnoe_maslo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357298"/>
            <a:ext cx="4143404" cy="2786081"/>
          </a:xfrm>
          <a:prstGeom prst="rect">
            <a:avLst/>
          </a:prstGeom>
          <a:noFill/>
        </p:spPr>
      </p:pic>
      <p:pic>
        <p:nvPicPr>
          <p:cNvPr id="7171" name="Picture 3" descr="C:\Users\rekom\Desktop\1360076494_rastitelnye-masl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143380"/>
            <a:ext cx="4143404" cy="24080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Минеральные вещества</a:t>
            </a:r>
            <a:endParaRPr lang="ru-RU" sz="5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Для организма подростков необходимы минеральные вещества. При недостатке их могут возникнуть различные заболевания. Так, например, при недостатке в пище солей йода нарушается функция щитовидной железы.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rekom\Desktop\tsink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357298"/>
            <a:ext cx="3750428" cy="2498723"/>
          </a:xfrm>
          <a:prstGeom prst="rect">
            <a:avLst/>
          </a:prstGeom>
          <a:noFill/>
        </p:spPr>
      </p:pic>
      <p:pic>
        <p:nvPicPr>
          <p:cNvPr id="8195" name="Picture 3" descr="C:\Users\rekom\Desktop\58b27cc8de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000504"/>
            <a:ext cx="3786214" cy="25201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379</TotalTime>
  <Words>858</Words>
  <PresentationFormat>Экран (4:3)</PresentationFormat>
  <Paragraphs>106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Питание и режим дня в жизни подростка</vt:lpstr>
      <vt:lpstr> Правильное питание</vt:lpstr>
      <vt:lpstr>    Пища подростка</vt:lpstr>
      <vt:lpstr>    Белок в питании</vt:lpstr>
      <vt:lpstr>      Мясо и рыба</vt:lpstr>
      <vt:lpstr>     Жиры и углеводы</vt:lpstr>
      <vt:lpstr>     Витамины а и Д</vt:lpstr>
      <vt:lpstr>            Масло</vt:lpstr>
      <vt:lpstr>Минеральные вещества</vt:lpstr>
      <vt:lpstr>         Витамины</vt:lpstr>
      <vt:lpstr>  Недостаток витаминов</vt:lpstr>
      <vt:lpstr>        Прием пищи</vt:lpstr>
      <vt:lpstr>    Молоко и молочные продукты</vt:lpstr>
      <vt:lpstr>      Распорядок дня</vt:lpstr>
      <vt:lpstr>          Режим дня</vt:lpstr>
      <vt:lpstr>         Режим дня</vt:lpstr>
      <vt:lpstr>         Режим дня</vt:lpstr>
      <vt:lpstr>          Правила</vt:lpstr>
      <vt:lpstr>          Режим дня</vt:lpstr>
      <vt:lpstr>             Сон</vt:lpstr>
      <vt:lpstr>          Утренняя гимнастика                      и процедуры</vt:lpstr>
      <vt:lpstr>   Домашние задания и отдых</vt:lpstr>
      <vt:lpstr>   Утренняя зарядка</vt:lpstr>
      <vt:lpstr>Гимнастические упражнения</vt:lpstr>
      <vt:lpstr>      Утренний туалет</vt:lpstr>
      <vt:lpstr>    Утренняя гимнастика</vt:lpstr>
      <vt:lpstr>       После занятий</vt:lpstr>
      <vt:lpstr>Прогулки на свежем воздухе</vt:lpstr>
      <vt:lpstr>   Домашние задания</vt:lpstr>
      <vt:lpstr>         Перед сном</vt:lpstr>
      <vt:lpstr>      Душная комната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rekom</cp:lastModifiedBy>
  <cp:revision>48</cp:revision>
  <dcterms:created xsi:type="dcterms:W3CDTF">2014-03-20T15:39:24Z</dcterms:created>
  <dcterms:modified xsi:type="dcterms:W3CDTF">2014-03-26T16:39:42Z</dcterms:modified>
</cp:coreProperties>
</file>