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9" r:id="rId18"/>
    <p:sldId id="272" r:id="rId19"/>
    <p:sldId id="278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3399"/>
    <a:srgbClr val="66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69" y="-389"/>
              <a:ext cx="3197" cy="5331"/>
              <a:chOff x="1635" y="771"/>
              <a:chExt cx="3665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2"/>
                <a:ext cx="734" cy="4090"/>
                <a:chOff x="1635" y="782"/>
                <a:chExt cx="734" cy="4090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6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5" y="771"/>
                <a:ext cx="734" cy="4090"/>
                <a:chOff x="1635" y="782"/>
                <a:chExt cx="734" cy="4090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2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6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9" y="817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6" y="782"/>
                <a:ext cx="734" cy="4090"/>
                <a:chOff x="1637" y="782"/>
                <a:chExt cx="734" cy="4090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7" y="82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2" y="782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5" y="80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1" y="816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1"/>
                <a:ext cx="736" cy="4090"/>
                <a:chOff x="1635" y="782"/>
                <a:chExt cx="736" cy="4090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4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5" y="806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1" y="817"/>
                  <a:ext cx="0" cy="4048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 userDrawn="1"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DD76-17FA-4655-B02B-6EBA515AC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DB49-FBB7-479E-9450-C913E88CE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66C6-E7F4-48E9-A8CC-224E7F82D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820E-4843-419C-A2CB-1A79BBB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AD325-54F3-44C9-BCDD-E7EF7C6B7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E39B-C4A2-4CD7-9F9B-54C6A9FFD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8936C-CF5C-44B2-875B-7578CC96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275F-EE0B-4367-975C-22A67D95F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A9DC-026A-46CF-B7E7-487BE1F2F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A3AE-7070-4F80-8D1D-3D9E5D4B3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92EA-CD5C-4565-91F0-071BF1C0A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4BE24-1C36-4617-9F4E-ACF239784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6F6AF5-F6B2-43FC-908F-6A1559A0F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http://www.pedlib.ru/Kartinki/Image755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19400"/>
            <a:ext cx="7772400" cy="14700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3600" smtClean="0">
                <a:latin typeface="Arial Black" pitchFamily="34" charset="0"/>
              </a:rPr>
              <a:t>Логопедическая работа</a:t>
            </a:r>
            <a:br>
              <a:rPr lang="ru-RU" sz="3600" smtClean="0">
                <a:latin typeface="Arial Black" pitchFamily="34" charset="0"/>
              </a:rPr>
            </a:br>
            <a:r>
              <a:rPr lang="ru-RU" sz="3600" smtClean="0">
                <a:latin typeface="Arial Black" pitchFamily="34" charset="0"/>
              </a:rPr>
              <a:t>по формированию</a:t>
            </a:r>
            <a:br>
              <a:rPr lang="ru-RU" sz="3600" smtClean="0">
                <a:latin typeface="Arial Black" pitchFamily="34" charset="0"/>
              </a:rPr>
            </a:br>
            <a:r>
              <a:rPr lang="ru-RU" sz="3600" smtClean="0">
                <a:latin typeface="Arial Black" pitchFamily="34" charset="0"/>
              </a:rPr>
              <a:t>и коррекции навыка чтения</a:t>
            </a:r>
            <a:br>
              <a:rPr lang="ru-RU" sz="3600" smtClean="0">
                <a:latin typeface="Arial Black" pitchFamily="34" charset="0"/>
              </a:rPr>
            </a:br>
            <a:r>
              <a:rPr lang="ru-RU" sz="3600" smtClean="0">
                <a:latin typeface="Arial Black" pitchFamily="34" charset="0"/>
              </a:rPr>
              <a:t>на этапе овладения слоговым чтением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500" b="1" smtClean="0">
                <a:solidFill>
                  <a:srgbClr val="003399"/>
                </a:solidFill>
              </a:rPr>
              <a:t>Таблицы А.Н. Корнева</a:t>
            </a:r>
            <a:br>
              <a:rPr lang="ru-RU" sz="3500" b="1" smtClean="0">
                <a:solidFill>
                  <a:srgbClr val="003399"/>
                </a:solidFill>
              </a:rPr>
            </a:br>
            <a:r>
              <a:rPr lang="ru-RU" sz="3500" b="1" smtClean="0">
                <a:solidFill>
                  <a:srgbClr val="003399"/>
                </a:solidFill>
              </a:rPr>
              <a:t>для формирования навыка слогового чтения</a:t>
            </a:r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>
            <p:ph sz="half" idx="1"/>
          </p:nvPr>
        </p:nvGraphicFramePr>
        <p:xfrm>
          <a:off x="838200" y="2971800"/>
          <a:ext cx="2743200" cy="26670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82" name="Group 54"/>
          <p:cNvGraphicFramePr>
            <a:graphicFrameLocks noGrp="1"/>
          </p:cNvGraphicFramePr>
          <p:nvPr>
            <p:ph sz="half" idx="2"/>
          </p:nvPr>
        </p:nvGraphicFramePr>
        <p:xfrm>
          <a:off x="4648200" y="2362200"/>
          <a:ext cx="3657600" cy="3763964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500" b="1" smtClean="0">
                <a:solidFill>
                  <a:srgbClr val="003399"/>
                </a:solidFill>
              </a:rPr>
              <a:t>Таблицы А.Н. Корнева</a:t>
            </a:r>
            <a:br>
              <a:rPr lang="ru-RU" sz="3500" b="1" smtClean="0">
                <a:solidFill>
                  <a:srgbClr val="003399"/>
                </a:solidFill>
              </a:rPr>
            </a:br>
            <a:r>
              <a:rPr lang="ru-RU" sz="3500" b="1" smtClean="0">
                <a:solidFill>
                  <a:srgbClr val="003399"/>
                </a:solidFill>
              </a:rPr>
              <a:t>для формирования навыка слогового чтения</a:t>
            </a:r>
          </a:p>
        </p:txBody>
      </p:sp>
      <p:graphicFrame>
        <p:nvGraphicFramePr>
          <p:cNvPr id="25774" name="Group 174"/>
          <p:cNvGraphicFramePr>
            <a:graphicFrameLocks noGrp="1"/>
          </p:cNvGraphicFramePr>
          <p:nvPr>
            <p:ph sz="half" idx="1"/>
          </p:nvPr>
        </p:nvGraphicFramePr>
        <p:xfrm>
          <a:off x="685800" y="2667000"/>
          <a:ext cx="3124200" cy="312420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69913"/>
                <a:gridCol w="471487"/>
                <a:gridCol w="520700"/>
                <a:gridCol w="5207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43" name="Group 143"/>
          <p:cNvGraphicFramePr>
            <a:graphicFrameLocks noGrp="1"/>
          </p:cNvGraphicFramePr>
          <p:nvPr>
            <p:ph sz="half" idx="2"/>
          </p:nvPr>
        </p:nvGraphicFramePr>
        <p:xfrm>
          <a:off x="3962400" y="2133600"/>
          <a:ext cx="5029200" cy="441960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шол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чоп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дыр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>
                <a:solidFill>
                  <a:srgbClr val="003399"/>
                </a:solidFill>
              </a:rPr>
              <a:t>Составление слов</a:t>
            </a:r>
            <a:br>
              <a:rPr lang="ru-RU" sz="4000" b="1" smtClean="0">
                <a:solidFill>
                  <a:srgbClr val="003399"/>
                </a:solidFill>
              </a:rPr>
            </a:br>
            <a:r>
              <a:rPr lang="ru-RU" sz="4000" b="1" smtClean="0">
                <a:solidFill>
                  <a:srgbClr val="003399"/>
                </a:solidFill>
              </a:rPr>
              <a:t>по слоговой таблице</a:t>
            </a:r>
          </a:p>
        </p:txBody>
      </p:sp>
      <p:graphicFrame>
        <p:nvGraphicFramePr>
          <p:cNvPr id="28783" name="Group 111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382000" cy="4445000"/>
        </p:xfrm>
        <a:graphic>
          <a:graphicData uri="http://schemas.openxmlformats.org/drawingml/2006/table">
            <a:tbl>
              <a:tblPr/>
              <a:tblGrid>
                <a:gridCol w="690563"/>
                <a:gridCol w="690562"/>
                <a:gridCol w="690563"/>
                <a:gridCol w="688975"/>
                <a:gridCol w="690562"/>
                <a:gridCol w="690563"/>
                <a:gridCol w="4240212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камера, колесо, хорошо,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сирота, канаты, кора,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раковина, гора, пора,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берега, дыра, сапоги,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пироги, волосы, ворота,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высота, лимоны, лисица,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яблоня, яблоки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500" smtClean="0">
                <a:solidFill>
                  <a:srgbClr val="003399"/>
                </a:solidFill>
              </a:rPr>
              <a:t>Напиши на пустых листочках слоги так, чтобы согласный при чтении произносился мягко.</a:t>
            </a:r>
          </a:p>
        </p:txBody>
      </p:sp>
      <p:pic>
        <p:nvPicPr>
          <p:cNvPr id="30724" name="Picture 4" descr="Изображение 00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524000" y="2438400"/>
            <a:ext cx="61452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000" smtClean="0">
                <a:solidFill>
                  <a:srgbClr val="003399"/>
                </a:solidFill>
              </a:rPr>
              <a:t>Напиши в слоговых шариках букву Р. Прочитай слоги. Определи первый слог в названии картинки и соедини её с шариком.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981200" y="2057400"/>
            <a:ext cx="5410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300" smtClean="0">
                <a:solidFill>
                  <a:srgbClr val="003399"/>
                </a:solidFill>
              </a:rPr>
              <a:t>Прочитай слоги. Назови картинки. С какого слога начинается каждое слово?</a:t>
            </a:r>
          </a:p>
        </p:txBody>
      </p:sp>
      <p:pic>
        <p:nvPicPr>
          <p:cNvPr id="36868" name="Picture 4" descr="Изображение 00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981200" y="1600200"/>
            <a:ext cx="5297488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smtClean="0">
                <a:solidFill>
                  <a:srgbClr val="003399"/>
                </a:solidFill>
              </a:rPr>
              <a:t>Прочитай слоги. Назови картинки. Подбери картинки к схемам.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438400" y="2438400"/>
            <a:ext cx="1562100" cy="3657600"/>
            <a:chOff x="1536" y="1536"/>
            <a:chExt cx="984" cy="2304"/>
          </a:xfrm>
        </p:grpSpPr>
        <p:pic>
          <p:nvPicPr>
            <p:cNvPr id="18451" name="Picture 8" descr="Изображение 006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</a:blip>
            <a:srcRect/>
            <a:stretch>
              <a:fillRect/>
            </a:stretch>
          </p:blipFill>
          <p:spPr bwMode="auto">
            <a:xfrm>
              <a:off x="1728" y="1536"/>
              <a:ext cx="73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5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</a:blip>
            <a:srcRect/>
            <a:stretch>
              <a:fillRect/>
            </a:stretch>
          </p:blipFill>
          <p:spPr bwMode="auto">
            <a:xfrm>
              <a:off x="1536" y="3168"/>
              <a:ext cx="9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0" y="1190625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	</a:t>
            </a:r>
            <a:endParaRPr lang="ru-RU"/>
          </a:p>
        </p:txBody>
      </p:sp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152400" y="2667000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	</a:t>
            </a:r>
            <a:endParaRPr lang="ru-RU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0" y="3635375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	</a:t>
            </a:r>
            <a:endParaRPr lang="ru-RU"/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0" y="47767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18441" name="Rectangle 15"/>
          <p:cNvSpPr>
            <a:spLocks noChangeArrowheads="1"/>
          </p:cNvSpPr>
          <p:nvPr/>
        </p:nvSpPr>
        <p:spPr bwMode="auto">
          <a:xfrm>
            <a:off x="0" y="6118225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0" y="1981200"/>
            <a:ext cx="2019300" cy="3848100"/>
            <a:chOff x="4320" y="1248"/>
            <a:chExt cx="1272" cy="2424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320" y="1248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1200">
                  <a:latin typeface="Times New Roman" pitchFamily="18" charset="0"/>
                </a:rPr>
                <a:t>	</a:t>
              </a:r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ЛА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4320" y="2400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1200">
                  <a:latin typeface="Times New Roman" pitchFamily="18" charset="0"/>
                </a:rPr>
                <a:t>	</a:t>
              </a:r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ЛО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368" y="3456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ЛИ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</p:grp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685800" y="1828800"/>
            <a:ext cx="1257300" cy="11906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00600" y="1905000"/>
            <a:ext cx="1104900" cy="2847975"/>
            <a:chOff x="3024" y="1200"/>
            <a:chExt cx="696" cy="1794"/>
          </a:xfrm>
        </p:grpSpPr>
        <p:pic>
          <p:nvPicPr>
            <p:cNvPr id="18446" name="Picture 6" descr="Изображение 006"/>
            <p:cNvPicPr>
              <a:picLocks noChangeAspect="1" noChangeArrowheads="1"/>
            </p:cNvPicPr>
            <p:nvPr/>
          </p:nvPicPr>
          <p:blipFill>
            <a:blip r:embed="rId5">
              <a:lum contrast="72000"/>
            </a:blip>
            <a:srcRect/>
            <a:stretch>
              <a:fillRect/>
            </a:stretch>
          </p:blipFill>
          <p:spPr bwMode="auto">
            <a:xfrm>
              <a:off x="3024" y="2448"/>
              <a:ext cx="690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4" descr="лиса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3024" y="1200"/>
              <a:ext cx="69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7" name="Picture 19" descr="весл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733800"/>
            <a:ext cx="98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smtClean="0">
                <a:solidFill>
                  <a:srgbClr val="003399"/>
                </a:solidFill>
              </a:rPr>
              <a:t>Прочитай слоги. Назови картинки. Подбери картинки к схемам.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0" y="1981200"/>
            <a:ext cx="2019300" cy="3848100"/>
            <a:chOff x="4320" y="1248"/>
            <a:chExt cx="1272" cy="2424"/>
          </a:xfrm>
        </p:grpSpPr>
        <p:sp>
          <p:nvSpPr>
            <p:cNvPr id="19469" name="Rectangle 5"/>
            <p:cNvSpPr>
              <a:spLocks noChangeArrowheads="1"/>
            </p:cNvSpPr>
            <p:nvPr/>
          </p:nvSpPr>
          <p:spPr bwMode="auto">
            <a:xfrm>
              <a:off x="4320" y="1248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1200">
                  <a:latin typeface="Times New Roman" pitchFamily="18" charset="0"/>
                </a:rPr>
                <a:t>	</a:t>
              </a:r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ЛА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4368" y="2640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ru-RU" sz="1200">
                  <a:latin typeface="Times New Roman" pitchFamily="18" charset="0"/>
                </a:rPr>
                <a:t>	</a:t>
              </a:r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ЛО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  <p:sp>
          <p:nvSpPr>
            <p:cNvPr id="19471" name="Rectangle 7"/>
            <p:cNvSpPr>
              <a:spLocks noChangeArrowheads="1"/>
            </p:cNvSpPr>
            <p:nvPr/>
          </p:nvSpPr>
          <p:spPr bwMode="auto">
            <a:xfrm>
              <a:off x="4368" y="3456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ЛА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  <p:sp>
          <p:nvSpPr>
            <p:cNvPr id="19472" name="Rectangle 11"/>
            <p:cNvSpPr>
              <a:spLocks noChangeArrowheads="1"/>
            </p:cNvSpPr>
            <p:nvPr/>
          </p:nvSpPr>
          <p:spPr bwMode="auto">
            <a:xfrm>
              <a:off x="4320" y="1920"/>
              <a:ext cx="1224" cy="21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>
                  <a:solidFill>
                    <a:srgbClr val="003399"/>
                  </a:solidFill>
                  <a:latin typeface="Times New Roman" pitchFamily="18" charset="0"/>
                </a:rPr>
                <a:t>ЛО</a:t>
              </a:r>
              <a:r>
                <a:rPr lang="ru-RU" sz="1200">
                  <a:latin typeface="Times New Roman" pitchFamily="18" charset="0"/>
                </a:rPr>
                <a:t>		</a:t>
              </a:r>
              <a:endParaRPr lang="ru-RU"/>
            </a:p>
          </p:txBody>
        </p:sp>
      </p:grpSp>
      <p:pic>
        <p:nvPicPr>
          <p:cNvPr id="43020" name="Picture 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85800" y="1828800"/>
            <a:ext cx="1590675" cy="1511300"/>
          </a:xfrm>
          <a:noFill/>
          <a:ln>
            <a:miter lim="800000"/>
            <a:headEnd/>
            <a:tailEnd/>
          </a:ln>
        </p:spPr>
      </p:pic>
      <p:pic>
        <p:nvPicPr>
          <p:cNvPr id="43021" name="Picture 13" descr="весл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038600"/>
            <a:ext cx="1339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648200" y="1905000"/>
            <a:ext cx="1790700" cy="3505200"/>
            <a:chOff x="2928" y="1200"/>
            <a:chExt cx="1128" cy="2208"/>
          </a:xfrm>
        </p:grpSpPr>
        <p:pic>
          <p:nvPicPr>
            <p:cNvPr id="19467" name="Picture 19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</a:blip>
            <a:srcRect/>
            <a:stretch>
              <a:fillRect/>
            </a:stretch>
          </p:blipFill>
          <p:spPr bwMode="auto">
            <a:xfrm>
              <a:off x="3072" y="2736"/>
              <a:ext cx="98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20" descr="лошадка"/>
            <p:cNvPicPr>
              <a:picLocks noChangeAspect="1" noChangeArrowheads="1"/>
            </p:cNvPicPr>
            <p:nvPr/>
          </p:nvPicPr>
          <p:blipFill>
            <a:blip r:embed="rId5"/>
            <a:srcRect t="3999"/>
            <a:stretch>
              <a:fillRect/>
            </a:stretch>
          </p:blipFill>
          <p:spPr bwMode="auto">
            <a:xfrm>
              <a:off x="2928" y="1200"/>
              <a:ext cx="104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362200" y="3429000"/>
            <a:ext cx="2438400" cy="1323975"/>
            <a:chOff x="1488" y="2160"/>
            <a:chExt cx="1536" cy="834"/>
          </a:xfrm>
        </p:grpSpPr>
        <p:pic>
          <p:nvPicPr>
            <p:cNvPr id="19464" name="Picture 22" descr="ладони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2160"/>
              <a:ext cx="120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Line 23"/>
            <p:cNvSpPr>
              <a:spLocks noChangeShapeType="1"/>
            </p:cNvSpPr>
            <p:nvPr/>
          </p:nvSpPr>
          <p:spPr bwMode="auto">
            <a:xfrm flipH="1">
              <a:off x="2496" y="2400"/>
              <a:ext cx="528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24"/>
            <p:cNvSpPr>
              <a:spLocks noChangeShapeType="1"/>
            </p:cNvSpPr>
            <p:nvPr/>
          </p:nvSpPr>
          <p:spPr bwMode="auto">
            <a:xfrm>
              <a:off x="1488" y="2352"/>
              <a:ext cx="528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smtClean="0">
                <a:solidFill>
                  <a:srgbClr val="003399"/>
                </a:solidFill>
              </a:rPr>
              <a:t>Прочитай слоги. Составь из слогов название картинки.</a:t>
            </a:r>
          </a:p>
        </p:txBody>
      </p:sp>
      <p:pic>
        <p:nvPicPr>
          <p:cNvPr id="33796" name="Picture 4" descr="Изображение 00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90600" y="2590800"/>
            <a:ext cx="7620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500" smtClean="0">
                <a:solidFill>
                  <a:srgbClr val="003399"/>
                </a:solidFill>
              </a:rPr>
              <a:t>Прочитай слоги. Назови картинки. Составь из слогов названия картинок.</a:t>
            </a:r>
          </a:p>
        </p:txBody>
      </p:sp>
      <p:pic>
        <p:nvPicPr>
          <p:cNvPr id="41987" name="Picture 3" descr="Изображение 00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438400" y="1676400"/>
            <a:ext cx="48482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924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smtClean="0">
                <a:solidFill>
                  <a:srgbClr val="003399"/>
                </a:solidFill>
              </a:rPr>
              <a:t>Характеристика процесса чтения на этапе овладения слоговым чтением:</a:t>
            </a:r>
            <a:br>
              <a:rPr lang="ru-RU" sz="3200" b="1" smtClean="0">
                <a:solidFill>
                  <a:srgbClr val="003399"/>
                </a:solidFill>
              </a:rPr>
            </a:br>
            <a:endParaRPr lang="ru-RU" sz="3200" b="1" smtClean="0">
              <a:solidFill>
                <a:srgbClr val="003399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/>
              <a:t>единица чтения - слог;</a:t>
            </a:r>
          </a:p>
          <a:p>
            <a:pPr eaLnBrk="1" hangingPunct="1"/>
            <a:r>
              <a:rPr lang="ru-RU" sz="2800" smtClean="0"/>
              <a:t>аналитический характер чтения;</a:t>
            </a:r>
          </a:p>
          <a:p>
            <a:pPr eaLnBrk="1" hangingPunct="1"/>
            <a:r>
              <a:rPr lang="ru-RU" sz="2800" smtClean="0"/>
              <a:t>медленный темп чтения;</a:t>
            </a:r>
          </a:p>
          <a:p>
            <a:pPr eaLnBrk="1" hangingPunct="1"/>
            <a:r>
              <a:rPr lang="ru-RU" sz="2800" smtClean="0"/>
              <a:t>использование смысловой догадки при чтении конца слова;</a:t>
            </a:r>
          </a:p>
          <a:p>
            <a:pPr eaLnBrk="1" hangingPunct="1"/>
            <a:r>
              <a:rPr lang="ru-RU" sz="2800" smtClean="0"/>
              <a:t>многократное повторение прочитанных слов;</a:t>
            </a:r>
          </a:p>
          <a:p>
            <a:pPr eaLnBrk="1" hangingPunct="1"/>
            <a:r>
              <a:rPr lang="ru-RU" sz="2800" smtClean="0"/>
              <a:t>отставание процесса понимания текста от процесса восприятия.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Литература: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sz="1000" smtClean="0"/>
          </a:p>
          <a:p>
            <a:r>
              <a:rPr lang="ru-RU" sz="1600" smtClean="0"/>
              <a:t>Денисова Д., Дорожин Ю. Уроки грамоты для дошкольников. – М.: Мозаика-Синтез, 2008.</a:t>
            </a:r>
          </a:p>
          <a:p>
            <a:r>
              <a:rPr lang="ru-RU" sz="1600" smtClean="0"/>
              <a:t>Жукова Н.С. Букварь. – М.: Эксмо, 2007.</a:t>
            </a:r>
          </a:p>
          <a:p>
            <a:r>
              <a:rPr lang="ru-RU" sz="1600" smtClean="0"/>
              <a:t>Жуковская Н.В. Учим буквы интересно и легко. – М.: ТЦ Сфера, 2007.</a:t>
            </a:r>
          </a:p>
          <a:p>
            <a:r>
              <a:rPr lang="ru-RU" sz="1600" smtClean="0"/>
              <a:t>Колесникова Е.В. От А до Я. – М.: Издательство «Ювента», 2007.</a:t>
            </a:r>
          </a:p>
          <a:p>
            <a:r>
              <a:rPr lang="ru-RU" sz="1600" smtClean="0"/>
              <a:t>Корнев А.Н. Нарушения чтения и письма у детей. – СПб.: СОЮЗ, 1994.</a:t>
            </a:r>
          </a:p>
          <a:p>
            <a:r>
              <a:rPr lang="ru-RU" sz="1600" smtClean="0"/>
              <a:t>Корнев А.Н. Подготовка к обучению грамоте детей с нарушениями речи. – М.: Айрис-пресс, 2006.</a:t>
            </a:r>
          </a:p>
          <a:p>
            <a:r>
              <a:rPr lang="ru-RU" sz="1600" smtClean="0"/>
              <a:t>Крупенчук О. И. Учим буквы. – СПб.: Издательский Дом «Литера», 2005.</a:t>
            </a:r>
          </a:p>
          <a:p>
            <a:r>
              <a:rPr lang="ru-RU" sz="1600" smtClean="0"/>
              <a:t>Кузнецова М.И. Я учусь писать и читать. – М.: Вентана-Граф, 2008.</a:t>
            </a:r>
          </a:p>
          <a:p>
            <a:r>
              <a:rPr lang="ru-RU" sz="1600" smtClean="0"/>
              <a:t>Лалаева Р.И. Нарушения чтения и пути их коррекции у младших школьников. – СПб.: СОЮЗ, 1998.</a:t>
            </a:r>
          </a:p>
          <a:p>
            <a:r>
              <a:rPr lang="ru-RU" sz="1600" smtClean="0"/>
              <a:t>Логопедия в школе/ Под ред. В.С. Кукушина – М.: ИКЦ «МарТ»; Ростов н/Д: Издательский центр «МарТ», 2004.</a:t>
            </a:r>
          </a:p>
          <a:p>
            <a:r>
              <a:rPr lang="ru-RU" sz="1600" smtClean="0"/>
              <a:t>Хохлова С.П. Узнай буквы, прочитай слова. – М.: ТЦ Сфера, 2007.</a:t>
            </a:r>
          </a:p>
          <a:p>
            <a:endParaRPr lang="ru-RU" sz="1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smtClean="0">
                <a:solidFill>
                  <a:srgbClr val="003399"/>
                </a:solidFill>
              </a:rPr>
              <a:t>Последовательность введения слогов разных типов: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обратных слогов (ГС) – </a:t>
            </a:r>
            <a:r>
              <a:rPr lang="ru-RU" sz="2400" i="1" smtClean="0">
                <a:solidFill>
                  <a:srgbClr val="FF0066"/>
                </a:solidFill>
              </a:rPr>
              <a:t>ам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открытых слогов (СГ) –  </a:t>
            </a:r>
            <a:r>
              <a:rPr lang="ru-RU" sz="2400" i="1" smtClean="0">
                <a:solidFill>
                  <a:srgbClr val="FF0066"/>
                </a:solidFill>
              </a:rPr>
              <a:t>ма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закрытых слогов (СГС) – </a:t>
            </a:r>
            <a:r>
              <a:rPr lang="ru-RU" sz="2400" i="1" smtClean="0">
                <a:solidFill>
                  <a:srgbClr val="FF0066"/>
                </a:solidFill>
              </a:rPr>
              <a:t>сом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открытых слогов, включающих букву И – </a:t>
            </a:r>
            <a:r>
              <a:rPr lang="ru-RU" sz="2400" i="1" smtClean="0">
                <a:solidFill>
                  <a:srgbClr val="FF0066"/>
                </a:solidFill>
              </a:rPr>
              <a:t>ми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закрытых слогов, включающих букву И – </a:t>
            </a:r>
            <a:r>
              <a:rPr lang="ru-RU" sz="2400" i="1" smtClean="0">
                <a:solidFill>
                  <a:srgbClr val="FF0066"/>
                </a:solidFill>
              </a:rPr>
              <a:t>мил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открытых слогов, включающих буквы Я, Е, Ё, Ю – </a:t>
            </a:r>
            <a:r>
              <a:rPr lang="ru-RU" sz="2400" i="1" smtClean="0">
                <a:solidFill>
                  <a:srgbClr val="FF0066"/>
                </a:solidFill>
              </a:rPr>
              <a:t>ня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закрытых слогов, включающих буквы Я, Е, Ё, Ю – </a:t>
            </a:r>
            <a:r>
              <a:rPr lang="ru-RU" sz="2400" i="1" smtClean="0">
                <a:solidFill>
                  <a:srgbClr val="FF0066"/>
                </a:solidFill>
              </a:rPr>
              <a:t>мял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слогов со стечением согласных (ССГС) – </a:t>
            </a:r>
            <a:r>
              <a:rPr lang="ru-RU" sz="2400" i="1" smtClean="0">
                <a:solidFill>
                  <a:srgbClr val="FF0066"/>
                </a:solidFill>
              </a:rPr>
              <a:t>кран</a:t>
            </a:r>
            <a:r>
              <a:rPr lang="ru-RU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чтение слогов со стечением согласных (СГСС) – </a:t>
            </a:r>
            <a:r>
              <a:rPr lang="ru-RU" sz="2400" i="1" smtClean="0">
                <a:solidFill>
                  <a:srgbClr val="FF0066"/>
                </a:solidFill>
              </a:rPr>
              <a:t>волк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b="1" smtClean="0">
                <a:solidFill>
                  <a:srgbClr val="003399"/>
                </a:solidFill>
              </a:rPr>
              <a:t>Виды работы</a:t>
            </a:r>
            <a:br>
              <a:rPr lang="ru-RU" sz="3400" b="1" smtClean="0">
                <a:solidFill>
                  <a:srgbClr val="003399"/>
                </a:solidFill>
              </a:rPr>
            </a:br>
            <a:r>
              <a:rPr lang="ru-RU" sz="3400" b="1" smtClean="0">
                <a:solidFill>
                  <a:srgbClr val="003399"/>
                </a:solidFill>
              </a:rPr>
              <a:t>по формированию навыка чтения открытого слога:</a:t>
            </a:r>
            <a:endParaRPr lang="ru-RU" sz="34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9800"/>
            <a:ext cx="8229600" cy="3763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закрепление правила об обозначении твёрдости – мягкости согласных гласными 1 и 2 ряда;</a:t>
            </a:r>
          </a:p>
          <a:p>
            <a:pPr eaLnBrk="1" hangingPunct="1"/>
            <a:r>
              <a:rPr lang="ru-RU" smtClean="0"/>
              <a:t>чтение слогов с изменяющейся гласной (работа с таблицей);</a:t>
            </a:r>
          </a:p>
          <a:p>
            <a:pPr eaLnBrk="1" hangingPunct="1"/>
            <a:r>
              <a:rPr lang="ru-RU" smtClean="0"/>
              <a:t>чтение пар слогов с ориентировкой на гласную (а – на, я - ня);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b="1" smtClean="0">
                <a:solidFill>
                  <a:srgbClr val="003399"/>
                </a:solidFill>
              </a:rPr>
              <a:t>Виды работы</a:t>
            </a:r>
            <a:br>
              <a:rPr lang="ru-RU" sz="3400" b="1" smtClean="0">
                <a:solidFill>
                  <a:srgbClr val="003399"/>
                </a:solidFill>
              </a:rPr>
            </a:br>
            <a:r>
              <a:rPr lang="ru-RU" sz="3400" b="1" smtClean="0">
                <a:solidFill>
                  <a:srgbClr val="003399"/>
                </a:solidFill>
              </a:rPr>
              <a:t>по формированию навыка чтения открытого слога: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придумывание, составление и чтение слогов с твёрдыми (мягкими) согласными;</a:t>
            </a:r>
          </a:p>
          <a:p>
            <a:pPr eaLnBrk="1" hangingPunct="1"/>
            <a:r>
              <a:rPr lang="ru-RU" smtClean="0"/>
              <a:t>придумывание пар слогов с твёрдыми и мягкими согласными  (</a:t>
            </a:r>
            <a:r>
              <a:rPr lang="ru-RU" i="1" smtClean="0"/>
              <a:t>ма-мя, ду-дю …</a:t>
            </a:r>
            <a:r>
              <a:rPr lang="ru-RU" smtClean="0"/>
              <a:t>);</a:t>
            </a:r>
          </a:p>
          <a:p>
            <a:pPr eaLnBrk="1" hangingPunct="1"/>
            <a:r>
              <a:rPr lang="ru-RU" smtClean="0"/>
              <a:t>подбор слов с заданным слогом;</a:t>
            </a:r>
          </a:p>
          <a:p>
            <a:pPr eaLnBrk="1" hangingPunct="1"/>
            <a:r>
              <a:rPr lang="ru-RU" smtClean="0"/>
              <a:t>запись слогов под диктовку.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b="1" smtClean="0">
                <a:solidFill>
                  <a:srgbClr val="003399"/>
                </a:solidFill>
              </a:rPr>
              <a:t>Таблица для отработки</a:t>
            </a:r>
            <a:br>
              <a:rPr lang="ru-RU" sz="3400" b="1" smtClean="0">
                <a:solidFill>
                  <a:srgbClr val="003399"/>
                </a:solidFill>
              </a:rPr>
            </a:br>
            <a:r>
              <a:rPr lang="ru-RU" sz="3400" b="1" smtClean="0">
                <a:solidFill>
                  <a:srgbClr val="003399"/>
                </a:solidFill>
              </a:rPr>
              <a:t>навыка слогового чтения</a:t>
            </a:r>
          </a:p>
        </p:txBody>
      </p:sp>
      <p:graphicFrame>
        <p:nvGraphicFramePr>
          <p:cNvPr id="17543" name="Group 135"/>
          <p:cNvGraphicFramePr>
            <a:graphicFrameLocks noGrp="1"/>
          </p:cNvGraphicFramePr>
          <p:nvPr>
            <p:ph idx="1"/>
          </p:nvPr>
        </p:nvGraphicFramePr>
        <p:xfrm>
          <a:off x="685800" y="1676400"/>
          <a:ext cx="8229600" cy="4114800"/>
        </p:xfrm>
        <a:graphic>
          <a:graphicData uri="http://schemas.openxmlformats.org/drawingml/2006/table">
            <a:tbl>
              <a:tblPr/>
              <a:tblGrid>
                <a:gridCol w="747713"/>
                <a:gridCol w="747712"/>
                <a:gridCol w="747713"/>
                <a:gridCol w="749300"/>
                <a:gridCol w="747712"/>
                <a:gridCol w="747713"/>
                <a:gridCol w="747712"/>
                <a:gridCol w="747713"/>
                <a:gridCol w="750887"/>
                <a:gridCol w="747713"/>
                <a:gridCol w="7477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>
                <a:solidFill>
                  <a:srgbClr val="003399"/>
                </a:solidFill>
              </a:rPr>
              <a:t>Виды работы по слоговой таблице: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заполнить указанную строку и прочитать все слоги;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заполнить указанную строку и прочитать сначала слоги с твёрдыми согласными, а затем с мягкими;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заполнить указанный столбик, прочитать (при этом следует спросить, почему все согласные твёрдые или мягкие?);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напечатать и прочитать слоги по клеткам таблицы там, где поставлены точки;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напечатать фломастером все слоги со звуком [н], прочитать их;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напечатать слог, который находится на пересечении … строки с … столбиком, прочитать, что получилось;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найти место названного слога в таблице и напечатать его.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>
                <a:solidFill>
                  <a:srgbClr val="003399"/>
                </a:solidFill>
              </a:rPr>
              <a:t>Виды работы по слоговой таблице: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заполнить пустую клетку, которая правее, левее, ниже, выше данного слога, прочитать;</a:t>
            </a:r>
          </a:p>
          <a:p>
            <a:pPr eaLnBrk="1" hangingPunct="1"/>
            <a:r>
              <a:rPr lang="ru-RU" smtClean="0"/>
              <a:t>прочитать слоги … строки (… столбика) и исправить ошибку, если она есть;</a:t>
            </a:r>
          </a:p>
          <a:p>
            <a:pPr eaLnBrk="1" hangingPunct="1"/>
            <a:r>
              <a:rPr lang="ru-RU" smtClean="0"/>
              <a:t>логопед дотрагивается указкой до пустой клетки, а она пусть «зазвучит».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>
                <a:solidFill>
                  <a:srgbClr val="003399"/>
                </a:solidFill>
              </a:rPr>
              <a:t>Приём обучения слоговому чтению Н.С. Жуковой</a:t>
            </a:r>
          </a:p>
        </p:txBody>
      </p:sp>
      <p:pic>
        <p:nvPicPr>
          <p:cNvPr id="21508" name="Picture 4" descr="Изображение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709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Изображение 018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352800" y="3429000"/>
            <a:ext cx="2784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Изображение 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905000"/>
            <a:ext cx="2749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897</Words>
  <Application>Microsoft PowerPoint</Application>
  <PresentationFormat>Экран (4:3)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Arial Black</vt:lpstr>
      <vt:lpstr>Times New Roman</vt:lpstr>
      <vt:lpstr>Оформление по умолчанию</vt:lpstr>
      <vt:lpstr>Логопедическая работа по формированию и коррекции навыка чтения на этапе овладения слоговым чтением</vt:lpstr>
      <vt:lpstr>Характеристика процесса чтения на этапе овладения слоговым чтением: </vt:lpstr>
      <vt:lpstr>Последовательность введения слогов разных типов:</vt:lpstr>
      <vt:lpstr>Виды работы по формированию навыка чтения открытого слога:</vt:lpstr>
      <vt:lpstr>Виды работы по формированию навыка чтения открытого слога:</vt:lpstr>
      <vt:lpstr>Таблица для отработки навыка слогового чтения</vt:lpstr>
      <vt:lpstr>Виды работы по слоговой таблице:</vt:lpstr>
      <vt:lpstr>Виды работы по слоговой таблице:</vt:lpstr>
      <vt:lpstr>Приём обучения слоговому чтению Н.С. Жуковой</vt:lpstr>
      <vt:lpstr>Таблицы А.Н. Корнева для формирования навыка слогового чтения</vt:lpstr>
      <vt:lpstr>Таблицы А.Н. Корнева для формирования навыка слогового чтения</vt:lpstr>
      <vt:lpstr>Составление слов по слоговой таблице</vt:lpstr>
      <vt:lpstr>Напиши на пустых листочках слоги так, чтобы согласный при чтении произносился мягко.</vt:lpstr>
      <vt:lpstr>Напиши в слоговых шариках букву Р. Прочитай слоги. Определи первый слог в названии картинки и соедини её с шариком.</vt:lpstr>
      <vt:lpstr>Прочитай слоги. Назови картинки. С какого слога начинается каждое слово?</vt:lpstr>
      <vt:lpstr>Прочитай слоги. Назови картинки. Подбери картинки к схемам.</vt:lpstr>
      <vt:lpstr>Прочитай слоги. Назови картинки. Подбери картинки к схемам.</vt:lpstr>
      <vt:lpstr>Прочитай слоги. Составь из слогов название картинки.</vt:lpstr>
      <vt:lpstr>Прочитай слоги. Назови картинки. Составь из слогов названия картинок.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Стрелкова Н.</dc:creator>
  <cp:lastModifiedBy>PC</cp:lastModifiedBy>
  <cp:revision>24</cp:revision>
  <cp:lastPrinted>1601-01-01T00:00:00Z</cp:lastPrinted>
  <dcterms:created xsi:type="dcterms:W3CDTF">1601-01-01T00:00:00Z</dcterms:created>
  <dcterms:modified xsi:type="dcterms:W3CDTF">2013-12-15T10:24:59Z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