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79C358-746B-47E7-8DF2-EDAF51202B68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881D1851-0D95-4491-95BB-2C763DDEC042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6" autoAdjust="0"/>
    <p:restoredTop sz="92424" autoAdjust="0"/>
  </p:normalViewPr>
  <p:slideViewPr>
    <p:cSldViewPr>
      <p:cViewPr varScale="1">
        <p:scale>
          <a:sx n="78" d="100"/>
          <a:sy n="78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1E18-5486-476F-9A32-54C2A10559B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7964-D4EA-4A80-8565-CE9B7FB84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1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7964-D4EA-4A80-8565-CE9B7FB840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9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7964-D4EA-4A80-8565-CE9B7FB840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2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7964-D4EA-4A80-8565-CE9B7FB840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8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7964-D4EA-4A80-8565-CE9B7FB840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6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5D2638-5287-4D18-BA14-62C0CB29526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C27675-CB36-4DBD-9C4D-740E9F68C76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9992" y="620689"/>
            <a:ext cx="4204008" cy="563714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Символ - N</a:t>
            </a:r>
          </a:p>
          <a:p>
            <a:r>
              <a:rPr lang="ru-RU" dirty="0"/>
              <a:t>Атомный вес - 14.0067</a:t>
            </a:r>
          </a:p>
          <a:p>
            <a:r>
              <a:rPr lang="ru-RU" dirty="0"/>
              <a:t>Плотность - 0.808 (при -195.8°C)</a:t>
            </a:r>
          </a:p>
          <a:p>
            <a:r>
              <a:rPr lang="ru-RU" dirty="0"/>
              <a:t>Температура плавления - -209.86 °C</a:t>
            </a:r>
          </a:p>
          <a:p>
            <a:r>
              <a:rPr lang="ru-RU" dirty="0"/>
              <a:t>Температура кипения - -195.82 °C</a:t>
            </a:r>
          </a:p>
          <a:p>
            <a:r>
              <a:rPr lang="ru-RU" dirty="0"/>
              <a:t>Открыт - Д. Резерфордом в 1772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" y="2708920"/>
            <a:ext cx="4680520" cy="39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5823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-1050794"/>
            <a:ext cx="8229600" cy="3371800"/>
          </a:xfrm>
        </p:spPr>
        <p:txBody>
          <a:bodyPr/>
          <a:lstStyle/>
          <a:p>
            <a:r>
              <a:rPr lang="ru-RU" dirty="0" smtClean="0"/>
              <a:t>Азот и его соединения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70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Азотная кислота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Температура </a:t>
            </a:r>
            <a:r>
              <a:rPr lang="ru-RU" dirty="0"/>
              <a:t>кипения азотной кислоты +83 °С, температура замерзания –41 °С, т.е. при обычных условиях это жидкость. Резкий запах и то, что при хранении она желтеет, объясняется тем, что концентрированная кислота малоустойчива и под действием света или при нагревании частично разлагается.</a:t>
            </a:r>
          </a:p>
          <a:p>
            <a:r>
              <a:rPr lang="en-US" dirty="0"/>
              <a:t>4HNO3 = 2H2O + 4NO2 + O2.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32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металлами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Концентрированная азотная кислота </a:t>
            </a:r>
            <a:r>
              <a:rPr lang="ru-RU" dirty="0" smtClean="0"/>
              <a:t>     </a:t>
            </a:r>
            <a:r>
              <a:rPr lang="ru-RU" dirty="0" err="1" smtClean="0"/>
              <a:t>Me</a:t>
            </a:r>
            <a:r>
              <a:rPr lang="ru-RU" dirty="0" smtClean="0"/>
              <a:t> </a:t>
            </a:r>
            <a:r>
              <a:rPr lang="ru-RU" dirty="0"/>
              <a:t>+ HNO3(</a:t>
            </a:r>
            <a:r>
              <a:rPr lang="ru-RU" dirty="0" err="1"/>
              <a:t>конц</a:t>
            </a:r>
            <a:r>
              <a:rPr lang="ru-RU" dirty="0"/>
              <a:t>.) → соль + вода + </a:t>
            </a:r>
            <a:r>
              <a:rPr lang="ru-RU" dirty="0" smtClean="0"/>
              <a:t>NO2</a:t>
            </a:r>
          </a:p>
          <a:p>
            <a:endParaRPr lang="ru-RU" dirty="0"/>
          </a:p>
          <a:p>
            <a:r>
              <a:rPr lang="ru-RU" dirty="0"/>
              <a:t> С концентрированной азотной кислотой не взаимодействуют благородные металлы (</a:t>
            </a:r>
            <a:r>
              <a:rPr lang="ru-RU" dirty="0" err="1"/>
              <a:t>Au</a:t>
            </a:r>
            <a:r>
              <a:rPr lang="ru-RU" dirty="0"/>
              <a:t>, </a:t>
            </a:r>
            <a:r>
              <a:rPr lang="ru-RU" dirty="0" err="1"/>
              <a:t>Ru</a:t>
            </a:r>
            <a:r>
              <a:rPr lang="ru-RU" dirty="0"/>
              <a:t>, </a:t>
            </a:r>
            <a:r>
              <a:rPr lang="ru-RU" dirty="0" err="1"/>
              <a:t>Os</a:t>
            </a:r>
            <a:r>
              <a:rPr lang="ru-RU" dirty="0"/>
              <a:t>, </a:t>
            </a:r>
            <a:r>
              <a:rPr lang="ru-RU" dirty="0" err="1"/>
              <a:t>Rh</a:t>
            </a:r>
            <a:r>
              <a:rPr lang="ru-RU" dirty="0"/>
              <a:t>, </a:t>
            </a:r>
            <a:r>
              <a:rPr lang="ru-RU" dirty="0" err="1"/>
              <a:t>Ir</a:t>
            </a:r>
            <a:r>
              <a:rPr lang="ru-RU" dirty="0"/>
              <a:t>, </a:t>
            </a:r>
            <a:r>
              <a:rPr lang="ru-RU" dirty="0" err="1"/>
              <a:t>Pt</a:t>
            </a:r>
            <a:r>
              <a:rPr lang="ru-RU" dirty="0"/>
              <a:t>), а ряд металлов (</a:t>
            </a:r>
            <a:r>
              <a:rPr lang="ru-RU" dirty="0" err="1"/>
              <a:t>Al</a:t>
            </a:r>
            <a:r>
              <a:rPr lang="ru-RU" dirty="0"/>
              <a:t>, </a:t>
            </a:r>
            <a:r>
              <a:rPr lang="ru-RU" dirty="0" err="1"/>
              <a:t>Ti</a:t>
            </a:r>
            <a:r>
              <a:rPr lang="ru-RU" dirty="0"/>
              <a:t>, </a:t>
            </a:r>
            <a:r>
              <a:rPr lang="ru-RU" dirty="0" err="1"/>
              <a:t>Cr</a:t>
            </a:r>
            <a:r>
              <a:rPr lang="ru-RU" dirty="0"/>
              <a:t>, </a:t>
            </a:r>
            <a:r>
              <a:rPr lang="ru-RU" dirty="0" err="1"/>
              <a:t>Fe</a:t>
            </a:r>
            <a:r>
              <a:rPr lang="ru-RU" dirty="0"/>
              <a:t>, </a:t>
            </a:r>
            <a:r>
              <a:rPr lang="ru-RU" dirty="0" err="1"/>
              <a:t>Co</a:t>
            </a:r>
            <a:r>
              <a:rPr lang="ru-RU" dirty="0"/>
              <a:t>, </a:t>
            </a:r>
            <a:r>
              <a:rPr lang="ru-RU" dirty="0" err="1"/>
              <a:t>Ni</a:t>
            </a:r>
            <a:r>
              <a:rPr lang="ru-RU" dirty="0"/>
              <a:t>) при низкой температуре </a:t>
            </a:r>
            <a:r>
              <a:rPr lang="ru-RU" dirty="0" err="1"/>
              <a:t>пассивируются</a:t>
            </a:r>
            <a:r>
              <a:rPr lang="ru-RU" dirty="0"/>
              <a:t> концентрированной азотной кислотой. Реакция возможна при повышении </a:t>
            </a:r>
            <a:r>
              <a:rPr lang="ru-RU" dirty="0" smtClean="0"/>
              <a:t>температуры </a:t>
            </a:r>
          </a:p>
          <a:p>
            <a:r>
              <a:rPr lang="ru-RU" dirty="0" smtClean="0"/>
              <a:t>                                                             </a:t>
            </a:r>
            <a:r>
              <a:rPr lang="pt-BR" dirty="0" smtClean="0"/>
              <a:t>Ag </a:t>
            </a:r>
            <a:r>
              <a:rPr lang="pt-BR" dirty="0"/>
              <a:t>+ 2HNO3(конц.) → AgNO3 + H2O + NO2↑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56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металлами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Разбавленная азотная кислота</a:t>
            </a:r>
          </a:p>
          <a:p>
            <a:r>
              <a:rPr lang="ru-RU" dirty="0"/>
              <a:t>Продукт восстановления азотной кислоты в разбавленном растворе зависит от активности металла, участвующего в реакции:</a:t>
            </a:r>
          </a:p>
          <a:p>
            <a:endParaRPr lang="ru-RU" dirty="0"/>
          </a:p>
          <a:p>
            <a:r>
              <a:rPr lang="ru-RU" dirty="0"/>
              <a:t> Активный металл</a:t>
            </a:r>
          </a:p>
          <a:p>
            <a:r>
              <a:rPr lang="ru-RU" dirty="0"/>
              <a:t>         8</a:t>
            </a:r>
            <a:r>
              <a:rPr lang="en-US" dirty="0"/>
              <a:t>Al + 30HNO3(</a:t>
            </a:r>
            <a:r>
              <a:rPr lang="ru-RU" dirty="0" err="1"/>
              <a:t>разб</a:t>
            </a:r>
            <a:r>
              <a:rPr lang="ru-RU" dirty="0"/>
              <a:t>.) → 8</a:t>
            </a:r>
            <a:r>
              <a:rPr lang="en-US" dirty="0"/>
              <a:t>Al(NO3)3 + 9H2O + 3NH4NO3</a:t>
            </a:r>
          </a:p>
          <a:p>
            <a:r>
              <a:rPr lang="ru-RU" dirty="0"/>
              <a:t> Металл средней активности</a:t>
            </a:r>
          </a:p>
          <a:p>
            <a:r>
              <a:rPr lang="ru-RU" dirty="0"/>
              <a:t>10Cr + 36HNO3(</a:t>
            </a:r>
            <a:r>
              <a:rPr lang="ru-RU" dirty="0" err="1"/>
              <a:t>разб</a:t>
            </a:r>
            <a:r>
              <a:rPr lang="ru-RU" dirty="0"/>
              <a:t>.) → 10Cr(NO3)3 + 18H2O + 3N2</a:t>
            </a:r>
            <a:r>
              <a:rPr lang="en-US" dirty="0" smtClean="0"/>
              <a:t> </a:t>
            </a:r>
            <a:endParaRPr lang="en-US" dirty="0"/>
          </a:p>
          <a:p>
            <a:pPr marL="137160" indent="0">
              <a:buNone/>
            </a:pPr>
            <a:r>
              <a:rPr lang="ru-RU" dirty="0"/>
              <a:t> Металл малоактивный</a:t>
            </a:r>
          </a:p>
          <a:p>
            <a:pPr marL="137160" indent="0">
              <a:buNone/>
            </a:pPr>
            <a:r>
              <a:rPr lang="ru-RU" dirty="0"/>
              <a:t>3</a:t>
            </a:r>
            <a:r>
              <a:rPr lang="en-US" dirty="0"/>
              <a:t>Ag + 4HNO3(</a:t>
            </a:r>
            <a:r>
              <a:rPr lang="ru-RU" dirty="0" err="1"/>
              <a:t>разб</a:t>
            </a:r>
            <a:r>
              <a:rPr lang="ru-RU" dirty="0"/>
              <a:t>.) → 3</a:t>
            </a:r>
            <a:r>
              <a:rPr lang="en-US" dirty="0"/>
              <a:t>AgNO3 + 2H2O + NO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78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47464"/>
            <a:ext cx="8481120" cy="3163788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Получение азотной кислоты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688672"/>
          </a:xfrm>
        </p:spPr>
        <p:txBody>
          <a:bodyPr/>
          <a:lstStyle/>
          <a:p>
            <a:r>
              <a:rPr lang="en-US" dirty="0"/>
              <a:t>NaNO3 + H2SO4 = NaHSO4 + HNO3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89" y="1988840"/>
            <a:ext cx="2712690" cy="22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" y="2204864"/>
            <a:ext cx="2179189" cy="381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2277" y="3752919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4NH3 + 5O2  → 4NO + 6H2O (</a:t>
            </a:r>
            <a:r>
              <a:rPr lang="ru-RU" dirty="0"/>
              <a:t>Условия: катализатор – </a:t>
            </a:r>
            <a:r>
              <a:rPr lang="en-US" dirty="0" err="1"/>
              <a:t>Pt</a:t>
            </a:r>
            <a:r>
              <a:rPr lang="en-US" dirty="0"/>
              <a:t>, t = 500˚</a:t>
            </a:r>
            <a:r>
              <a:rPr lang="ru-RU" dirty="0"/>
              <a:t>С) </a:t>
            </a:r>
          </a:p>
          <a:p>
            <a:endParaRPr lang="ru-RU" dirty="0"/>
          </a:p>
          <a:p>
            <a:r>
              <a:rPr lang="en-US" dirty="0" smtClean="0"/>
              <a:t>2NO </a:t>
            </a:r>
            <a:r>
              <a:rPr lang="en-US" dirty="0"/>
              <a:t>+ O2 → 2NO2 </a:t>
            </a:r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4</a:t>
            </a:r>
            <a:r>
              <a:rPr lang="en-US" dirty="0"/>
              <a:t>NO2 + </a:t>
            </a:r>
            <a:r>
              <a:rPr lang="ru-RU" dirty="0"/>
              <a:t>О2 + 2</a:t>
            </a:r>
            <a:r>
              <a:rPr lang="en-US" dirty="0"/>
              <a:t>H2O ↔ 4HNO3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37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/>
          <a:lstStyle/>
          <a:p>
            <a:r>
              <a:rPr lang="ru-RU" dirty="0" smtClean="0"/>
              <a:t>Применение азотной кислоты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3636" y="1412776"/>
            <a:ext cx="3883936" cy="481543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Производство азотных и комплексных удобрений.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Производство </a:t>
            </a:r>
            <a:r>
              <a:rPr lang="ru-RU" dirty="0"/>
              <a:t>взрывчатых веществ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Производство красителей.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Производство </a:t>
            </a:r>
            <a:r>
              <a:rPr lang="ru-RU" dirty="0"/>
              <a:t>лекарств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Производство пленок, нитролаков, нитроэмалей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Производство искусственных волокон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Как компонент нитрующей смеси, для траления металлов в металлургии.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40" y="3191522"/>
            <a:ext cx="2367823" cy="15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0" y="1124744"/>
            <a:ext cx="2904331" cy="174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7" y="3256180"/>
            <a:ext cx="2660889" cy="19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55910"/>
            <a:ext cx="2160240" cy="16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80" y="5196036"/>
            <a:ext cx="1871298" cy="15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96" y="5223691"/>
            <a:ext cx="2088232" cy="14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54849"/>
            <a:ext cx="1680123" cy="129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69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Аммиак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74420"/>
            <a:ext cx="8229600" cy="470916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300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Аммиа́к</a:t>
            </a:r>
            <a:r>
              <a:rPr lang="ru-RU" dirty="0" smtClean="0"/>
              <a:t>— </a:t>
            </a:r>
            <a:r>
              <a:rPr lang="ru-RU" dirty="0"/>
              <a:t>NH3, нитрид водорода, при нормальных условиях — бесцветный газ с резким характерным запахом (запах нашатырного спирта).</a:t>
            </a:r>
          </a:p>
          <a:p>
            <a:r>
              <a:rPr lang="ru-RU" dirty="0"/>
              <a:t>Аммиак почти вдвое легче </a:t>
            </a:r>
            <a:r>
              <a:rPr lang="ru-RU" dirty="0" smtClean="0"/>
              <a:t>воздуха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Растворимость NH3 в воде чрезвычайно велика — около 1200 объёмов (при 0 °C) или 700 объёмов (при 20 °C) в </a:t>
            </a:r>
            <a:r>
              <a:rPr lang="ru-RU" dirty="0" smtClean="0"/>
              <a:t>объёме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(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2171" y="1188284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Аммиак (в европейских языках его название звучит как «аммониак») своим названием обязан оазису </a:t>
            </a:r>
            <a:r>
              <a:rPr lang="ru-RU" dirty="0" err="1"/>
              <a:t>Аммона</a:t>
            </a:r>
            <a:r>
              <a:rPr lang="ru-RU" dirty="0"/>
              <a:t> в Северной Африке, расположенному на перекрестке караванных путей. В жарком климате мочевина (NH2)2CO, содержащаяся в продуктах жизнедеятельности животных, разлагается особенно быстро. Одним из продуктов разложения и является аммиак. По другим сведениям, аммиак получил своё название от древнеегипетского слова </a:t>
            </a:r>
            <a:r>
              <a:rPr lang="ru-RU" dirty="0" err="1"/>
              <a:t>амониан</a:t>
            </a:r>
            <a:r>
              <a:rPr lang="ru-RU" dirty="0"/>
              <a:t>. Так называли людей, поклоняющихся богу Амону. Они во время своих ритуальных обрядов нюхали нашатырь NH4Cl, который при нагревании испаряет аммиак.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38" y="4572695"/>
            <a:ext cx="17335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495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2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0140" y="251495"/>
            <a:ext cx="9272500" cy="1143000"/>
          </a:xfrm>
        </p:spPr>
        <p:txBody>
          <a:bodyPr/>
          <a:lstStyle/>
          <a:p>
            <a:r>
              <a:rPr lang="ru-RU" dirty="0" smtClean="0"/>
              <a:t>Аммиак - опасен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01" y="1412776"/>
            <a:ext cx="3898776" cy="259228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 медицине 10% водный раствор аммиака известен как нашатырный спирт. Резкий запах аммиака раздражает специфические рецепторы слизистой оболочки носа и способствует возбуждению дыхательного и сосудодвигательного центров, поэтому при обморочных состояниях или алкогольном отравлении пострадавшему дают вдыхать пары нашатырного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73016"/>
            <a:ext cx="4230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Аммиак опасен при вдыхании. При остром отравлении аммиак поражает глаза и дыхательные пути, при высоких концентрациях возможен смертельный исход. Вызывает сильный кашель, удушье, при высокой концентрации паров — возбуждение, бред. При контакте с кожей — жгучая боль, отек, ожег с пузырями.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4775" y="2580478"/>
            <a:ext cx="43022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медицинская помощь: промыть глаза и лицо водой, надеть противогаз или ватно-марлевую повязку, смоченную 5% раствором лимонной кислоты, открытые участки кожи обильно промыть водой, немедленно покинуть очаг заражения.</a:t>
            </a:r>
          </a:p>
          <a:p>
            <a:r>
              <a:rPr lang="ru-RU" dirty="0"/>
              <a:t>При попадании аммиака в желудок надо выпить несколько стаканов теплой воды с добавлением одной чайной ложки столового уксуса на стакан воды и вызвать рвоту.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5763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9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9083352" cy="1143000"/>
          </a:xfrm>
        </p:spPr>
        <p:txBody>
          <a:bodyPr/>
          <a:lstStyle/>
          <a:p>
            <a:r>
              <a:rPr lang="ru-RU" dirty="0" smtClean="0"/>
              <a:t>Получение аммиака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19728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лаборатории используют действие сильных щелочей на соли аммония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NH4Cl + </a:t>
            </a:r>
            <a:r>
              <a:rPr lang="ru-RU" dirty="0" err="1"/>
              <a:t>NaOH</a:t>
            </a:r>
            <a:r>
              <a:rPr lang="ru-RU" dirty="0"/>
              <a:t> = NH3↑ + </a:t>
            </a:r>
            <a:r>
              <a:rPr lang="ru-RU" dirty="0" err="1"/>
              <a:t>NaCl</a:t>
            </a:r>
            <a:r>
              <a:rPr lang="ru-RU" dirty="0"/>
              <a:t> + </a:t>
            </a:r>
            <a:r>
              <a:rPr lang="ru-RU" dirty="0" smtClean="0"/>
              <a:t>H2O</a:t>
            </a:r>
            <a:endParaRPr lang="ru-RU" dirty="0"/>
          </a:p>
          <a:p>
            <a:r>
              <a:rPr lang="ru-RU" dirty="0"/>
              <a:t>(NH4)2SO4 + </a:t>
            </a:r>
            <a:r>
              <a:rPr lang="ru-RU" dirty="0" err="1"/>
              <a:t>Ca</a:t>
            </a:r>
            <a:r>
              <a:rPr lang="ru-RU" dirty="0"/>
              <a:t>(OH)2 = 2NH3↑ + CaSO4 + 2H2O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688" y="3717032"/>
            <a:ext cx="4331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Промышленный способ получения аммиака основан на прямом взаимодействии водорода и азота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N2(г) + 3H2(г) ↔ 2NH3(г) + 45,9 </a:t>
            </a:r>
            <a:r>
              <a:rPr lang="ru-RU" dirty="0" smtClean="0"/>
              <a:t> кДж</a:t>
            </a:r>
            <a:endParaRPr lang="ru-RU" dirty="0"/>
          </a:p>
          <a:p>
            <a:r>
              <a:rPr lang="ru-RU" dirty="0"/>
              <a:t>Условия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катализатор – пористое </a:t>
            </a:r>
            <a:r>
              <a:rPr lang="ru-RU" dirty="0" smtClean="0"/>
              <a:t>железо</a:t>
            </a:r>
            <a:endParaRPr lang="ru-RU" dirty="0"/>
          </a:p>
          <a:p>
            <a:r>
              <a:rPr lang="ru-RU" dirty="0"/>
              <a:t>температура – 450 – 500 ˚</a:t>
            </a:r>
            <a:r>
              <a:rPr lang="ru-RU" dirty="0" smtClean="0"/>
              <a:t>С</a:t>
            </a:r>
            <a:endParaRPr lang="ru-RU" dirty="0"/>
          </a:p>
          <a:p>
            <a:r>
              <a:rPr lang="ru-RU" dirty="0"/>
              <a:t>давление – 25 – </a:t>
            </a:r>
            <a:r>
              <a:rPr lang="ru-RU" dirty="0" smtClean="0"/>
              <a:t>30 </a:t>
            </a:r>
            <a:r>
              <a:rPr lang="ru-RU" dirty="0" err="1" smtClean="0"/>
              <a:t>атм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573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39" y="3140968"/>
            <a:ext cx="2040689" cy="159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70439"/>
            <a:ext cx="2907194" cy="197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9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аммиака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15000" cy="4680560"/>
          </a:xfrm>
        </p:spPr>
        <p:txBody>
          <a:bodyPr>
            <a:normAutofit fontScale="92500"/>
          </a:bodyPr>
          <a:lstStyle/>
          <a:p>
            <a:r>
              <a:rPr lang="ru-RU" dirty="0"/>
              <a:t>NH3 – сильный восстановитель.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1. Горение аммиака (при нагревании)</a:t>
            </a:r>
          </a:p>
          <a:p>
            <a:r>
              <a:rPr lang="ru-RU" dirty="0"/>
              <a:t>4NH3 + 3O2 → 2N2 + 6H20</a:t>
            </a:r>
          </a:p>
          <a:p>
            <a:r>
              <a:rPr lang="ru-RU" dirty="0"/>
              <a:t>2. Каталитическое окисление </a:t>
            </a:r>
            <a:r>
              <a:rPr lang="ru-RU" dirty="0" err="1"/>
              <a:t>амииака</a:t>
            </a:r>
            <a:r>
              <a:rPr lang="ru-RU" dirty="0"/>
              <a:t> (катализатор </a:t>
            </a:r>
            <a:r>
              <a:rPr lang="ru-RU" dirty="0" err="1"/>
              <a:t>Pt</a:t>
            </a:r>
            <a:r>
              <a:rPr lang="ru-RU" dirty="0"/>
              <a:t> – </a:t>
            </a:r>
            <a:r>
              <a:rPr lang="ru-RU" dirty="0" err="1"/>
              <a:t>Rh</a:t>
            </a:r>
            <a:r>
              <a:rPr lang="ru-RU" dirty="0"/>
              <a:t>, температура)</a:t>
            </a:r>
          </a:p>
          <a:p>
            <a:r>
              <a:rPr lang="ru-RU" dirty="0"/>
              <a:t>4NH3 + 5O2 → 4NO + 6H2O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617094" cy="234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556792"/>
            <a:ext cx="2905125" cy="227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3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 rot="10800000" flipV="1">
            <a:off x="189805" y="404664"/>
            <a:ext cx="8254426" cy="864096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Взаимодействие аммиака с водой и кислотами 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-108520" y="1196752"/>
            <a:ext cx="6509320" cy="180020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r>
              <a:rPr lang="ru-RU" dirty="0"/>
              <a:t>И водный раствор аммиака, и соли аммония содержат особый ион — катион аммония NH4, играющий роль катиона металла. Он получается в результате того, что атом азота имеет свободную (</a:t>
            </a:r>
            <a:r>
              <a:rPr lang="ru-RU" dirty="0" err="1"/>
              <a:t>неподеленную</a:t>
            </a:r>
            <a:r>
              <a:rPr lang="ru-RU" dirty="0"/>
              <a:t>) электронную пару, за счет которой и формируется еще одна ковалентная связь с катионом водорода, переходящего к аммиаку от молекул кислот или воды: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Такой механизм образования ковалентной связи, которая возникает не в результате обобществления непарных электронов, а благодаря свободной электронной паре, имеющейся у одного из атомов, называется донорно-акцепторным.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86381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5545806"/>
            <a:ext cx="322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NH3 </a:t>
            </a:r>
            <a:r>
              <a:rPr lang="pt-BR" dirty="0" smtClean="0"/>
              <a:t>+ </a:t>
            </a:r>
            <a:r>
              <a:rPr lang="pt-BR" dirty="0"/>
              <a:t>HCl = NH4Cl↑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043383"/>
            <a:ext cx="387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2NH3 </a:t>
            </a:r>
            <a:r>
              <a:rPr lang="pt-BR" dirty="0" smtClean="0"/>
              <a:t>+ </a:t>
            </a:r>
            <a:r>
              <a:rPr lang="pt-BR" dirty="0"/>
              <a:t>H2SO4 = (NH4)2SO4↓  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84" y="1732094"/>
            <a:ext cx="1714047" cy="15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6679"/>
            <a:ext cx="3363090" cy="189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40051" y="30642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NH3 + Н20 &lt;-&gt; </a:t>
            </a:r>
            <a:r>
              <a:rPr lang="ru-RU" dirty="0" smtClean="0"/>
              <a:t> </a:t>
            </a:r>
            <a:r>
              <a:rPr lang="ru-RU" dirty="0"/>
              <a:t>NН4 + ОН-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44184" y="35509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Если к раствору аммиака прилить несколько капель фенолфталеина, то он окрасится в малиновый цвет, т. е. покажет щелочную среду:</a:t>
            </a:r>
          </a:p>
        </p:txBody>
      </p:sp>
    </p:spTree>
    <p:extLst>
      <p:ext uri="{BB962C8B-B14F-4D97-AF65-F5344CB8AC3E}">
        <p14:creationId xmlns:p14="http://schemas.microsoft.com/office/powerpoint/2010/main" val="173005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4978896" cy="1084982"/>
          </a:xfrm>
        </p:spPr>
        <p:txBody>
          <a:bodyPr/>
          <a:lstStyle/>
          <a:p>
            <a:r>
              <a:rPr lang="ru-RU" dirty="0" smtClean="0"/>
              <a:t>Жидкий азот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63488"/>
            <a:ext cx="4824536" cy="638974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 smtClean="0"/>
              <a:t>Жидкий азот —не взрывоопасен и не ядовит.  </a:t>
            </a:r>
          </a:p>
          <a:p>
            <a:pPr marL="13716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5534" y="4571899"/>
            <a:ext cx="820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Испаряясь, азот охлаждает очаг возгорания и вытесняет кислород, необходимый для горения, поэтому пожар прекращается. Так как азот, в отличие от воды, пены или порошка, просто испаряется и выветривается, азотное пожаротушение, наряду с углекислотным, — наиболее эффективный с точки зрения сохранности ценностей способ тушения пожаров.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1937" y="1412776"/>
            <a:ext cx="41044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</a:rPr>
              <a:t>жидкость прозрачного цвета</a:t>
            </a:r>
            <a:r>
              <a:rPr lang="ru-RU" sz="2800" dirty="0" smtClean="0">
                <a:solidFill>
                  <a:prstClr val="white"/>
                </a:solidFill>
              </a:rPr>
              <a:t>.</a:t>
            </a:r>
            <a:r>
              <a:rPr lang="ru-RU" sz="2400" dirty="0" smtClean="0"/>
              <a:t>   Имеет </a:t>
            </a:r>
            <a:r>
              <a:rPr lang="ru-RU" sz="2400" dirty="0"/>
              <a:t>точку кипения </a:t>
            </a:r>
            <a:r>
              <a:rPr lang="ru-RU" dirty="0" smtClean="0"/>
              <a:t>−</a:t>
            </a:r>
            <a:r>
              <a:rPr lang="ru-RU" dirty="0"/>
              <a:t>195,75 </a:t>
            </a:r>
            <a:r>
              <a:rPr lang="ru-RU" sz="2000" dirty="0" smtClean="0"/>
              <a:t>°</a:t>
            </a:r>
            <a:r>
              <a:rPr lang="ru-RU" sz="2000" dirty="0"/>
              <a:t>С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7" y="1700807"/>
            <a:ext cx="3630575" cy="287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8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80728"/>
          </a:xfrm>
        </p:spPr>
        <p:txBody>
          <a:bodyPr/>
          <a:lstStyle/>
          <a:p>
            <a:r>
              <a:rPr lang="ru-RU" dirty="0" smtClean="0"/>
              <a:t>Соли аммония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86" y="1196752"/>
            <a:ext cx="8229600" cy="5913642"/>
          </a:xfrm>
        </p:spPr>
        <p:txBody>
          <a:bodyPr>
            <a:normAutofit/>
          </a:bodyPr>
          <a:lstStyle/>
          <a:p>
            <a:r>
              <a:rPr lang="ru-RU" dirty="0"/>
              <a:t> вступают в обменную реакцию с кислотами и солями</a:t>
            </a:r>
            <a:r>
              <a:rPr lang="ru-RU" dirty="0" smtClean="0"/>
              <a:t>:</a:t>
            </a:r>
          </a:p>
          <a:p>
            <a:r>
              <a:rPr lang="en-US" sz="2400" dirty="0"/>
              <a:t>(NH4)2SO4 + Ba(NO3)2 → BaSO4 ↓ + </a:t>
            </a:r>
            <a:r>
              <a:rPr lang="en-US" sz="2400" dirty="0" smtClean="0"/>
              <a:t>2NH4NO3</a:t>
            </a:r>
            <a:r>
              <a:rPr lang="ru-RU" sz="2400" dirty="0" smtClean="0"/>
              <a:t>                                                      </a:t>
            </a:r>
            <a:r>
              <a:rPr lang="pl-PL" sz="2400" dirty="0" smtClean="0"/>
              <a:t>(</a:t>
            </a:r>
            <a:r>
              <a:rPr lang="pl-PL" sz="2400" dirty="0"/>
              <a:t>NH4)2CO3 + 2HCl → 2NH4Cl + Н2O + CO2 </a:t>
            </a:r>
            <a:r>
              <a:rPr lang="pl-PL" dirty="0" smtClean="0"/>
              <a:t>↑</a:t>
            </a:r>
            <a:r>
              <a:rPr lang="ru-RU" dirty="0" smtClean="0"/>
              <a:t>                                            взаимодействуют </a:t>
            </a:r>
            <a:r>
              <a:rPr lang="ru-RU" dirty="0"/>
              <a:t>с растворами щелочей с образованием аммиака – качественная реакция на ион аммония</a:t>
            </a:r>
            <a:r>
              <a:rPr lang="ru-RU" dirty="0" smtClean="0"/>
              <a:t>:</a:t>
            </a:r>
          </a:p>
          <a:p>
            <a:r>
              <a:rPr lang="en-US" sz="2400" dirty="0"/>
              <a:t>NH4Cl + </a:t>
            </a:r>
            <a:r>
              <a:rPr lang="en-US" sz="2400" dirty="0" err="1"/>
              <a:t>NaOH</a:t>
            </a:r>
            <a:r>
              <a:rPr lang="en-US" sz="2400" dirty="0"/>
              <a:t> → </a:t>
            </a:r>
            <a:r>
              <a:rPr lang="en-US" sz="2400" dirty="0" err="1"/>
              <a:t>NaCl</a:t>
            </a:r>
            <a:r>
              <a:rPr lang="en-US" sz="2400" dirty="0"/>
              <a:t> + NH3 ↑ + </a:t>
            </a:r>
            <a:r>
              <a:rPr lang="ru-RU" sz="2400" dirty="0"/>
              <a:t>Н2</a:t>
            </a:r>
            <a:r>
              <a:rPr lang="en-US" sz="2400" dirty="0"/>
              <a:t>O</a:t>
            </a:r>
          </a:p>
          <a:p>
            <a:r>
              <a:rPr lang="ru-RU" dirty="0" smtClean="0"/>
              <a:t>разлагаются </a:t>
            </a:r>
            <a:r>
              <a:rPr lang="ru-RU" dirty="0"/>
              <a:t>при </a:t>
            </a:r>
            <a:r>
              <a:rPr lang="ru-RU" dirty="0" smtClean="0"/>
              <a:t>нагревании              </a:t>
            </a:r>
            <a:r>
              <a:rPr lang="en-US" sz="2400" dirty="0" smtClean="0"/>
              <a:t>NH4Cl </a:t>
            </a:r>
            <a:r>
              <a:rPr lang="en-US" sz="2400" dirty="0"/>
              <a:t>→ NH3↑ + </a:t>
            </a:r>
            <a:r>
              <a:rPr lang="en-US" sz="2400" dirty="0" err="1" smtClean="0"/>
              <a:t>HCl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103722"/>
            <a:ext cx="319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NH4NO3 → N2O↑ + 2</a:t>
            </a:r>
            <a:r>
              <a:rPr lang="ru-RU" dirty="0"/>
              <a:t>Н2</a:t>
            </a:r>
            <a:r>
              <a:rPr lang="en-US" dirty="0"/>
              <a:t>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5444" y="6076250"/>
            <a:ext cx="469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(NH4)2Cr2O7 → </a:t>
            </a:r>
            <a:r>
              <a:rPr lang="en-US" dirty="0" smtClean="0"/>
              <a:t>N2↑</a:t>
            </a:r>
            <a:r>
              <a:rPr lang="ru-RU" dirty="0" smtClean="0"/>
              <a:t> +</a:t>
            </a:r>
            <a:r>
              <a:rPr lang="en-US" dirty="0" smtClean="0"/>
              <a:t>  </a:t>
            </a:r>
            <a:r>
              <a:rPr lang="en-US" dirty="0"/>
              <a:t>Cr2O3+ 4</a:t>
            </a:r>
            <a:r>
              <a:rPr lang="ru-RU" dirty="0"/>
              <a:t>Н2</a:t>
            </a:r>
            <a:r>
              <a:rPr lang="en-US" dirty="0"/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Применение жидкого азота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3995936" cy="496859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;</a:t>
            </a:r>
          </a:p>
          <a:p>
            <a:r>
              <a:rPr lang="ru-RU" dirty="0" smtClean="0"/>
              <a:t>для охлаждения различного оборудования и техники;</a:t>
            </a:r>
          </a:p>
          <a:p>
            <a:r>
              <a:rPr lang="ru-RU" dirty="0" smtClean="0"/>
              <a:t>для охлаждения компонентов компьютера при экстремальном разгоне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680520" cy="53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85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жидкого азота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580112" cy="288032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косметологии жидкий </a:t>
            </a:r>
            <a:r>
              <a:rPr lang="ru-RU" dirty="0"/>
              <a:t>азот применяется </a:t>
            </a:r>
            <a:r>
              <a:rPr lang="ru-RU" dirty="0" smtClean="0"/>
              <a:t>. </a:t>
            </a:r>
            <a:r>
              <a:rPr lang="ru-RU" dirty="0"/>
              <a:t>для лечения вульгарных, подошвенных и плоских бородавок, папиллом, </a:t>
            </a:r>
            <a:r>
              <a:rPr lang="ru-RU" dirty="0" smtClean="0"/>
              <a:t>гипертрофических </a:t>
            </a:r>
            <a:r>
              <a:rPr lang="ru-RU" dirty="0"/>
              <a:t>рубцов, вульгарной угревой сыпи, розовых </a:t>
            </a:r>
            <a:r>
              <a:rPr lang="ru-RU" dirty="0" smtClean="0"/>
              <a:t>угрей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784963" cy="25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3933057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В пищевой промышленности азот зарегистрирован в качестве пищевой добавки E941, как газовая среда для упаковки и хранения, хладагент, а жидкий азот применяется при разливе масел и негазированных напитков для создания избыточного давления и инертной среды в мягкой таре.</a:t>
            </a:r>
          </a:p>
        </p:txBody>
      </p:sp>
    </p:spTree>
    <p:extLst>
      <p:ext uri="{BB962C8B-B14F-4D97-AF65-F5344CB8AC3E}">
        <p14:creationId xmlns:p14="http://schemas.microsoft.com/office/powerpoint/2010/main" val="325504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57" y="346998"/>
            <a:ext cx="425388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Поведение веществ в жидком азоте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72616" y="2420888"/>
            <a:ext cx="7365504" cy="5181755"/>
          </a:xfrm>
        </p:spPr>
        <p:txBody>
          <a:bodyPr/>
          <a:lstStyle/>
          <a:p>
            <a:pPr marL="2185416" lvl="8" indent="0">
              <a:buNone/>
            </a:pPr>
            <a:r>
              <a:rPr lang="ru-RU" sz="2800" dirty="0" smtClean="0"/>
              <a:t>Вещества в жидком азоте становятся хрупкими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5334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255" y="3717033"/>
            <a:ext cx="232852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38" y="-69994"/>
            <a:ext cx="3901454" cy="263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7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Ожоги жидким азотом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08964"/>
            <a:ext cx="8229600" cy="2663594"/>
          </a:xfrm>
        </p:spPr>
        <p:txBody>
          <a:bodyPr>
            <a:normAutofit/>
          </a:bodyPr>
          <a:lstStyle/>
          <a:p>
            <a:r>
              <a:rPr lang="ru-RU" dirty="0"/>
              <a:t>Следует охладить поражённые участки тела водой или холодными предметами, ввести обезболивающие препараты, наложить на раны повязки из стерильных перевязочных средств или подручных </a:t>
            </a:r>
            <a:r>
              <a:rPr lang="ru-RU" dirty="0" smtClean="0"/>
              <a:t>материалов.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9" y="156111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97" y="1561114"/>
            <a:ext cx="307441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6"/>
            <a:ext cx="8229600" cy="1143000"/>
          </a:xfrm>
        </p:spPr>
        <p:txBody>
          <a:bodyPr/>
          <a:lstStyle/>
          <a:p>
            <a:r>
              <a:rPr lang="ru-RU" smtClean="0"/>
              <a:t>Кессонная 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5040560" cy="514120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Кессонная </a:t>
            </a:r>
            <a:r>
              <a:rPr lang="ru-RU" dirty="0"/>
              <a:t>болезнь возникает при быстром снижении давления (например, при всплытии с глубины, выхода из кессона или барокамеры, или подъеме на высоту). При этом </a:t>
            </a:r>
            <a:r>
              <a:rPr lang="ru-RU" dirty="0" smtClean="0"/>
              <a:t>газ азот, </a:t>
            </a:r>
            <a:r>
              <a:rPr lang="ru-RU" dirty="0"/>
              <a:t>ранее растворенный в крови или тканях, образует газовые пузырьки в кровеносных сосудах. Характерные симптомы включают боль </a:t>
            </a:r>
            <a:r>
              <a:rPr lang="ru-RU" dirty="0" smtClean="0"/>
              <a:t>или </a:t>
            </a:r>
            <a:r>
              <a:rPr lang="ru-RU" dirty="0"/>
              <a:t>неврологические нарушения. Тяжелые случаи могут быть фатальными.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54611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51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азота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04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химическом отношении азот довольно инертный газ из-за прочной ковалентной связи, атомарный же азот химически очень активен. Из металлов свободный азот реагирует в обычных условиях только с литием, образуя нитрид:</a:t>
            </a:r>
          </a:p>
          <a:p>
            <a:r>
              <a:rPr lang="ru-RU" dirty="0"/>
              <a:t>6Li + N2 = 2Li3N</a:t>
            </a:r>
          </a:p>
          <a:p>
            <a:r>
              <a:rPr lang="ru-RU" dirty="0"/>
              <a:t>С повышением температуры активность молекулярного азота увеличивается. При взаимодействии азота с водородом при нагревании, повышенном давлении и присутствии катализатора образуется аммиак:</a:t>
            </a:r>
          </a:p>
          <a:p>
            <a:r>
              <a:rPr lang="ru-RU" dirty="0"/>
              <a:t>N2 + 3H2 = 2NH3 </a:t>
            </a:r>
          </a:p>
          <a:p>
            <a:r>
              <a:rPr lang="ru-RU" dirty="0"/>
              <a:t>С кислородом азот соединяется только в электрической дуге с образованием оксида азота (II):</a:t>
            </a:r>
          </a:p>
          <a:p>
            <a:r>
              <a:rPr lang="ru-RU" dirty="0"/>
              <a:t>N2 + O2 = 2NO</a:t>
            </a:r>
          </a:p>
        </p:txBody>
      </p:sp>
    </p:spTree>
    <p:extLst>
      <p:ext uri="{BB962C8B-B14F-4D97-AF65-F5344CB8AC3E}">
        <p14:creationId xmlns:p14="http://schemas.microsoft.com/office/powerpoint/2010/main" val="112884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Оксиды азота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5886" y="2438296"/>
            <a:ext cx="8373038" cy="2838774"/>
            <a:chOff x="458204" y="2438297"/>
            <a:chExt cx="8373038" cy="2838774"/>
          </a:xfrm>
        </p:grpSpPr>
        <p:sp>
          <p:nvSpPr>
            <p:cNvPr id="6" name="Полилиния 5"/>
            <p:cNvSpPr/>
            <p:nvPr/>
          </p:nvSpPr>
          <p:spPr>
            <a:xfrm>
              <a:off x="458204" y="2632488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4905" tIns="54745" rIns="64905" bIns="54745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С водой и щелочами не реагируют</a:t>
              </a:r>
              <a:endParaRPr lang="ru-RU" sz="20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93278" y="3807858"/>
              <a:ext cx="235074" cy="8815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81527"/>
                  </a:lnTo>
                  <a:lnTo>
                    <a:pt x="235074" y="881527"/>
                  </a:lnTo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928352" y="4101701"/>
              <a:ext cx="1880592" cy="1175370"/>
            </a:xfrm>
            <a:custGeom>
              <a:avLst/>
              <a:gdLst>
                <a:gd name="connsiteX0" fmla="*/ 0 w 1880592"/>
                <a:gd name="connsiteY0" fmla="*/ 117537 h 1175370"/>
                <a:gd name="connsiteX1" fmla="*/ 117537 w 1880592"/>
                <a:gd name="connsiteY1" fmla="*/ 0 h 1175370"/>
                <a:gd name="connsiteX2" fmla="*/ 1763055 w 1880592"/>
                <a:gd name="connsiteY2" fmla="*/ 0 h 1175370"/>
                <a:gd name="connsiteX3" fmla="*/ 1880592 w 1880592"/>
                <a:gd name="connsiteY3" fmla="*/ 117537 h 1175370"/>
                <a:gd name="connsiteX4" fmla="*/ 1880592 w 1880592"/>
                <a:gd name="connsiteY4" fmla="*/ 1057833 h 1175370"/>
                <a:gd name="connsiteX5" fmla="*/ 1763055 w 1880592"/>
                <a:gd name="connsiteY5" fmla="*/ 1175370 h 1175370"/>
                <a:gd name="connsiteX6" fmla="*/ 117537 w 1880592"/>
                <a:gd name="connsiteY6" fmla="*/ 1175370 h 1175370"/>
                <a:gd name="connsiteX7" fmla="*/ 0 w 1880592"/>
                <a:gd name="connsiteY7" fmla="*/ 1057833 h 1175370"/>
                <a:gd name="connsiteX8" fmla="*/ 0 w 1880592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1763055" y="0"/>
                  </a:lnTo>
                  <a:cubicBezTo>
                    <a:pt x="1827969" y="0"/>
                    <a:pt x="1880592" y="52623"/>
                    <a:pt x="1880592" y="117537"/>
                  </a:cubicBezTo>
                  <a:lnTo>
                    <a:pt x="1880592" y="1057833"/>
                  </a:lnTo>
                  <a:cubicBezTo>
                    <a:pt x="1880592" y="1122747"/>
                    <a:pt x="1827969" y="1175370"/>
                    <a:pt x="1763055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6810" tIns="56015" rIns="66810" bIns="5601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Оксид азота(</a:t>
              </a:r>
              <a:r>
                <a:rPr lang="en-US" sz="1700" kern="1200" dirty="0" smtClean="0"/>
                <a:t>I) (N2O)	</a:t>
              </a:r>
              <a:r>
                <a:rPr lang="ru-RU" sz="1700" kern="1200" dirty="0" smtClean="0"/>
                <a:t>             Оксид азота(</a:t>
              </a:r>
              <a:r>
                <a:rPr lang="en-US" sz="1700" kern="1200" dirty="0" smtClean="0"/>
                <a:t>II)  (NO)</a:t>
              </a:r>
              <a:endParaRPr lang="ru-RU" sz="17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396629" y="2632488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4905" tIns="54745" rIns="64905" bIns="54745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Оксид азота(</a:t>
              </a:r>
              <a:r>
                <a:rPr lang="en-US" sz="1600" kern="1200" dirty="0" smtClean="0"/>
                <a:t>III) (N2O3)</a:t>
              </a:r>
              <a:r>
                <a:rPr lang="ru-RU" sz="1600" kern="1200" dirty="0" smtClean="0"/>
                <a:t>              </a:t>
              </a:r>
              <a:r>
                <a:rPr lang="en-US" sz="1600" kern="1200" dirty="0" smtClean="0"/>
                <a:t>	 </a:t>
              </a:r>
              <a:r>
                <a:rPr lang="ru-RU" sz="1600" kern="1200" dirty="0" smtClean="0"/>
                <a:t>Оксид азота(</a:t>
              </a:r>
              <a:r>
                <a:rPr lang="en-US" sz="1600" kern="1200" dirty="0" smtClean="0"/>
                <a:t>IV) (NO2)	</a:t>
              </a:r>
              <a:endParaRPr lang="ru-RU" sz="16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480502" y="2438297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4905" tIns="54745" rIns="64905" bIns="54745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smtClean="0"/>
                <a:t>Оксид азота(</a:t>
              </a:r>
              <a:r>
                <a:rPr lang="en-US" sz="1600" kern="1200" smtClean="0"/>
                <a:t>V) (N2O5)</a:t>
              </a:r>
              <a:endParaRPr lang="ru-RU" sz="1600" kern="120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47635" y="4310642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2NO2 + H2O = HNO3 + HNO2,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183752" y="4953904"/>
            <a:ext cx="3315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4NO2 + 2H2O + </a:t>
            </a:r>
            <a:r>
              <a:rPr lang="ru-RU" dirty="0"/>
              <a:t>О2 = 4</a:t>
            </a:r>
            <a:r>
              <a:rPr lang="en-US" dirty="0"/>
              <a:t>HNO3.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917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716</TotalTime>
  <Words>1399</Words>
  <Application>Microsoft Office PowerPoint</Application>
  <PresentationFormat>Экран (4:3)</PresentationFormat>
  <Paragraphs>145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Азот и его соединения</vt:lpstr>
      <vt:lpstr>Жидкий азот</vt:lpstr>
      <vt:lpstr>Применение жидкого азота</vt:lpstr>
      <vt:lpstr>Применение жидкого азота</vt:lpstr>
      <vt:lpstr>Поведение веществ в жидком азоте</vt:lpstr>
      <vt:lpstr>Ожоги жидким азотом</vt:lpstr>
      <vt:lpstr>Кессонная болезнь</vt:lpstr>
      <vt:lpstr>Химические свойства азота</vt:lpstr>
      <vt:lpstr>Оксиды азота</vt:lpstr>
      <vt:lpstr>Азотная кислота</vt:lpstr>
      <vt:lpstr>Взаимодействие с металлами</vt:lpstr>
      <vt:lpstr>Взаимодействие с металлами</vt:lpstr>
      <vt:lpstr>Получение азотной кислоты</vt:lpstr>
      <vt:lpstr>Применение азотной кислоты</vt:lpstr>
      <vt:lpstr>Аммиак</vt:lpstr>
      <vt:lpstr>Аммиак - опасен </vt:lpstr>
      <vt:lpstr>Получение аммиака</vt:lpstr>
      <vt:lpstr>Химические свойства аммиака</vt:lpstr>
      <vt:lpstr>Взаимодействие аммиака с водой и кислотами </vt:lpstr>
      <vt:lpstr>Соли аммония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Азот и его соединения</dc:title>
  <dc:creator>Наташа</dc:creator>
  <cp:lastModifiedBy>Наташа</cp:lastModifiedBy>
  <cp:revision>62</cp:revision>
  <dcterms:created xsi:type="dcterms:W3CDTF">2014-02-03T15:05:52Z</dcterms:created>
  <dcterms:modified xsi:type="dcterms:W3CDTF">2014-02-18T09:46:09Z</dcterms:modified>
</cp:coreProperties>
</file>