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7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4" r:id="rId43"/>
    <p:sldId id="303" r:id="rId44"/>
    <p:sldId id="26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9E10C-A459-482A-9979-5F492A78709E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9E175B-A974-41D9-834A-F8F5D3ADC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CFF676-7CDE-4C0A-845B-186B9E39845A}" type="slidenum">
              <a:rPr lang="ru-RU"/>
              <a:pPr/>
              <a:t>6</a:t>
            </a:fld>
            <a:endParaRPr lang="ru-RU"/>
          </a:p>
        </p:txBody>
      </p:sp>
      <p:sp>
        <p:nvSpPr>
          <p:cNvPr id="86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F94F35-5F3A-41A9-9F57-7D5ED2D3B6AF}" type="slidenum">
              <a:rPr lang="ru-RU"/>
              <a:pPr/>
              <a:t>15</a:t>
            </a:fld>
            <a:endParaRPr lang="ru-RU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FA72C-5CEE-4975-8202-D5E94720A113}" type="slidenum">
              <a:rPr lang="ru-RU"/>
              <a:pPr/>
              <a:t>16</a:t>
            </a:fld>
            <a:endParaRPr lang="ru-RU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6AF0F6-CE16-4B3E-8764-93114D0A3C73}" type="slidenum">
              <a:rPr lang="ru-RU"/>
              <a:pPr/>
              <a:t>17</a:t>
            </a:fld>
            <a:endParaRPr lang="ru-RU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07F38F-CBCA-47CE-873C-19C170E1174D}" type="slidenum">
              <a:rPr lang="ru-RU"/>
              <a:pPr/>
              <a:t>18</a:t>
            </a:fld>
            <a:endParaRPr lang="ru-RU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F8C45D-A980-4404-8DC0-4C5192A176C6}" type="slidenum">
              <a:rPr lang="ru-RU"/>
              <a:pPr/>
              <a:t>19</a:t>
            </a:fld>
            <a:endParaRPr lang="ru-RU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78238-F5FC-491F-892C-8D429081D6F8}" type="slidenum">
              <a:rPr lang="ru-RU"/>
              <a:pPr/>
              <a:t>20</a:t>
            </a:fld>
            <a:endParaRPr lang="ru-RU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75A76-5B28-4218-8992-BAC348BB4413}" type="slidenum">
              <a:rPr lang="ru-RU"/>
              <a:pPr/>
              <a:t>21</a:t>
            </a:fld>
            <a:endParaRPr lang="ru-RU"/>
          </a:p>
        </p:txBody>
      </p:sp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C90BE3-AFAC-4A81-9C14-044761C346F8}" type="slidenum">
              <a:rPr lang="ru-RU"/>
              <a:pPr/>
              <a:t>22</a:t>
            </a:fld>
            <a:endParaRPr lang="ru-RU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2A04F6-8321-4357-8822-ED29E9AD5551}" type="slidenum">
              <a:rPr lang="ru-RU"/>
              <a:pPr/>
              <a:t>23</a:t>
            </a:fld>
            <a:endParaRPr lang="ru-RU"/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E6E23A-125F-497D-B07D-7F5EAE572E81}" type="slidenum">
              <a:rPr lang="ru-RU"/>
              <a:pPr/>
              <a:t>24</a:t>
            </a:fld>
            <a:endParaRPr lang="ru-RU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5132F9-7543-4B6A-BBCF-BE1E0E38A214}" type="slidenum">
              <a:rPr lang="ru-RU"/>
              <a:pPr/>
              <a:t>7</a:t>
            </a:fld>
            <a:endParaRPr lang="ru-RU"/>
          </a:p>
        </p:txBody>
      </p:sp>
      <p:sp>
        <p:nvSpPr>
          <p:cNvPr id="84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BD25D7-C0B4-41A0-915C-0FA0989E10D7}" type="slidenum">
              <a:rPr lang="ru-RU"/>
              <a:pPr/>
              <a:t>25</a:t>
            </a:fld>
            <a:endParaRPr lang="ru-RU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08D455-1AAE-4EBA-B1DC-886E239407CD}" type="slidenum">
              <a:rPr lang="ru-RU"/>
              <a:pPr/>
              <a:t>26</a:t>
            </a:fld>
            <a:endParaRPr lang="ru-RU"/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55E81A-5D1C-480D-BC5D-23484446E508}" type="slidenum">
              <a:rPr lang="ru-RU"/>
              <a:pPr/>
              <a:t>27</a:t>
            </a:fld>
            <a:endParaRPr lang="ru-RU"/>
          </a:p>
        </p:txBody>
      </p:sp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2F489D-0BE4-4AF8-AE27-D70BCB41DC5F}" type="slidenum">
              <a:rPr lang="ru-RU"/>
              <a:pPr/>
              <a:t>28</a:t>
            </a:fld>
            <a:endParaRPr lang="ru-RU"/>
          </a:p>
        </p:txBody>
      </p:sp>
      <p:sp>
        <p:nvSpPr>
          <p:cNvPr id="36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B35A7B-A7C8-42BD-A08E-7673727E4C07}" type="slidenum">
              <a:rPr lang="ru-RU"/>
              <a:pPr/>
              <a:t>29</a:t>
            </a:fld>
            <a:endParaRPr lang="ru-RU"/>
          </a:p>
        </p:txBody>
      </p:sp>
      <p:sp>
        <p:nvSpPr>
          <p:cNvPr id="463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C91C14-5EBE-4D3F-9E7E-BFE651FC1F42}" type="slidenum">
              <a:rPr lang="ru-RU"/>
              <a:pPr/>
              <a:t>30</a:t>
            </a:fld>
            <a:endParaRPr lang="ru-RU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F39407-21C3-4327-8221-DB943FB3FBF7}" type="slidenum">
              <a:rPr lang="ru-RU"/>
              <a:pPr/>
              <a:t>31</a:t>
            </a:fld>
            <a:endParaRPr lang="ru-RU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4B1FAA-032C-4F31-95FA-63064614F682}" type="slidenum">
              <a:rPr lang="ru-RU"/>
              <a:pPr/>
              <a:t>32</a:t>
            </a:fld>
            <a:endParaRPr lang="ru-RU"/>
          </a:p>
        </p:txBody>
      </p:sp>
      <p:sp>
        <p:nvSpPr>
          <p:cNvPr id="80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7B8865-7D9C-4AB7-91B0-9B23D491C0F6}" type="slidenum">
              <a:rPr lang="ru-RU"/>
              <a:pPr/>
              <a:t>33</a:t>
            </a:fld>
            <a:endParaRPr lang="ru-RU"/>
          </a:p>
        </p:txBody>
      </p:sp>
      <p:sp>
        <p:nvSpPr>
          <p:cNvPr id="92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75D2A1-883F-4A85-8869-01533B69A6BD}" type="slidenum">
              <a:rPr lang="ru-RU"/>
              <a:pPr/>
              <a:t>34</a:t>
            </a:fld>
            <a:endParaRPr lang="ru-RU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AA14FA-C12F-4949-A325-157CA3C79461}" type="slidenum">
              <a:rPr lang="ru-RU"/>
              <a:pPr/>
              <a:t>8</a:t>
            </a:fld>
            <a:endParaRPr lang="ru-RU"/>
          </a:p>
        </p:txBody>
      </p:sp>
      <p:sp>
        <p:nvSpPr>
          <p:cNvPr id="84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B7F848-06E7-486A-8EAC-A2BCC6D7CDB6}" type="slidenum">
              <a:rPr lang="ru-RU"/>
              <a:pPr/>
              <a:t>35</a:t>
            </a:fld>
            <a:endParaRPr lang="ru-RU"/>
          </a:p>
        </p:txBody>
      </p:sp>
      <p:sp>
        <p:nvSpPr>
          <p:cNvPr id="92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5E0DE2-00F3-421B-912D-FADE76935122}" type="slidenum">
              <a:rPr lang="ru-RU"/>
              <a:pPr/>
              <a:t>36</a:t>
            </a:fld>
            <a:endParaRPr lang="ru-RU"/>
          </a:p>
        </p:txBody>
      </p:sp>
      <p:sp>
        <p:nvSpPr>
          <p:cNvPr id="92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C3BB90-1F14-4EF6-B2F5-AEDD9EC6430B}" type="slidenum">
              <a:rPr lang="ru-RU"/>
              <a:pPr/>
              <a:t>37</a:t>
            </a:fld>
            <a:endParaRPr lang="ru-RU"/>
          </a:p>
        </p:txBody>
      </p:sp>
      <p:sp>
        <p:nvSpPr>
          <p:cNvPr id="92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9DF988-B234-4CB4-AE96-20DD33077C45}" type="slidenum">
              <a:rPr lang="ru-RU"/>
              <a:pPr/>
              <a:t>38</a:t>
            </a:fld>
            <a:endParaRPr lang="ru-RU"/>
          </a:p>
        </p:txBody>
      </p:sp>
      <p:sp>
        <p:nvSpPr>
          <p:cNvPr id="93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386517-A203-4B1A-8E67-E1E8012B2E50}" type="slidenum">
              <a:rPr lang="ru-RU"/>
              <a:pPr/>
              <a:t>39</a:t>
            </a:fld>
            <a:endParaRPr lang="ru-RU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CF7697-BB8E-455D-84E9-0F141F698B73}" type="slidenum">
              <a:rPr lang="ru-RU"/>
              <a:pPr/>
              <a:t>40</a:t>
            </a:fld>
            <a:endParaRPr lang="ru-RU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1174B3-BBC3-4124-9DB8-FC10702FC0A6}" type="slidenum">
              <a:rPr lang="ru-RU"/>
              <a:pPr/>
              <a:t>41</a:t>
            </a:fld>
            <a:endParaRPr lang="ru-RU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620E03-93CF-46DE-A9CD-28ECA79A2137}" type="slidenum">
              <a:rPr lang="ru-RU"/>
              <a:pPr/>
              <a:t>9</a:t>
            </a:fld>
            <a:endParaRPr lang="ru-RU"/>
          </a:p>
        </p:txBody>
      </p:sp>
      <p:sp>
        <p:nvSpPr>
          <p:cNvPr id="85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D53932-3316-4760-B00F-05E3F95B83AB}" type="slidenum">
              <a:rPr lang="ru-RU"/>
              <a:pPr/>
              <a:t>10</a:t>
            </a:fld>
            <a:endParaRPr lang="ru-RU"/>
          </a:p>
        </p:txBody>
      </p:sp>
      <p:sp>
        <p:nvSpPr>
          <p:cNvPr id="34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30A45-5C51-47DE-8956-A5C5B25BC8A5}" type="slidenum">
              <a:rPr lang="ru-RU"/>
              <a:pPr/>
              <a:t>11</a:t>
            </a:fld>
            <a:endParaRPr lang="ru-RU"/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BEBC4F-B697-4003-BC51-63F9A15B4AFE}" type="slidenum">
              <a:rPr lang="ru-RU"/>
              <a:pPr/>
              <a:t>12</a:t>
            </a:fld>
            <a:endParaRPr lang="ru-RU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369BD6-E50D-473D-8AEC-C53FC71C036F}" type="slidenum">
              <a:rPr lang="ru-RU"/>
              <a:pPr/>
              <a:t>13</a:t>
            </a:fld>
            <a:endParaRPr lang="ru-RU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0C2167-EE69-4A5C-8D1C-4BAC3C248D9B}" type="slidenum">
              <a:rPr lang="ru-RU"/>
              <a:pPr/>
              <a:t>14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199E118-98B5-49F1-96B3-C86FA8731E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88A5243-1EF6-4756-817D-DE73419E5E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F8059F-2516-4C37-85C8-750D06107CF4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D6B29F-F70B-43E9-9928-E5F66E63D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9%20Born\C09-33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6%20Biler,%20reparation\C06-28.ex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6%20Biler,%20reparation\C06-17.ex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9%20Born\C09-32.ex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41%20Skole,%20undervisning\C41-01.ex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17%20Ferie,%20rejser\C17-46.ex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17%20Ferie,%20rejser\C17-33.ex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25%20Handlende\C25-26.ex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41%20Skole,%20undervisning\C41-06.ex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21%20Fritid,%20hobby\C21-03.exe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41%20Skole,%20undervisning\C41-03.ex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12%20Cykler,%20motorcykler\C12-08.exe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9%20Born\C09-24.exe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12%20Cykler,%20motorcykler\C12-09.exe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12%20Cykler,%20motorcykler\C12-12.exe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file:///D:\&#1088;&#1080;&#1089;&#1091;&#1085;&#1082;&#1080;\ColorVector\C-06%20Biler,%20reparation\C06-24.exe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6%20Biler,%20reparation\C06-19.ex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12%20Cykler,%20motorcykler\C12-25.ex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8;&#1080;&#1089;&#1091;&#1085;&#1082;&#1080;\ColorVector\C-06%20Biler,%20reparation\C06-04.ex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928670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+mj-lt"/>
              </a:rPr>
              <a:t>Знать правила движения – большое достижение</a:t>
            </a:r>
            <a:endParaRPr lang="ru-RU" sz="4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572008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Для 5-8 класса.</a:t>
            </a:r>
          </a:p>
          <a:p>
            <a:pPr algn="ctr"/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Разработала классный руководитель  </a:t>
            </a:r>
          </a:p>
          <a:p>
            <a:pPr algn="ctr"/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800" b="1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Новоникольская</a:t>
            </a: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СОШ »  </a:t>
            </a:r>
          </a:p>
          <a:p>
            <a:pPr algn="ctr"/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Чернавина Л.П</a:t>
            </a: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2714620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</a:rPr>
              <a:t>Классный час по ПДД</a:t>
            </a:r>
            <a:endParaRPr lang="ru-RU" sz="3600" b="1" dirty="0"/>
          </a:p>
        </p:txBody>
      </p:sp>
      <p:pic>
        <p:nvPicPr>
          <p:cNvPr id="1026" name="Picture 2" descr="C:\Users\Любовь\Desktop\мои документы\документ 2012-13год\картинки анимашки\67436373_f2b23444716e819bcd33133ad514bd2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5"/>
            <a:ext cx="3143240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 smtClean="0">
                <a:solidFill>
                  <a:srgbClr val="0000FF"/>
                </a:solidFill>
              </a:rPr>
              <a:t>6.</a:t>
            </a:r>
            <a:r>
              <a:rPr lang="ru-RU" sz="4000" b="1" dirty="0" smtClean="0"/>
              <a:t> </a:t>
            </a:r>
            <a:r>
              <a:rPr lang="ru-RU" sz="4000" b="1" dirty="0">
                <a:solidFill>
                  <a:srgbClr val="FF0000"/>
                </a:solidFill>
              </a:rPr>
              <a:t>Где появился первый светофор?</a:t>
            </a:r>
            <a:r>
              <a:rPr lang="ru-RU" sz="4000" b="1" dirty="0"/>
              <a:t> </a:t>
            </a:r>
          </a:p>
        </p:txBody>
      </p:sp>
      <p:sp>
        <p:nvSpPr>
          <p:cNvPr id="342019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2285992"/>
            <a:ext cx="4714908" cy="2286016"/>
          </a:xfrm>
        </p:spPr>
        <p:txBody>
          <a:bodyPr>
            <a:normAutofit lnSpcReduction="10000"/>
          </a:bodyPr>
          <a:lstStyle/>
          <a:p>
            <a:pPr marL="609600" indent="-609600">
              <a:buNone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</a:rPr>
              <a:t>1.В </a:t>
            </a:r>
            <a:r>
              <a:rPr lang="ru-RU" b="1" dirty="0">
                <a:solidFill>
                  <a:srgbClr val="0000FF"/>
                </a:solidFill>
              </a:rPr>
              <a:t>России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</a:rPr>
              <a:t>2.Во </a:t>
            </a:r>
            <a:r>
              <a:rPr lang="ru-RU" b="1" dirty="0">
                <a:solidFill>
                  <a:srgbClr val="0000FF"/>
                </a:solidFill>
              </a:rPr>
              <a:t>Франции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</a:rPr>
              <a:t>3.В </a:t>
            </a:r>
            <a:r>
              <a:rPr lang="ru-RU" b="1" dirty="0">
                <a:solidFill>
                  <a:srgbClr val="0000FF"/>
                </a:solidFill>
              </a:rPr>
              <a:t>Англии</a:t>
            </a:r>
          </a:p>
        </p:txBody>
      </p:sp>
      <p:pic>
        <p:nvPicPr>
          <p:cNvPr id="342020" name="Picture 4" descr="C09-3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420938"/>
            <a:ext cx="2432041" cy="3529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4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542908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7.</a:t>
            </a:r>
            <a:r>
              <a:rPr lang="ru-RU" sz="4000" dirty="0" smtClean="0"/>
              <a:t> </a:t>
            </a:r>
            <a:r>
              <a:rPr lang="ru-RU" sz="4000" b="1" dirty="0">
                <a:solidFill>
                  <a:srgbClr val="FF0000"/>
                </a:solidFill>
              </a:rPr>
              <a:t>25000 – 35000 человек в Российской Федерации …</a:t>
            </a:r>
          </a:p>
        </p:txBody>
      </p:sp>
      <p:sp>
        <p:nvSpPr>
          <p:cNvPr id="83251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357430"/>
            <a:ext cx="8572560" cy="35719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>
                <a:solidFill>
                  <a:srgbClr val="0000FF"/>
                </a:solidFill>
              </a:rPr>
              <a:t>№ 1. в год погибает в ДТП.</a:t>
            </a:r>
          </a:p>
          <a:p>
            <a:pPr>
              <a:buFont typeface="Wingdings" pitchFamily="2" charset="2"/>
              <a:buChar char="q"/>
            </a:pPr>
            <a:r>
              <a:rPr lang="ru-RU" b="1" dirty="0">
                <a:solidFill>
                  <a:srgbClr val="0000FF"/>
                </a:solidFill>
              </a:rPr>
              <a:t>№ 2. имеют водительское удостоверение.</a:t>
            </a:r>
          </a:p>
          <a:p>
            <a:pPr>
              <a:buFont typeface="Wingdings" pitchFamily="2" charset="2"/>
              <a:buChar char="q"/>
            </a:pPr>
            <a:r>
              <a:rPr lang="ru-RU" b="1" dirty="0">
                <a:solidFill>
                  <a:srgbClr val="0000FF"/>
                </a:solidFill>
              </a:rPr>
              <a:t>№ 3. служат в ГИБДД.</a:t>
            </a:r>
          </a:p>
        </p:txBody>
      </p:sp>
      <p:pic>
        <p:nvPicPr>
          <p:cNvPr id="832517" name="Picture 5" descr="C06-2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8013" y="3716338"/>
            <a:ext cx="3455987" cy="2922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3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47147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8. </a:t>
            </a:r>
            <a:r>
              <a:rPr lang="ru-RU" sz="4000" b="1" dirty="0">
                <a:solidFill>
                  <a:srgbClr val="FF0000"/>
                </a:solidFill>
              </a:rPr>
              <a:t>Где появились первые регулировщики перекрестков?</a:t>
            </a:r>
          </a:p>
        </p:txBody>
      </p:sp>
      <p:sp>
        <p:nvSpPr>
          <p:cNvPr id="824323" name="Rectangle 3"/>
          <p:cNvSpPr>
            <a:spLocks noGrp="1" noChangeArrowheads="1"/>
          </p:cNvSpPr>
          <p:nvPr>
            <p:ph idx="1"/>
          </p:nvPr>
        </p:nvSpPr>
        <p:spPr>
          <a:xfrm>
            <a:off x="3786182" y="2332038"/>
            <a:ext cx="5357818" cy="402592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rgbClr val="0000FF"/>
                </a:solidFill>
              </a:rPr>
              <a:t>№ 1. </a:t>
            </a:r>
            <a:r>
              <a:rPr lang="ru-RU" dirty="0" smtClean="0">
                <a:solidFill>
                  <a:srgbClr val="0000FF"/>
                </a:solidFill>
              </a:rPr>
              <a:t>в Греции. </a:t>
            </a:r>
            <a:endParaRPr lang="ru-RU" dirty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rgbClr val="0000FF"/>
                </a:solidFill>
              </a:rPr>
              <a:t>№ 2. </a:t>
            </a:r>
            <a:r>
              <a:rPr lang="ru-RU" dirty="0" smtClean="0">
                <a:solidFill>
                  <a:srgbClr val="0000FF"/>
                </a:solidFill>
              </a:rPr>
              <a:t>в Древнем Риме.</a:t>
            </a:r>
            <a:endParaRPr lang="ru-RU" dirty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rgbClr val="0000FF"/>
                </a:solidFill>
              </a:rPr>
              <a:t>№ 3. </a:t>
            </a:r>
            <a:r>
              <a:rPr lang="ru-RU" dirty="0" smtClean="0">
                <a:solidFill>
                  <a:srgbClr val="0000FF"/>
                </a:solidFill>
              </a:rPr>
              <a:t>в России.</a:t>
            </a:r>
            <a:endParaRPr lang="ru-RU" dirty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24325" name="Picture 5" descr="C06-17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565400"/>
            <a:ext cx="29527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2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080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GB" dirty="0"/>
              <a:t>	</a:t>
            </a:r>
            <a:r>
              <a:rPr lang="ru-RU" dirty="0"/>
              <a:t>			 </a:t>
            </a:r>
            <a:r>
              <a:rPr lang="ru-RU" sz="4800" b="1" dirty="0">
                <a:solidFill>
                  <a:srgbClr val="000099"/>
                </a:solidFill>
              </a:rPr>
              <a:t>Раздел </a:t>
            </a:r>
            <a:r>
              <a:rPr lang="en-US" sz="4800" b="1" dirty="0" smtClean="0">
                <a:solidFill>
                  <a:srgbClr val="000099"/>
                </a:solidFill>
              </a:rPr>
              <a:t>II</a:t>
            </a:r>
            <a:endParaRPr lang="en-US" sz="4800" b="1" dirty="0">
              <a:solidFill>
                <a:srgbClr val="000099"/>
              </a:solidFill>
            </a:endParaRPr>
          </a:p>
          <a:p>
            <a:pPr>
              <a:buFontTx/>
              <a:buNone/>
            </a:pPr>
            <a:r>
              <a:rPr lang="ru-RU" sz="4800" b="1" dirty="0"/>
              <a:t>				</a:t>
            </a:r>
            <a:r>
              <a:rPr lang="ru-RU" sz="4800" b="1" dirty="0">
                <a:solidFill>
                  <a:srgbClr val="FF0000"/>
                </a:solidFill>
              </a:rPr>
              <a:t>ПРАВИЛА  </a:t>
            </a:r>
          </a:p>
          <a:p>
            <a:pPr>
              <a:buFontTx/>
              <a:buNone/>
            </a:pPr>
            <a:r>
              <a:rPr lang="ru-RU" sz="4800" b="1" dirty="0"/>
              <a:t>		   </a:t>
            </a:r>
            <a:r>
              <a:rPr lang="ru-RU" sz="4800" b="1" dirty="0">
                <a:solidFill>
                  <a:schemeClr val="accent1"/>
                </a:solidFill>
              </a:rPr>
              <a:t>ДЛЯ  ПЕШЕХОДОВ  </a:t>
            </a:r>
          </a:p>
          <a:p>
            <a:pPr>
              <a:buFontTx/>
              <a:buNone/>
            </a:pPr>
            <a:r>
              <a:rPr lang="ru-RU" sz="4800" b="1" dirty="0"/>
              <a:t>		 </a:t>
            </a:r>
            <a:r>
              <a:rPr lang="ru-RU" sz="4800" b="1" dirty="0">
                <a:solidFill>
                  <a:srgbClr val="008000"/>
                </a:solidFill>
              </a:rPr>
              <a:t>И  ВЕЛОСИПЕДИСТОВ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1</a:t>
            </a:r>
            <a:r>
              <a:rPr lang="ru-RU" sz="4000" b="1" dirty="0" smtClean="0">
                <a:solidFill>
                  <a:srgbClr val="0000FF"/>
                </a:solidFill>
              </a:rPr>
              <a:t>.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>
                <a:solidFill>
                  <a:srgbClr val="FF0000"/>
                </a:solidFill>
              </a:rPr>
              <a:t>Какие лица Правилами отнесены к «участникам дорожного движения»?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95738" y="2781300"/>
            <a:ext cx="5005418" cy="3344863"/>
          </a:xfrm>
        </p:spPr>
        <p:txBody>
          <a:bodyPr/>
          <a:lstStyle/>
          <a:p>
            <a:pPr marL="609600" indent="-609600">
              <a:buFont typeface="Wingdings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1.Пешеходы</a:t>
            </a:r>
            <a:endParaRPr lang="ru-RU" dirty="0">
              <a:solidFill>
                <a:schemeClr val="tx1"/>
              </a:solidFill>
            </a:endParaRP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2.Дорожные </a:t>
            </a:r>
            <a:r>
              <a:rPr lang="ru-RU" dirty="0">
                <a:solidFill>
                  <a:schemeClr val="tx1"/>
                </a:solidFill>
              </a:rPr>
              <a:t>рабочие, водители, пассажиры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3.Водители</a:t>
            </a:r>
            <a:r>
              <a:rPr lang="ru-RU" dirty="0">
                <a:solidFill>
                  <a:schemeClr val="tx1"/>
                </a:solidFill>
              </a:rPr>
              <a:t>, пешеходы, пассажиры</a:t>
            </a:r>
          </a:p>
          <a:p>
            <a:pPr marL="609600" indent="-609600">
              <a:buNone/>
            </a:pPr>
            <a:endParaRPr lang="ru-RU" sz="2800" dirty="0"/>
          </a:p>
        </p:txBody>
      </p:sp>
      <p:pic>
        <p:nvPicPr>
          <p:cNvPr id="11269" name="Picture 5" descr="C09-3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2708275"/>
            <a:ext cx="30765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00FF"/>
                </a:solidFill>
              </a:rPr>
              <a:t>2.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b="1" dirty="0">
                <a:solidFill>
                  <a:srgbClr val="FF0000"/>
                </a:solidFill>
              </a:rPr>
              <a:t>Что обозначает термин «дорога»?</a:t>
            </a:r>
          </a:p>
        </p:txBody>
      </p:sp>
      <p:sp>
        <p:nvSpPr>
          <p:cNvPr id="46088" name="Rectangle 8"/>
          <p:cNvSpPr>
            <a:spLocks noGrp="1" noChangeArrowheads="1"/>
          </p:cNvSpPr>
          <p:nvPr>
            <p:ph idx="1"/>
          </p:nvPr>
        </p:nvSpPr>
        <p:spPr>
          <a:xfrm>
            <a:off x="142844" y="1357298"/>
            <a:ext cx="8858312" cy="4525963"/>
          </a:xfrm>
        </p:spPr>
        <p:txBody>
          <a:bodyPr>
            <a:normAutofit/>
          </a:bodyPr>
          <a:lstStyle/>
          <a:p>
            <a:pPr marL="609600" indent="-609600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1.Полоса </a:t>
            </a:r>
            <a:r>
              <a:rPr lang="ru-RU" sz="2800" dirty="0">
                <a:solidFill>
                  <a:schemeClr val="tx1"/>
                </a:solidFill>
              </a:rPr>
              <a:t>земли, отведенная для движения транспортных средств и пешеходов.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2.Полоса </a:t>
            </a:r>
            <a:r>
              <a:rPr lang="ru-RU" sz="2800" dirty="0">
                <a:solidFill>
                  <a:schemeClr val="tx1"/>
                </a:solidFill>
              </a:rPr>
              <a:t>земли, имеющая дорожное </a:t>
            </a:r>
            <a:r>
              <a:rPr lang="ru-RU" sz="2800" dirty="0" smtClean="0">
                <a:solidFill>
                  <a:schemeClr val="tx1"/>
                </a:solidFill>
              </a:rPr>
              <a:t>покрытие.</a:t>
            </a:r>
            <a:endParaRPr lang="ru-RU" sz="2800" dirty="0">
              <a:solidFill>
                <a:schemeClr val="tx1"/>
              </a:solidFill>
            </a:endParaRPr>
          </a:p>
          <a:p>
            <a:pPr marL="609600" indent="-609600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3.Полоса </a:t>
            </a:r>
            <a:r>
              <a:rPr lang="ru-RU" sz="2800" dirty="0">
                <a:solidFill>
                  <a:schemeClr val="tx1"/>
                </a:solidFill>
              </a:rPr>
              <a:t>земли, приспособленная для </a:t>
            </a:r>
            <a:r>
              <a:rPr lang="ru-RU" sz="2800" dirty="0" smtClean="0">
                <a:solidFill>
                  <a:schemeClr val="tx1"/>
                </a:solidFill>
              </a:rPr>
              <a:t>движения транспортных </a:t>
            </a:r>
            <a:r>
              <a:rPr lang="ru-RU" sz="2800" dirty="0">
                <a:solidFill>
                  <a:schemeClr val="tx1"/>
                </a:solidFill>
              </a:rPr>
              <a:t>средств, включая в </a:t>
            </a:r>
            <a:r>
              <a:rPr lang="ru-RU" sz="2800" dirty="0" smtClean="0">
                <a:solidFill>
                  <a:schemeClr val="tx1"/>
                </a:solidFill>
              </a:rPr>
              <a:t>себя проезжие </a:t>
            </a:r>
            <a:r>
              <a:rPr lang="ru-RU" sz="2800" dirty="0">
                <a:solidFill>
                  <a:schemeClr val="tx1"/>
                </a:solidFill>
              </a:rPr>
              <a:t>части, трамвайные пути, </a:t>
            </a:r>
            <a:r>
              <a:rPr lang="ru-RU" sz="2800" dirty="0" smtClean="0">
                <a:solidFill>
                  <a:schemeClr val="tx1"/>
                </a:solidFill>
              </a:rPr>
              <a:t>тротуар обочину </a:t>
            </a:r>
            <a:r>
              <a:rPr lang="ru-RU" sz="2800" dirty="0">
                <a:solidFill>
                  <a:schemeClr val="tx1"/>
                </a:solidFill>
              </a:rPr>
              <a:t>и </a:t>
            </a:r>
            <a:r>
              <a:rPr lang="ru-RU" sz="2800" dirty="0" smtClean="0">
                <a:solidFill>
                  <a:schemeClr val="tx1"/>
                </a:solidFill>
              </a:rPr>
              <a:t>разделительные полосы.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6090" name="Picture 10" descr="C41-0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143380"/>
            <a:ext cx="3095625" cy="2563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60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00FF"/>
                </a:solidFill>
              </a:rPr>
              <a:t>3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Что обозначает термин «проезжая часть»?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1.Расстояние </a:t>
            </a:r>
            <a:r>
              <a:rPr lang="ru-RU" dirty="0"/>
              <a:t>между зданиями, включая тротуары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2.Часть </a:t>
            </a:r>
            <a:r>
              <a:rPr lang="ru-RU" dirty="0"/>
              <a:t>дороги, предназначенная для движения всех участников дорожного движения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3.Элемент </a:t>
            </a:r>
            <a:r>
              <a:rPr lang="ru-RU" dirty="0"/>
              <a:t>дороги, предназначенный для движения безрельсовых транспортных средств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428604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4.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Какое значение имеет термин «перекресток»?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997200"/>
            <a:ext cx="7978775" cy="3240088"/>
          </a:xfrm>
        </p:spPr>
        <p:txBody>
          <a:bodyPr/>
          <a:lstStyle/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 Пересечение </a:t>
            </a:r>
            <a:r>
              <a:rPr lang="ru-RU" dirty="0"/>
              <a:t>дороги с железнодорожными путями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 Пересечение </a:t>
            </a:r>
            <a:r>
              <a:rPr lang="ru-RU" dirty="0"/>
              <a:t>двух дорог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3. Место </a:t>
            </a:r>
            <a:r>
              <a:rPr lang="ru-RU" dirty="0"/>
              <a:t>пересечения, примыкания или разветвления дорог на одном уровне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3" name="Picture 5" descr="C17-4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420938"/>
            <a:ext cx="2954337" cy="2401887"/>
          </a:xfrm>
          <a:prstGeom prst="rect">
            <a:avLst/>
          </a:prstGeom>
          <a:noFill/>
        </p:spPr>
      </p:pic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5.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Где разрешается кататься на лыжах и санках?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84313"/>
            <a:ext cx="5905500" cy="5159397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sz="3500" dirty="0" smtClean="0"/>
              <a:t>1.По </a:t>
            </a:r>
            <a:r>
              <a:rPr lang="ru-RU" sz="3500" dirty="0"/>
              <a:t>дороге, предназначенной для пешеходов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sz="3500" dirty="0" smtClean="0"/>
              <a:t>2. По </a:t>
            </a:r>
            <a:r>
              <a:rPr lang="ru-RU" sz="3500" dirty="0"/>
              <a:t>правой стороне проезжей части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sz="3500" dirty="0" smtClean="0"/>
              <a:t>3. В </a:t>
            </a:r>
            <a:r>
              <a:rPr lang="ru-RU" sz="3500" dirty="0"/>
              <a:t>специально отведенных местах для массового отдыха, где нет опасности выезда на проезжую часть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209675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6.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Какой стороны должен придерживаться пешеход при движении по тротуару?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idx="1"/>
          </p:nvPr>
        </p:nvSpPr>
        <p:spPr>
          <a:xfrm>
            <a:off x="4500563" y="1989138"/>
            <a:ext cx="6284912" cy="42100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sz="3600" dirty="0" smtClean="0"/>
              <a:t>1. Безразлично</a:t>
            </a:r>
            <a:endParaRPr lang="ru-RU" sz="3600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sz="3600" dirty="0" smtClean="0"/>
              <a:t>2. Левой</a:t>
            </a:r>
            <a:endParaRPr lang="ru-RU" sz="3600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sz="3600" dirty="0" smtClean="0"/>
              <a:t>3. Правой</a:t>
            </a:r>
            <a:endParaRPr lang="ru-RU" sz="3600" dirty="0"/>
          </a:p>
        </p:txBody>
      </p:sp>
      <p:pic>
        <p:nvPicPr>
          <p:cNvPr id="155653" name="Picture 5" descr="C17-3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857496"/>
            <a:ext cx="4248150" cy="3109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57166"/>
            <a:ext cx="64294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Разминка для ума</a:t>
            </a:r>
            <a:endParaRPr lang="ru-RU" sz="54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77642"/>
            <a:ext cx="7358114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i="1" dirty="0" smtClean="0"/>
              <a:t>1.Два колеса подряд – 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/>
              <a:t>их ногами вертят,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/>
              <a:t> А поверх торчком 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/>
              <a:t>сам хозяин крючком.</a:t>
            </a:r>
          </a:p>
          <a:p>
            <a:pPr>
              <a:lnSpc>
                <a:spcPct val="80000"/>
              </a:lnSpc>
            </a:pPr>
            <a:r>
              <a:rPr lang="ru-RU" b="1" i="1" dirty="0" smtClean="0"/>
              <a:t>                  </a:t>
            </a:r>
            <a:endParaRPr lang="ru-RU" b="1" i="1" dirty="0" smtClean="0">
              <a:solidFill>
                <a:srgbClr val="0000FF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2800" b="1" i="1" dirty="0" smtClean="0"/>
              <a:t>                             2.</a:t>
            </a:r>
            <a:r>
              <a:rPr lang="ru-RU" sz="2800" dirty="0"/>
              <a:t> </a:t>
            </a:r>
            <a:r>
              <a:rPr lang="ru-RU" sz="2800" b="1" i="1" dirty="0"/>
              <a:t>Несется и стреляет, </a:t>
            </a:r>
          </a:p>
          <a:p>
            <a:pPr algn="ctr">
              <a:lnSpc>
                <a:spcPct val="80000"/>
              </a:lnSpc>
            </a:pPr>
            <a:r>
              <a:rPr lang="ru-RU" sz="2800" b="1" i="1" dirty="0" smtClean="0"/>
              <a:t>                               Ворчит </a:t>
            </a:r>
            <a:r>
              <a:rPr lang="ru-RU" sz="2800" b="1" i="1" dirty="0"/>
              <a:t>скороговоркой,</a:t>
            </a:r>
          </a:p>
          <a:p>
            <a:pPr algn="ctr">
              <a:lnSpc>
                <a:spcPct val="80000"/>
              </a:lnSpc>
            </a:pPr>
            <a:r>
              <a:rPr lang="ru-RU" sz="2800" b="1" i="1" dirty="0" smtClean="0"/>
              <a:t>                            Трамваю </a:t>
            </a:r>
            <a:r>
              <a:rPr lang="ru-RU" sz="2800" b="1" i="1" dirty="0"/>
              <a:t>не угнаться </a:t>
            </a:r>
          </a:p>
          <a:p>
            <a:pPr algn="ctr">
              <a:lnSpc>
                <a:spcPct val="80000"/>
              </a:lnSpc>
            </a:pPr>
            <a:r>
              <a:rPr lang="ru-RU" sz="2800" b="1" i="1" dirty="0" smtClean="0"/>
              <a:t>                            За </a:t>
            </a:r>
            <a:r>
              <a:rPr lang="ru-RU" sz="2800" b="1" i="1" dirty="0"/>
              <a:t>этой </a:t>
            </a:r>
            <a:r>
              <a:rPr lang="ru-RU" sz="2800" b="1" i="1" dirty="0" smtClean="0"/>
              <a:t>тараторкой.</a:t>
            </a:r>
          </a:p>
          <a:p>
            <a:pPr algn="ctr">
              <a:lnSpc>
                <a:spcPct val="80000"/>
              </a:lnSpc>
            </a:pPr>
            <a:r>
              <a:rPr lang="ru-RU" sz="2800" b="1" i="1" dirty="0" smtClean="0">
                <a:solidFill>
                  <a:srgbClr val="0000FF"/>
                </a:solidFill>
              </a:rPr>
              <a:t>                                           </a:t>
            </a:r>
            <a:r>
              <a:rPr lang="ru-RU" b="1" i="1" dirty="0" smtClean="0"/>
              <a:t>   </a:t>
            </a:r>
            <a:endParaRPr lang="ru-RU" b="1" i="1" dirty="0"/>
          </a:p>
          <a:p>
            <a:pPr>
              <a:lnSpc>
                <a:spcPct val="80000"/>
              </a:lnSpc>
            </a:pPr>
            <a:r>
              <a:rPr lang="ru-RU" sz="2800" b="1" i="1" dirty="0"/>
              <a:t>3</a:t>
            </a:r>
            <a:r>
              <a:rPr lang="ru-RU" sz="2800" b="1" i="1" dirty="0" smtClean="0"/>
              <a:t>.Два братца убегают, 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/>
              <a:t>   Два догоняют.</a:t>
            </a:r>
          </a:p>
          <a:p>
            <a:pPr>
              <a:lnSpc>
                <a:spcPct val="80000"/>
              </a:lnSpc>
            </a:pPr>
            <a:r>
              <a:rPr lang="ru-RU" b="1" i="1" dirty="0" smtClean="0"/>
              <a:t>  </a:t>
            </a:r>
            <a:r>
              <a:rPr lang="ru-RU" sz="2800" b="1" i="1" dirty="0" smtClean="0">
                <a:solidFill>
                  <a:srgbClr val="0000FF"/>
                </a:solidFill>
              </a:rPr>
              <a:t>Передние и задние колёса</a:t>
            </a:r>
            <a:endParaRPr lang="ru-RU" b="1" i="1" dirty="0"/>
          </a:p>
          <a:p>
            <a:pPr>
              <a:lnSpc>
                <a:spcPct val="80000"/>
              </a:lnSpc>
            </a:pPr>
            <a:r>
              <a:rPr lang="ru-RU" b="1" i="1" dirty="0" smtClean="0">
                <a:solidFill>
                  <a:srgbClr val="0000FF"/>
                </a:solidFill>
              </a:rPr>
              <a:t>.</a:t>
            </a:r>
            <a:endParaRPr lang="ru-RU" dirty="0"/>
          </a:p>
        </p:txBody>
      </p:sp>
      <p:pic>
        <p:nvPicPr>
          <p:cNvPr id="1026" name="Picture 2" descr="C:\Users\Любовь\Desktop\мои документы\документ 2012-13год\картинки\transportation\bicycle_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500174"/>
            <a:ext cx="2286016" cy="1143008"/>
          </a:xfrm>
          <a:prstGeom prst="rect">
            <a:avLst/>
          </a:prstGeom>
          <a:noFill/>
        </p:spPr>
      </p:pic>
      <p:pic>
        <p:nvPicPr>
          <p:cNvPr id="1028" name="Picture 4" descr="C:\Users\Любовь\Desktop\мои документы\документ 2012-13год\картинки\transportation\motorcycle_jarno_vasama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643182"/>
            <a:ext cx="2000264" cy="2000264"/>
          </a:xfrm>
          <a:prstGeom prst="rect">
            <a:avLst/>
          </a:prstGeom>
          <a:noFill/>
        </p:spPr>
      </p:pic>
      <p:pic>
        <p:nvPicPr>
          <p:cNvPr id="1029" name="Picture 5" descr="C:\Users\Любовь\Desktop\мои документы\документ 2012-13год\картинки\transportation\4w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4786322"/>
            <a:ext cx="2071702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7" name="Picture 5" descr="C25-2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997200"/>
            <a:ext cx="3914775" cy="3716338"/>
          </a:xfrm>
          <a:prstGeom prst="rect">
            <a:avLst/>
          </a:prstGeom>
          <a:noFill/>
        </p:spPr>
      </p:pic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29697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7.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Разрешается ли переходить дорогу с разделительной полосой вне пешеходного перехода?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idx="1"/>
          </p:nvPr>
        </p:nvSpPr>
        <p:spPr>
          <a:xfrm>
            <a:off x="4140200" y="2276475"/>
            <a:ext cx="4546600" cy="38496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sz="3600" dirty="0" smtClean="0"/>
              <a:t>1. Разрешается</a:t>
            </a:r>
            <a:endParaRPr lang="ru-RU" sz="3600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sz="3600" dirty="0" smtClean="0"/>
              <a:t>2. Не </a:t>
            </a:r>
            <a:r>
              <a:rPr lang="ru-RU" sz="3600" dirty="0"/>
              <a:t>разрешается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8.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Разрешено ли переходить дорогу в местах, где есть пешеходное ограждение?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5122863" cy="5000625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 Разрешено</a:t>
            </a:r>
            <a:r>
              <a:rPr lang="ru-RU" dirty="0"/>
              <a:t>, если нет движущихся транспортных средств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 Запрещено</a:t>
            </a:r>
            <a:endParaRPr lang="ru-RU" dirty="0"/>
          </a:p>
        </p:txBody>
      </p:sp>
      <p:pic>
        <p:nvPicPr>
          <p:cNvPr id="223237" name="Picture 5" descr="C41-0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781300"/>
            <a:ext cx="18764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23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353425" cy="1944687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9.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Какие меры предосторожности должен принять пешеход, начиная переход дороги между стоящими автомобилями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49500"/>
            <a:ext cx="8229600" cy="3776663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 Убедиться</a:t>
            </a:r>
            <a:r>
              <a:rPr lang="ru-RU" dirty="0"/>
              <a:t>, что нет слева и справа движущихся транспортных средств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 Переходить </a:t>
            </a:r>
            <a:r>
              <a:rPr lang="ru-RU" dirty="0"/>
              <a:t>дорогу медленно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3. Переходить </a:t>
            </a:r>
            <a:r>
              <a:rPr lang="ru-RU" dirty="0"/>
              <a:t>дорогу быстрее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785937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10.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Разрешается ли переходить дорогу по проезжей части, если в этом месте есть подземный переход?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>
          <a:xfrm>
            <a:off x="1476375" y="2492375"/>
            <a:ext cx="7210425" cy="36337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 Разрешается</a:t>
            </a: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 Не </a:t>
            </a:r>
            <a:r>
              <a:rPr lang="ru-RU" dirty="0"/>
              <a:t>разрешается</a:t>
            </a:r>
          </a:p>
        </p:txBody>
      </p:sp>
      <p:pic>
        <p:nvPicPr>
          <p:cNvPr id="249861" name="Picture 5" descr="C21-0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2852738"/>
            <a:ext cx="3135313" cy="366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641475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11.</a:t>
            </a:r>
            <a:r>
              <a:rPr lang="ru-RU" sz="4000" dirty="0" smtClean="0"/>
              <a:t> </a:t>
            </a:r>
            <a:r>
              <a:rPr lang="ru-RU" sz="3600" dirty="0">
                <a:solidFill>
                  <a:srgbClr val="FF0000"/>
                </a:solidFill>
              </a:rPr>
              <a:t>В каком месте разрешается пешеходам пересекать проезжую часть при отсутствии пешеходного перехода?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49500"/>
            <a:ext cx="8229600" cy="3776663"/>
          </a:xfrm>
        </p:spPr>
        <p:txBody>
          <a:bodyPr>
            <a:normAutofit lnSpcReduction="10000"/>
          </a:bodyPr>
          <a:lstStyle/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ru-RU" dirty="0"/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ru-RU" dirty="0"/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3200" dirty="0" smtClean="0"/>
              <a:t>1. На </a:t>
            </a:r>
            <a:r>
              <a:rPr lang="ru-RU" sz="3200" dirty="0"/>
              <a:t>участках, где дорога хорошо просматривается в обе стороны под прямым углом к краю проезжей части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3200" dirty="0" smtClean="0"/>
              <a:t>2. На </a:t>
            </a:r>
            <a:r>
              <a:rPr lang="ru-RU" sz="3200" dirty="0"/>
              <a:t>перекрестках по линии тротуаров или обочин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3200" dirty="0" smtClean="0"/>
              <a:t>3. Во </a:t>
            </a:r>
            <a:r>
              <a:rPr lang="ru-RU" sz="3200" dirty="0"/>
              <a:t>всех перечисленных местах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66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12.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В каких местах запрещено пешеходу переходить через дорогу?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2875"/>
            <a:ext cx="5554663" cy="4713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dirty="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1. На </a:t>
            </a:r>
            <a:r>
              <a:rPr lang="ru-RU" dirty="0"/>
              <a:t>крутых поворотах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2. В </a:t>
            </a:r>
            <a:r>
              <a:rPr lang="ru-RU" dirty="0"/>
              <a:t>местах, где дорога идет на подъем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3. Во </a:t>
            </a:r>
            <a:r>
              <a:rPr lang="ru-RU" dirty="0"/>
              <a:t>всех перечисленных местах</a:t>
            </a:r>
          </a:p>
        </p:txBody>
      </p:sp>
      <p:pic>
        <p:nvPicPr>
          <p:cNvPr id="271365" name="Picture 5" descr="C41-0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349500"/>
            <a:ext cx="3019425" cy="345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71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13.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Какое правило для обеспечения безопасности должен выполнять пешеход, переходя дорогу?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 Переходить </a:t>
            </a:r>
            <a:r>
              <a:rPr lang="ru-RU" dirty="0"/>
              <a:t>под прямым углом к тротуару и не останавливаться без необходимости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 Как </a:t>
            </a:r>
            <a:r>
              <a:rPr lang="ru-RU" dirty="0"/>
              <a:t>можно быстрее перебежать дорогу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3. Не </a:t>
            </a:r>
            <a:r>
              <a:rPr lang="ru-RU" dirty="0"/>
              <a:t>грызть на ходу семечки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858962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14.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Указаниями какого </a:t>
            </a:r>
            <a:r>
              <a:rPr lang="ru-RU" sz="4000" dirty="0" smtClean="0">
                <a:solidFill>
                  <a:srgbClr val="FF0000"/>
                </a:solidFill>
              </a:rPr>
              <a:t>светофора </a:t>
            </a:r>
            <a:r>
              <a:rPr lang="ru-RU" sz="4000" dirty="0">
                <a:solidFill>
                  <a:srgbClr val="FF0000"/>
                </a:solidFill>
              </a:rPr>
              <a:t>должен руководствоваться велосипедист при движении по дороге?</a:t>
            </a:r>
          </a:p>
        </p:txBody>
      </p:sp>
      <p:sp>
        <p:nvSpPr>
          <p:cNvPr id="33177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3214686"/>
            <a:ext cx="5472122" cy="2808287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1. Только </a:t>
            </a:r>
            <a:r>
              <a:rPr lang="ru-RU" dirty="0"/>
              <a:t>транспортного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2. Пешеходного</a:t>
            </a:r>
            <a:endParaRPr lang="ru-RU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3. Велосипедного</a:t>
            </a:r>
            <a:r>
              <a:rPr lang="ru-RU" dirty="0"/>
              <a:t>, а при его отсутствии – транспортного</a:t>
            </a:r>
          </a:p>
        </p:txBody>
      </p:sp>
      <p:pic>
        <p:nvPicPr>
          <p:cNvPr id="331781" name="Picture 5" descr="C12-0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357430"/>
            <a:ext cx="292895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31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>
                <a:solidFill>
                  <a:srgbClr val="0000FF"/>
                </a:solidFill>
              </a:rPr>
              <a:t>15.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В каком возрасте разрешается выезжать на велосипеде на дороги общего пользования?</a:t>
            </a:r>
            <a:r>
              <a:rPr lang="ru-RU" sz="4000" dirty="0"/>
              <a:t> 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idx="1"/>
          </p:nvPr>
        </p:nvSpPr>
        <p:spPr>
          <a:xfrm>
            <a:off x="4427538" y="1844675"/>
            <a:ext cx="4259262" cy="42814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1.Не </a:t>
            </a:r>
            <a:r>
              <a:rPr lang="ru-RU" dirty="0"/>
              <a:t>моложе 10 лет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2.Не </a:t>
            </a:r>
            <a:r>
              <a:rPr lang="ru-RU" dirty="0"/>
              <a:t>моложе 14 лет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3.Не </a:t>
            </a:r>
            <a:r>
              <a:rPr lang="ru-RU" dirty="0"/>
              <a:t>моложе 16 лет</a:t>
            </a:r>
          </a:p>
        </p:txBody>
      </p:sp>
      <p:pic>
        <p:nvPicPr>
          <p:cNvPr id="366597" name="Picture 5" descr="C09-2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924175"/>
            <a:ext cx="32099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66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5" name="Picture 5" descr="C12-09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46038"/>
            <a:ext cx="3314700" cy="3810000"/>
          </a:xfrm>
          <a:prstGeom prst="rect">
            <a:avLst/>
          </a:prstGeom>
          <a:noFill/>
        </p:spPr>
      </p:pic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16" y="457200"/>
            <a:ext cx="5705484" cy="257156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 </a:t>
            </a:r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0000FF"/>
                </a:solidFill>
              </a:rPr>
              <a:t>16.</a:t>
            </a:r>
            <a:r>
              <a:rPr lang="ru-RU" sz="4000" b="1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Велосипедист при           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         выполнении </a:t>
            </a:r>
            <a:r>
              <a:rPr lang="ru-RU" sz="4000" dirty="0">
                <a:solidFill>
                  <a:srgbClr val="FF0000"/>
                </a:solidFill>
              </a:rPr>
              <a:t>			</a:t>
            </a:r>
            <a:r>
              <a:rPr lang="ru-RU" sz="4000" dirty="0" smtClean="0">
                <a:solidFill>
                  <a:srgbClr val="FF0000"/>
                </a:solidFill>
              </a:rPr>
              <a:t>поворота </a:t>
            </a:r>
            <a:r>
              <a:rPr lang="ru-RU" sz="4000" dirty="0">
                <a:solidFill>
                  <a:srgbClr val="FF0000"/>
                </a:solidFill>
              </a:rPr>
              <a:t>должен:</a:t>
            </a:r>
          </a:p>
        </p:txBody>
      </p:sp>
      <p:sp>
        <p:nvSpPr>
          <p:cNvPr id="4608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708275"/>
            <a:ext cx="8229600" cy="4149725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Tx/>
              <a:buAutoNum type="arabicPeriod"/>
            </a:pPr>
            <a:endParaRPr lang="ru-RU" dirty="0"/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1.Подать </a:t>
            </a:r>
            <a:r>
              <a:rPr lang="ru-RU" dirty="0"/>
              <a:t>сигнал поворота рукой во время маневра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2.Подать </a:t>
            </a:r>
            <a:r>
              <a:rPr lang="ru-RU" dirty="0"/>
              <a:t>сигнал заблаговременно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ru-RU" dirty="0" smtClean="0"/>
              <a:t>3. Подать </a:t>
            </a:r>
            <a:r>
              <a:rPr lang="ru-RU" dirty="0"/>
              <a:t>сигнал заблаговременно и убедиться в безопасности маневра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60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142984"/>
            <a:ext cx="4572000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i="1" dirty="0" smtClean="0"/>
              <a:t>4.Тянется нитка,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/>
              <a:t>  А в клубок не смотать</a:t>
            </a:r>
            <a:r>
              <a:rPr lang="ru-RU" b="1" i="1" dirty="0" smtClean="0"/>
              <a:t>.                                                                     </a:t>
            </a:r>
            <a:endParaRPr lang="ru-RU" b="1" i="1" dirty="0" smtClean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14290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Разминка   для ума</a:t>
            </a:r>
            <a:endParaRPr lang="ru-RU" sz="54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0" y="4429132"/>
            <a:ext cx="685804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/>
              <a:t>6.Я </a:t>
            </a:r>
            <a:r>
              <a:rPr lang="ru-RU" sz="2800" b="1" i="1" dirty="0"/>
              <a:t>хочу спросить про знак,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/>
              <a:t>Нарисован он вот так: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/>
              <a:t>В треугольнике ребята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/>
              <a:t>Со всех ног бегут куда – то.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0000FF"/>
                </a:solidFill>
              </a:rPr>
              <a:t>Дети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2143116"/>
            <a:ext cx="6000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/>
              <a:t>5. Заболел живот у Ромы.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/>
              <a:t>Не дойти ему до дома,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/>
              <a:t>В ситуации такай,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/>
              <a:t>Нужен знак ему, какай?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rgbClr val="0000FF"/>
                </a:solidFill>
              </a:rPr>
              <a:t>Пункт первой мед. помощи</a:t>
            </a:r>
            <a:endParaRPr lang="ru-RU" sz="2800" dirty="0"/>
          </a:p>
        </p:txBody>
      </p:sp>
      <p:pic>
        <p:nvPicPr>
          <p:cNvPr id="2050" name="Picture 2" descr="C:\Users\Любовь\Desktop\мои документы\документ 2012-13год\картинки\buildings\casa_in_campagna_archite_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928670"/>
            <a:ext cx="1571636" cy="1571636"/>
          </a:xfrm>
          <a:prstGeom prst="rect">
            <a:avLst/>
          </a:prstGeom>
          <a:noFill/>
        </p:spPr>
      </p:pic>
      <p:pic>
        <p:nvPicPr>
          <p:cNvPr id="2051" name="Picture 3" descr="1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714884"/>
            <a:ext cx="185738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Пункт первой медицинской помощ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4348" y="2357430"/>
            <a:ext cx="1241425" cy="1800225"/>
          </a:xfrm>
          <a:prstGeom prst="rect">
            <a:avLst/>
          </a:prstGeom>
          <a:noFill/>
          <a:ln/>
        </p:spPr>
      </p:pic>
      <p:sp>
        <p:nvSpPr>
          <p:cNvPr id="10" name="Прямоугольник 9"/>
          <p:cNvSpPr/>
          <p:nvPr/>
        </p:nvSpPr>
        <p:spPr>
          <a:xfrm>
            <a:off x="4643438" y="1428736"/>
            <a:ext cx="17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00FF"/>
                </a:solidFill>
              </a:rPr>
              <a:t>Дорога.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686800" cy="8382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>
                <a:solidFill>
                  <a:srgbClr val="000099"/>
                </a:solidFill>
              </a:rPr>
              <a:t/>
            </a:r>
            <a:br>
              <a:rPr lang="ru-RU" sz="4000" dirty="0">
                <a:solidFill>
                  <a:srgbClr val="000099"/>
                </a:solidFill>
              </a:rPr>
            </a:br>
            <a:r>
              <a:rPr lang="ru-RU" sz="4000" dirty="0">
                <a:solidFill>
                  <a:srgbClr val="000099"/>
                </a:solidFill>
              </a:rPr>
              <a:t/>
            </a:r>
            <a:br>
              <a:rPr lang="ru-RU" sz="4000" dirty="0">
                <a:solidFill>
                  <a:srgbClr val="000099"/>
                </a:solidFill>
              </a:rPr>
            </a:br>
            <a:r>
              <a:rPr lang="ru-RU" sz="4000" dirty="0">
                <a:solidFill>
                  <a:srgbClr val="000099"/>
                </a:solidFill>
              </a:rPr>
              <a:t/>
            </a:r>
            <a:br>
              <a:rPr lang="ru-RU" sz="4000" dirty="0">
                <a:solidFill>
                  <a:srgbClr val="000099"/>
                </a:solidFill>
              </a:rPr>
            </a:br>
            <a:r>
              <a:rPr lang="ru-RU" sz="4000" dirty="0">
                <a:solidFill>
                  <a:srgbClr val="000099"/>
                </a:solidFill>
              </a:rPr>
              <a:t/>
            </a:r>
            <a:br>
              <a:rPr lang="ru-RU" sz="4000" dirty="0">
                <a:solidFill>
                  <a:srgbClr val="000099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17.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Разрешается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ли перевозка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пассажиров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>на велосипеде ?</a:t>
            </a:r>
          </a:p>
        </p:txBody>
      </p:sp>
      <p:sp>
        <p:nvSpPr>
          <p:cNvPr id="4812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997200"/>
            <a:ext cx="8229600" cy="3128963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endParaRPr lang="ru-RU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1.Разрешается</a:t>
            </a:r>
            <a:endParaRPr lang="ru-RU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2.Запрещается</a:t>
            </a:r>
            <a:endParaRPr lang="ru-RU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ru-RU" dirty="0" smtClean="0"/>
              <a:t>3.Разрешается </a:t>
            </a:r>
            <a:r>
              <a:rPr lang="ru-RU" dirty="0"/>
              <a:t>перевозка детей до 7 лет на специально оборудованном сиденье</a:t>
            </a:r>
          </a:p>
        </p:txBody>
      </p:sp>
      <p:pic>
        <p:nvPicPr>
          <p:cNvPr id="481285" name="Picture 5" descr="C12-1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620713"/>
            <a:ext cx="4392613" cy="3278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81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r>
              <a:rPr lang="ru-RU" dirty="0"/>
              <a:t>				</a:t>
            </a:r>
            <a:r>
              <a:rPr lang="ru-RU" sz="4400" b="1" dirty="0">
                <a:solidFill>
                  <a:srgbClr val="FF0000"/>
                </a:solidFill>
              </a:rPr>
              <a:t>РАЗДЕЛ  </a:t>
            </a:r>
            <a:r>
              <a:rPr lang="en-US" sz="4400" b="1" dirty="0">
                <a:solidFill>
                  <a:srgbClr val="FF0000"/>
                </a:solidFill>
              </a:rPr>
              <a:t>III</a:t>
            </a:r>
            <a:endParaRPr lang="ru-RU" sz="44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ru-RU" sz="44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ru-RU" sz="4400" b="1" dirty="0"/>
              <a:t>		</a:t>
            </a:r>
            <a:r>
              <a:rPr lang="ru-RU" sz="4400" b="1" dirty="0" smtClean="0">
                <a:solidFill>
                  <a:schemeClr val="accent1"/>
                </a:solidFill>
              </a:rPr>
              <a:t>ДОРОЖНЫЕ </a:t>
            </a:r>
            <a:endParaRPr lang="ru-RU" sz="4400" b="1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ru-RU" sz="4400" b="1" dirty="0"/>
              <a:t>		 </a:t>
            </a:r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008000"/>
                </a:solidFill>
              </a:rPr>
              <a:t>ЗНАКИ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pic>
        <p:nvPicPr>
          <p:cNvPr id="1026" name="Picture 2" descr="C:\Users\Любовь\Desktop\мои документы\документ 2012-13год\картинки\картинки анимашки\6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143248"/>
            <a:ext cx="3333750" cy="291465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748" name="Picture 4" descr="zn5_16_1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tretch>
            <a:fillRect/>
          </a:stretch>
        </p:blipFill>
        <p:spPr>
          <a:xfrm>
            <a:off x="3143240" y="500042"/>
            <a:ext cx="1857388" cy="1917731"/>
          </a:xfrm>
          <a:noFill/>
          <a:ln/>
        </p:spPr>
      </p:pic>
      <p:sp>
        <p:nvSpPr>
          <p:cNvPr id="799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pPr>
              <a:buFontTx/>
              <a:buNone/>
            </a:pPr>
            <a:r>
              <a:rPr lang="ru-RU" dirty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rgbClr val="0000FF"/>
                </a:solidFill>
              </a:rPr>
              <a:t>1.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</a:rPr>
              <a:t>Этот информационно-указательный знак обозначает:</a:t>
            </a:r>
            <a:endParaRPr lang="ru-RU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dirty="0"/>
              <a:t>1. Пешеходный переход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2. Подземный пешеходный переход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3. Надземный пешеходный переход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79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57166"/>
            <a:ext cx="8686800" cy="71438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2.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Какой знак обозначает место остановки автобуса </a:t>
            </a:r>
            <a:r>
              <a:rPr lang="ru-RU" sz="4000" dirty="0" smtClean="0">
                <a:solidFill>
                  <a:srgbClr val="FF0000"/>
                </a:solidFill>
              </a:rPr>
              <a:t>и троллейбуса </a:t>
            </a:r>
            <a:r>
              <a:rPr lang="ru-RU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78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2133600"/>
            <a:ext cx="7138987" cy="4525963"/>
          </a:xfrm>
        </p:spPr>
        <p:txBody>
          <a:bodyPr/>
          <a:lstStyle/>
          <a:p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	№ 1.</a:t>
            </a:r>
          </a:p>
          <a:p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				№ 2. </a:t>
            </a:r>
          </a:p>
          <a:p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					</a:t>
            </a:r>
          </a:p>
          <a:p>
            <a:pPr>
              <a:buFontTx/>
              <a:buNone/>
            </a:pPr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						№ 3. </a:t>
            </a:r>
          </a:p>
        </p:txBody>
      </p:sp>
      <p:pic>
        <p:nvPicPr>
          <p:cNvPr id="878597" name="Picture 5" descr="zn5_1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979613" y="2636838"/>
            <a:ext cx="1241425" cy="1655762"/>
          </a:xfrm>
          <a:noFill/>
          <a:ln/>
        </p:spPr>
      </p:pic>
      <p:pic>
        <p:nvPicPr>
          <p:cNvPr id="878599" name="Picture 7" descr="zn5_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356100" y="3644900"/>
            <a:ext cx="1079500" cy="1439863"/>
          </a:xfrm>
          <a:noFill/>
          <a:ln/>
        </p:spPr>
      </p:pic>
      <p:pic>
        <p:nvPicPr>
          <p:cNvPr id="878601" name="Picture 9" descr="zn5_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479742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7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8785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3.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Что обозначает этот знак ?</a:t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806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11413" y="3429000"/>
            <a:ext cx="5689600" cy="26971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3600" dirty="0"/>
              <a:t>№ 1. Беговая дорожка.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/>
              <a:t>№ 2. Игра в догонялки.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/>
              <a:t>№ 3. Внимание, дети!</a:t>
            </a:r>
          </a:p>
        </p:txBody>
      </p:sp>
      <p:pic>
        <p:nvPicPr>
          <p:cNvPr id="880650" name="Picture 10" descr="Дорожные знаки : Дет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571868" y="1571612"/>
            <a:ext cx="1928826" cy="1684351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8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4.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Какой знак обозначает запрет проезда транспортного средства?</a:t>
            </a:r>
          </a:p>
        </p:txBody>
      </p:sp>
      <p:sp>
        <p:nvSpPr>
          <p:cNvPr id="8857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859713" cy="4525963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ru-RU" sz="20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/>
              <a:t>№ 1.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				</a:t>
            </a:r>
            <a:r>
              <a:rPr lang="ru-RU" dirty="0"/>
              <a:t>№ 2.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					</a:t>
            </a:r>
          </a:p>
          <a:p>
            <a:pPr>
              <a:lnSpc>
                <a:spcPct val="90000"/>
              </a:lnSpc>
            </a:pPr>
            <a:endParaRPr lang="ru-RU" sz="20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						</a:t>
            </a:r>
            <a:r>
              <a:rPr lang="ru-RU" dirty="0"/>
              <a:t>№ 3. </a:t>
            </a:r>
          </a:p>
        </p:txBody>
      </p:sp>
      <p:pic>
        <p:nvPicPr>
          <p:cNvPr id="885765" name="Picture 5" descr="Запрещающие дорожные знаки: Движение запрещено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1605" y="2786058"/>
            <a:ext cx="1560534" cy="1425580"/>
          </a:xfrm>
          <a:noFill/>
          <a:ln/>
        </p:spPr>
      </p:pic>
      <p:pic>
        <p:nvPicPr>
          <p:cNvPr id="885767" name="Picture 7" descr="Запрещающие дорожные знаки: Въезд запрещен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211638" y="3429000"/>
            <a:ext cx="1574808" cy="1436689"/>
          </a:xfrm>
          <a:noFill/>
          <a:ln/>
        </p:spPr>
      </p:pic>
      <p:pic>
        <p:nvPicPr>
          <p:cNvPr id="885769" name="Picture 9" descr="Запрещающие дорожные знаки: Движение механических транспортных средств запрещен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2" y="4572009"/>
            <a:ext cx="1628799" cy="146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857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8857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5.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Что обозначает этот знак ?</a:t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878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55875" y="3573463"/>
            <a:ext cx="5329238" cy="25527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/>
              <a:t>№ 1. Жилая зона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2. Детский сад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3. Можно играть на проспекте</a:t>
            </a:r>
          </a:p>
        </p:txBody>
      </p:sp>
      <p:pic>
        <p:nvPicPr>
          <p:cNvPr id="887814" name="Picture 6" descr="Жилая зон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708400" y="1557338"/>
            <a:ext cx="1350963" cy="1800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8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6.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Что обозначает этот знак ?</a:t>
            </a:r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8175" y="3644900"/>
            <a:ext cx="6624638" cy="24812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/>
              <a:t>№ 1. Большая гора.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2. Место падения НЛО.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3. Искусственная неровность.</a:t>
            </a:r>
          </a:p>
        </p:txBody>
      </p:sp>
      <p:pic>
        <p:nvPicPr>
          <p:cNvPr id="889860" name="Picture 4" descr="Искусственная неровност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428992" y="1700213"/>
            <a:ext cx="2006608" cy="17399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8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74638"/>
            <a:ext cx="8572560" cy="868346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7.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Какой знак обозначает движение велосипедов запрещено ?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349500"/>
            <a:ext cx="7859713" cy="377666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2800" dirty="0"/>
              <a:t>	</a:t>
            </a:r>
            <a:r>
              <a:rPr lang="ru-RU" dirty="0"/>
              <a:t>№ 1</a:t>
            </a:r>
            <a:endParaRPr lang="ru-RU" sz="2800" dirty="0"/>
          </a:p>
          <a:p>
            <a:endParaRPr lang="ru-RU" sz="2800" dirty="0"/>
          </a:p>
          <a:p>
            <a:pPr>
              <a:buFontTx/>
              <a:buNone/>
            </a:pPr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				</a:t>
            </a:r>
            <a:r>
              <a:rPr lang="ru-RU" dirty="0"/>
              <a:t>№ 2</a:t>
            </a:r>
            <a:endParaRPr lang="ru-RU" sz="2800" dirty="0"/>
          </a:p>
          <a:p>
            <a:endParaRPr lang="ru-RU" sz="2800" dirty="0"/>
          </a:p>
          <a:p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							</a:t>
            </a:r>
            <a:r>
              <a:rPr lang="ru-RU" dirty="0"/>
              <a:t>№ 3</a:t>
            </a:r>
            <a:endParaRPr lang="ru-RU" sz="2800" dirty="0"/>
          </a:p>
        </p:txBody>
      </p:sp>
      <p:pic>
        <p:nvPicPr>
          <p:cNvPr id="891908" name="Picture 4" descr="Запрещающие дорожные знаки: Движение велосипедов запрещено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140200" y="3429001"/>
            <a:ext cx="1646246" cy="1570038"/>
          </a:xfrm>
          <a:noFill/>
          <a:ln/>
        </p:spPr>
      </p:pic>
      <p:pic>
        <p:nvPicPr>
          <p:cNvPr id="891910" name="Picture 6" descr="Дорожные знаки : Пересечение с велосипедной дорожкой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6357950" y="4071942"/>
            <a:ext cx="1500198" cy="1285884"/>
          </a:xfrm>
          <a:noFill/>
          <a:ln/>
        </p:spPr>
      </p:pic>
      <p:pic>
        <p:nvPicPr>
          <p:cNvPr id="891912" name="Picture 8" descr="Запрещающие дорожные знаки: Подача звукового сигнала запрещен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2357430"/>
            <a:ext cx="1523989" cy="136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9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8919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8.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Этот знак обозначает…</a:t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63713" y="3141663"/>
            <a:ext cx="6048375" cy="29845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№ 1. Пешеходная дорожка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2. Можно гулять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3. Пешеходная площадь</a:t>
            </a:r>
          </a:p>
        </p:txBody>
      </p:sp>
      <p:pic>
        <p:nvPicPr>
          <p:cNvPr id="893956" name="Picture 4" descr="Знаки дорожного движения:  Пешеходная дорож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714744" y="1557338"/>
            <a:ext cx="1714512" cy="15128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9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14422"/>
            <a:ext cx="771530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4800" b="1" dirty="0" smtClean="0">
                <a:solidFill>
                  <a:srgbClr val="000099"/>
                </a:solidFill>
              </a:rPr>
              <a:t>Раздел </a:t>
            </a:r>
            <a:r>
              <a:rPr lang="en-US" sz="4800" b="1" dirty="0" smtClean="0">
                <a:solidFill>
                  <a:srgbClr val="000099"/>
                </a:solidFill>
              </a:rPr>
              <a:t>I</a:t>
            </a:r>
            <a:endParaRPr lang="ru-RU" sz="4800" b="1" dirty="0" smtClean="0">
              <a:solidFill>
                <a:srgbClr val="000099"/>
              </a:solidFill>
            </a:endParaRPr>
          </a:p>
          <a:p>
            <a:pPr>
              <a:buFontTx/>
              <a:buNone/>
            </a:pPr>
            <a:endParaRPr lang="ru-RU" sz="4800" b="1" dirty="0" smtClean="0"/>
          </a:p>
          <a:p>
            <a:pPr lvl="4">
              <a:buFontTx/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История</a:t>
            </a:r>
          </a:p>
          <a:p>
            <a:pPr lvl="4">
              <a:buFontTx/>
              <a:buNone/>
            </a:pPr>
            <a:r>
              <a:rPr lang="ru-RU" sz="5400" b="1" dirty="0" smtClean="0">
                <a:solidFill>
                  <a:srgbClr val="FFC000"/>
                </a:solidFill>
              </a:rPr>
              <a:t>дорожного</a:t>
            </a:r>
            <a:r>
              <a:rPr lang="ru-RU" sz="5400" b="1" dirty="0" smtClean="0"/>
              <a:t> </a:t>
            </a:r>
          </a:p>
          <a:p>
            <a:pPr lvl="4">
              <a:buFontTx/>
              <a:buNone/>
            </a:pPr>
            <a:r>
              <a:rPr lang="ru-RU" sz="5400" b="1" dirty="0" smtClean="0">
                <a:solidFill>
                  <a:srgbClr val="008000"/>
                </a:solidFill>
              </a:rPr>
              <a:t>движения</a:t>
            </a:r>
            <a:endParaRPr lang="ru-RU" sz="54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9.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Эти знаки называются …</a:t>
            </a:r>
          </a:p>
        </p:txBody>
      </p:sp>
      <p:sp>
        <p:nvSpPr>
          <p:cNvPr id="8960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03350" y="3284538"/>
            <a:ext cx="7129463" cy="2841625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№ 1. Знаки приоритета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2. Знаки дополнительной информации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3. Знаки сервиса</a:t>
            </a:r>
          </a:p>
        </p:txBody>
      </p:sp>
      <p:pic>
        <p:nvPicPr>
          <p:cNvPr id="896004" name="Picture 4" descr="Пункт первой медицинской помощ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35150" y="1268413"/>
            <a:ext cx="1241425" cy="1800225"/>
          </a:xfrm>
          <a:noFill/>
          <a:ln/>
        </p:spPr>
      </p:pic>
      <p:pic>
        <p:nvPicPr>
          <p:cNvPr id="896006" name="Picture 6" descr="Автозаправочная станция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779838" y="1268413"/>
            <a:ext cx="1241425" cy="1800225"/>
          </a:xfrm>
          <a:noFill/>
          <a:ln/>
        </p:spPr>
      </p:pic>
      <p:pic>
        <p:nvPicPr>
          <p:cNvPr id="896008" name="Picture 8" descr="Пункт питан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268413"/>
            <a:ext cx="12604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9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10.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Этот знак обозначает…</a:t>
            </a:r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3357563"/>
            <a:ext cx="7993063" cy="27686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№ 1. Вход закрыт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2. Здесь люди не живут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№ 3. Движение пешеходов запрещено</a:t>
            </a:r>
          </a:p>
        </p:txBody>
      </p:sp>
      <p:pic>
        <p:nvPicPr>
          <p:cNvPr id="898052" name="Picture 4" descr="Запрещающие дорожные знаки: Движение пешеходов запрещен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643306" y="1700213"/>
            <a:ext cx="1792294" cy="15621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98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                                                        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                                                          </a:t>
            </a:r>
            <a:r>
              <a:rPr lang="ru-RU" b="1" i="1" dirty="0" smtClean="0">
                <a:solidFill>
                  <a:srgbClr val="FF00FF"/>
                </a:solidFill>
              </a:rPr>
              <a:t>Водитель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i="1" dirty="0" smtClean="0">
                <a:solidFill>
                  <a:srgbClr val="FF00FF"/>
                </a:solidFill>
              </a:rPr>
              <a:t>                                                     Улица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i="1" dirty="0" smtClean="0">
                <a:solidFill>
                  <a:srgbClr val="FF00FF"/>
                </a:solidFill>
              </a:rPr>
              <a:t>                                                          Покрышка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i="1" dirty="0" smtClean="0">
                <a:solidFill>
                  <a:srgbClr val="FF00FF"/>
                </a:solidFill>
              </a:rPr>
              <a:t>                                                        Домкрат</a:t>
            </a:r>
          </a:p>
        </p:txBody>
      </p:sp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1835150" y="0"/>
            <a:ext cx="5689600" cy="17002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Impact"/>
              </a:rPr>
              <a:t>ребусы </a:t>
            </a:r>
          </a:p>
        </p:txBody>
      </p:sp>
      <p:pic>
        <p:nvPicPr>
          <p:cNvPr id="19461" name="Picture 5" descr="Ребус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557338"/>
            <a:ext cx="5329238" cy="46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554162"/>
            <a:ext cx="8848756" cy="4525963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r>
              <a:rPr lang="ru-RU" dirty="0" smtClean="0"/>
              <a:t> </a:t>
            </a:r>
            <a:r>
              <a:rPr lang="ru-RU" sz="3600" b="1" i="1" dirty="0" smtClean="0">
                <a:solidFill>
                  <a:srgbClr val="0000CC"/>
                </a:solidFill>
              </a:rPr>
              <a:t>Мне хочется детям напомнить о важном –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0000CC"/>
                </a:solidFill>
              </a:rPr>
              <a:t> Дорога бывает опасной и страшной!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0000CC"/>
                </a:solidFill>
              </a:rPr>
              <a:t>    Если вы правил не знали дорожных,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0000CC"/>
                </a:solidFill>
              </a:rPr>
              <a:t>         Я рассказала о бедах возможных!</a:t>
            </a: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1619250" y="333375"/>
            <a:ext cx="6048375" cy="930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Помни!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714356"/>
            <a:ext cx="835824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36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Пусть это все игра, но знаем мы.     </a:t>
            </a:r>
            <a:endParaRPr lang="ru-RU" sz="3600" dirty="0" smtClean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3600" b="1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Жизнь нам дана одна, ей нет цены! </a:t>
            </a:r>
            <a:endParaRPr lang="ru-RU" sz="3600" b="1" dirty="0" smtClean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36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И не стоит с дорогой шутить, </a:t>
            </a:r>
            <a:endParaRPr lang="ru-RU" sz="3600" dirty="0" smtClean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36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Ведь на свете так здорово жить! </a:t>
            </a:r>
            <a:endParaRPr lang="ru-RU" sz="3600" dirty="0" smtClean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40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Видеть солнце,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40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         встречаться,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40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               смеяться,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40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                     мечтать,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74738" algn="l"/>
              </a:tabLst>
            </a:pPr>
            <a:r>
              <a:rPr lang="ru-RU" sz="4000" dirty="0" smtClean="0">
                <a:solidFill>
                  <a:srgbClr val="FF0000"/>
                </a:solidFill>
                <a:latin typeface="Century" pitchFamily="18" charset="0"/>
                <a:ea typeface="Times New Roman" pitchFamily="18" charset="0"/>
                <a:cs typeface="Arial" pitchFamily="34" charset="0"/>
              </a:rPr>
              <a:t>                           и любить.</a:t>
            </a:r>
            <a:endParaRPr lang="ru-RU" sz="4000" dirty="0" smtClean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857232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1.</a:t>
            </a:r>
            <a:r>
              <a:rPr lang="ru-RU" sz="3600" b="1" dirty="0" smtClean="0">
                <a:solidFill>
                  <a:srgbClr val="FF0000"/>
                </a:solidFill>
              </a:rPr>
              <a:t>В 1893 году были введены …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2143116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00FF"/>
                </a:solidFill>
              </a:rPr>
              <a:t>№ 1. Штрафы.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00FF"/>
                </a:solidFill>
              </a:rPr>
              <a:t>№ 2. Первые автомобильные правила.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00FF"/>
                </a:solidFill>
              </a:rPr>
              <a:t>№ 3. Светофоры.</a:t>
            </a:r>
            <a:endParaRPr lang="ru-RU" sz="3200" dirty="0">
              <a:solidFill>
                <a:srgbClr val="0000FF"/>
              </a:solidFill>
            </a:endParaRPr>
          </a:p>
        </p:txBody>
      </p:sp>
      <p:pic>
        <p:nvPicPr>
          <p:cNvPr id="5" name="Picture 5" descr="C06-2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075112" cy="301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400032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2.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rgbClr val="FF0000"/>
                </a:solidFill>
              </a:rPr>
              <a:t>В 1899 году в США было зафиксировано …</a:t>
            </a:r>
          </a:p>
        </p:txBody>
      </p:sp>
      <p:sp>
        <p:nvSpPr>
          <p:cNvPr id="828419" name="Rectangle 3"/>
          <p:cNvSpPr>
            <a:spLocks noGrp="1" noChangeArrowheads="1"/>
          </p:cNvSpPr>
          <p:nvPr>
            <p:ph idx="1"/>
          </p:nvPr>
        </p:nvSpPr>
        <p:spPr>
          <a:xfrm>
            <a:off x="3714744" y="2000239"/>
            <a:ext cx="5429256" cy="4357719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rgbClr val="0000FF"/>
                </a:solidFill>
              </a:rPr>
              <a:t>№ 1. Первое ДТП со смертельным исходом.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rgbClr val="0000FF"/>
                </a:solidFill>
              </a:rPr>
              <a:t>№ 2. Первое водительское удостоверение.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rgbClr val="0000FF"/>
                </a:solidFill>
              </a:rPr>
              <a:t>№ 3. Первый обгон.</a:t>
            </a:r>
          </a:p>
        </p:txBody>
      </p:sp>
      <p:pic>
        <p:nvPicPr>
          <p:cNvPr id="828420" name="Picture 4" descr="C06-19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857496"/>
            <a:ext cx="3606793" cy="256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2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99"/>
                </a:solidFill>
              </a:rPr>
              <a:t>3.</a:t>
            </a:r>
            <a:r>
              <a:rPr lang="ru-RU" sz="4000" dirty="0" smtClean="0"/>
              <a:t> </a:t>
            </a:r>
            <a:r>
              <a:rPr lang="ru-RU" sz="4000" b="1" dirty="0">
                <a:solidFill>
                  <a:srgbClr val="FF0000"/>
                </a:solidFill>
              </a:rPr>
              <a:t>Эскиз велосипеда нарисовал…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332038"/>
            <a:ext cx="5229236" cy="3025788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3600" dirty="0">
                <a:solidFill>
                  <a:srgbClr val="0000FF"/>
                </a:solidFill>
              </a:rPr>
              <a:t>1. Рафаэль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>
                <a:solidFill>
                  <a:srgbClr val="0000FF"/>
                </a:solidFill>
              </a:rPr>
              <a:t>2. Леонардо да Винчи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>
                <a:solidFill>
                  <a:srgbClr val="0000FF"/>
                </a:solidFill>
              </a:rPr>
              <a:t>3. Аристотель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>
                <a:solidFill>
                  <a:srgbClr val="0000FF"/>
                </a:solidFill>
              </a:rPr>
              <a:t>4. Пифагор</a:t>
            </a:r>
            <a:endParaRPr lang="ru-RU" dirty="0">
              <a:solidFill>
                <a:srgbClr val="0000FF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0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>
                <a:solidFill>
                  <a:srgbClr val="0000FF"/>
                </a:solidFill>
              </a:rPr>
              <a:t>4</a:t>
            </a:r>
            <a:r>
              <a:rPr lang="ru-RU" sz="4000" b="1" dirty="0" smtClean="0">
                <a:solidFill>
                  <a:srgbClr val="000099"/>
                </a:solidFill>
              </a:rPr>
              <a:t>.</a:t>
            </a:r>
            <a:r>
              <a:rPr lang="ru-RU" sz="4000" b="1" dirty="0" smtClean="0"/>
              <a:t> </a:t>
            </a:r>
            <a:r>
              <a:rPr lang="ru-RU" sz="4000" b="1" dirty="0">
                <a:solidFill>
                  <a:srgbClr val="FF0000"/>
                </a:solidFill>
              </a:rPr>
              <a:t>Велосипед переводится как …</a:t>
            </a:r>
          </a:p>
        </p:txBody>
      </p:sp>
      <p:sp>
        <p:nvSpPr>
          <p:cNvPr id="809987" name="Rectangle 3"/>
          <p:cNvSpPr>
            <a:spLocks noGrp="1" noChangeArrowheads="1"/>
          </p:cNvSpPr>
          <p:nvPr>
            <p:ph idx="1"/>
          </p:nvPr>
        </p:nvSpPr>
        <p:spPr>
          <a:xfrm>
            <a:off x="4000464" y="2000240"/>
            <a:ext cx="5143536" cy="4525962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4000" b="1" dirty="0">
                <a:solidFill>
                  <a:srgbClr val="0000FF"/>
                </a:solidFill>
              </a:rPr>
              <a:t>1. Быстроног</a:t>
            </a:r>
          </a:p>
          <a:p>
            <a:pPr>
              <a:buFont typeface="Wingdings" pitchFamily="2" charset="2"/>
              <a:buChar char="q"/>
            </a:pPr>
            <a:r>
              <a:rPr lang="ru-RU" sz="4000" b="1" dirty="0">
                <a:solidFill>
                  <a:srgbClr val="0000FF"/>
                </a:solidFill>
              </a:rPr>
              <a:t>2. </a:t>
            </a:r>
            <a:r>
              <a:rPr lang="ru-RU" sz="4000" b="1" dirty="0" err="1">
                <a:solidFill>
                  <a:srgbClr val="0000FF"/>
                </a:solidFill>
              </a:rPr>
              <a:t>Быстроход</a:t>
            </a:r>
            <a:endParaRPr lang="ru-RU" sz="4000" b="1" dirty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4000" b="1" dirty="0">
                <a:solidFill>
                  <a:srgbClr val="0000FF"/>
                </a:solidFill>
              </a:rPr>
              <a:t>3. Быстрое колесо</a:t>
            </a:r>
          </a:p>
        </p:txBody>
      </p:sp>
      <p:pic>
        <p:nvPicPr>
          <p:cNvPr id="809989" name="Picture 5" descr="C12-25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492375"/>
            <a:ext cx="36385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0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68578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 smtClean="0">
                <a:solidFill>
                  <a:srgbClr val="0000FF"/>
                </a:solidFill>
              </a:rPr>
              <a:t>5.</a:t>
            </a:r>
            <a:r>
              <a:rPr lang="ru-RU" sz="4000" dirty="0" smtClean="0"/>
              <a:t> </a:t>
            </a:r>
            <a:r>
              <a:rPr lang="ru-RU" sz="4000" b="1" dirty="0">
                <a:solidFill>
                  <a:srgbClr val="FF0000"/>
                </a:solidFill>
              </a:rPr>
              <a:t>Как назывался первый российский  автомобиль ?</a:t>
            </a:r>
            <a:r>
              <a:rPr lang="ru-RU" sz="4000" b="1" dirty="0"/>
              <a:t> </a:t>
            </a:r>
          </a:p>
        </p:txBody>
      </p:sp>
      <p:sp>
        <p:nvSpPr>
          <p:cNvPr id="81817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571744"/>
            <a:ext cx="4456120" cy="386241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</a:rPr>
              <a:t>№ </a:t>
            </a:r>
            <a:r>
              <a:rPr lang="ru-RU" b="1" dirty="0">
                <a:solidFill>
                  <a:srgbClr val="0000FF"/>
                </a:solidFill>
              </a:rPr>
              <a:t>1</a:t>
            </a:r>
            <a:r>
              <a:rPr lang="ru-RU" b="1" dirty="0" smtClean="0">
                <a:solidFill>
                  <a:srgbClr val="0000FF"/>
                </a:solidFill>
              </a:rPr>
              <a:t>. Волга.</a:t>
            </a:r>
            <a:endParaRPr lang="ru-RU" b="1" dirty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>
                <a:solidFill>
                  <a:srgbClr val="0000FF"/>
                </a:solidFill>
              </a:rPr>
              <a:t>№ </a:t>
            </a:r>
            <a:r>
              <a:rPr lang="ru-RU" b="1" dirty="0" smtClean="0">
                <a:solidFill>
                  <a:srgbClr val="0000FF"/>
                </a:solidFill>
              </a:rPr>
              <a:t>2. </a:t>
            </a:r>
            <a:r>
              <a:rPr lang="ru-RU" b="1" dirty="0">
                <a:solidFill>
                  <a:srgbClr val="0000FF"/>
                </a:solidFill>
              </a:rPr>
              <a:t>Чайка.</a:t>
            </a:r>
          </a:p>
          <a:p>
            <a:pPr>
              <a:buFont typeface="Wingdings" pitchFamily="2" charset="2"/>
              <a:buChar char="q"/>
            </a:pPr>
            <a:r>
              <a:rPr lang="ru-RU" b="1" dirty="0">
                <a:solidFill>
                  <a:srgbClr val="0000FF"/>
                </a:solidFill>
              </a:rPr>
              <a:t>№ </a:t>
            </a:r>
            <a:r>
              <a:rPr lang="ru-RU" b="1" dirty="0" smtClean="0">
                <a:solidFill>
                  <a:srgbClr val="0000FF"/>
                </a:solidFill>
              </a:rPr>
              <a:t>3. </a:t>
            </a:r>
            <a:r>
              <a:rPr lang="ru-RU" b="1" dirty="0" err="1" smtClean="0">
                <a:solidFill>
                  <a:srgbClr val="0000FF"/>
                </a:solidFill>
              </a:rPr>
              <a:t>Руссо-Балт</a:t>
            </a:r>
            <a:r>
              <a:rPr lang="ru-RU" b="1" dirty="0" smtClean="0">
                <a:solidFill>
                  <a:srgbClr val="0000FF"/>
                </a:solidFill>
              </a:rPr>
              <a:t>.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818180" name="Picture 4" descr="C06-0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4149725"/>
            <a:ext cx="50673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1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486</TotalTime>
  <Words>870</Words>
  <Application>Microsoft Office PowerPoint</Application>
  <PresentationFormat>Экран (4:3)</PresentationFormat>
  <Paragraphs>292</Paragraphs>
  <Slides>44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Трек</vt:lpstr>
      <vt:lpstr>Слайд 1</vt:lpstr>
      <vt:lpstr>Слайд 2</vt:lpstr>
      <vt:lpstr>Слайд 3</vt:lpstr>
      <vt:lpstr>Слайд 4</vt:lpstr>
      <vt:lpstr>Слайд 5</vt:lpstr>
      <vt:lpstr>   2. В 1899 году в США было зафиксировано …</vt:lpstr>
      <vt:lpstr>   3. Эскиз велосипеда нарисовал…</vt:lpstr>
      <vt:lpstr>   4. Велосипед переводится как …</vt:lpstr>
      <vt:lpstr>   5. Как назывался первый российский  автомобиль ? </vt:lpstr>
      <vt:lpstr>   6. Где появился первый светофор? </vt:lpstr>
      <vt:lpstr>   7. 25000 – 35000 человек в Российской Федерации …</vt:lpstr>
      <vt:lpstr>   8. Где появились первые регулировщики перекрестков?</vt:lpstr>
      <vt:lpstr>Слайд 13</vt:lpstr>
      <vt:lpstr>  1. Какие лица Правилами отнесены к «участникам дорожного движения»?</vt:lpstr>
      <vt:lpstr>2. Что обозначает термин «дорога»?</vt:lpstr>
      <vt:lpstr>3 Что обозначает термин «проезжая часть»?</vt:lpstr>
      <vt:lpstr>  4. Какое значение имеет термин «перекресток»?</vt:lpstr>
      <vt:lpstr>  5. Где разрешается кататься на лыжах и санках?</vt:lpstr>
      <vt:lpstr>   6. Какой стороны должен придерживаться пешеход при движении по тротуару?</vt:lpstr>
      <vt:lpstr>   7. Разрешается ли переходить дорогу с разделительной полосой вне пешеходного перехода?</vt:lpstr>
      <vt:lpstr>   8. Разрешено ли переходить дорогу в местах, где есть пешеходное ограждение?</vt:lpstr>
      <vt:lpstr>  9. Какие меры предосторожности должен принять пешеход, начиная переход дороги между стоящими автомобилями</vt:lpstr>
      <vt:lpstr>   10. Разрешается ли переходить дорогу по проезжей части, если в этом месте есть подземный переход?</vt:lpstr>
      <vt:lpstr>  11. В каком месте разрешается пешеходам пересекать проезжую часть при отсутствии пешеходного перехода?</vt:lpstr>
      <vt:lpstr>  12. В каких местах запрещено пешеходу переходить через дорогу?</vt:lpstr>
      <vt:lpstr>   13. Какое правило для обеспечения безопасности должен выполнять пешеход, переходя дорогу?</vt:lpstr>
      <vt:lpstr>  14. Указаниями какого светофора должен руководствоваться велосипедист при движении по дороге?</vt:lpstr>
      <vt:lpstr>   15. В каком возрасте разрешается выезжать на велосипеде на дороги общего пользования? </vt:lpstr>
      <vt:lpstr>       16. Велосипедист при                       выполнении    поворота должен:</vt:lpstr>
      <vt:lpstr>    17. Разрешается  ли перевозка  пассажиров  на велосипеде ?</vt:lpstr>
      <vt:lpstr>Слайд 31</vt:lpstr>
      <vt:lpstr>Слайд 32</vt:lpstr>
      <vt:lpstr>  2. Какой знак обозначает место остановки автобуса и троллейбуса ?</vt:lpstr>
      <vt:lpstr>  3. Что обозначает этот знак ? </vt:lpstr>
      <vt:lpstr>  4. Какой знак обозначает запрет проезда транспортного средства?</vt:lpstr>
      <vt:lpstr>  5. Что обозначает этот знак ? </vt:lpstr>
      <vt:lpstr> 6. Что обозначает этот знак ?</vt:lpstr>
      <vt:lpstr>  7. Какой знак обозначает движение велосипедов запрещено ?</vt:lpstr>
      <vt:lpstr>  8. Этот знак обозначает… </vt:lpstr>
      <vt:lpstr>9. Эти знаки называются …</vt:lpstr>
      <vt:lpstr> 10. Этот знак обозначает…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53</cp:revision>
  <dcterms:created xsi:type="dcterms:W3CDTF">2013-11-24T17:31:31Z</dcterms:created>
  <dcterms:modified xsi:type="dcterms:W3CDTF">2013-12-02T14:03:11Z</dcterms:modified>
</cp:coreProperties>
</file>