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96C0E-D9AF-4927-BBD9-671E865510B7}" type="datetimeFigureOut">
              <a:rPr lang="ru-RU"/>
              <a:pPr>
                <a:defRPr/>
              </a:pPr>
              <a:t>07.09.2013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00413-EB3B-4954-99E9-693AC7DAF7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40E44-A488-4015-9DCD-358BBE87AB6C}" type="datetimeFigureOut">
              <a:rPr lang="ru-RU"/>
              <a:pPr>
                <a:defRPr/>
              </a:pPr>
              <a:t>07.09.2013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120C0-B18A-44DD-8801-BEB191969D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376B-B71C-4B08-A1E2-B5152D075EF8}" type="datetimeFigureOut">
              <a:rPr lang="ru-RU"/>
              <a:pPr>
                <a:defRPr/>
              </a:pPr>
              <a:t>07.09.2013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D4718-7FF0-469C-8281-77C771C54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023F2-DDF4-4953-A762-6B84786AF069}" type="datetimeFigureOut">
              <a:rPr lang="ru-RU"/>
              <a:pPr>
                <a:defRPr/>
              </a:pPr>
              <a:t>07.09.2013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F2BDA-4D20-4B24-9E19-BA2255FEFF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2E020-809A-4DEC-8B04-743BBC72438A}" type="datetimeFigureOut">
              <a:rPr lang="ru-RU"/>
              <a:pPr>
                <a:defRPr/>
              </a:pPr>
              <a:t>07.09.2013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2A0A2-2387-4670-BD36-7CA9B6F88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7D199-FB1F-4A9E-B190-72073D460169}" type="datetimeFigureOut">
              <a:rPr lang="ru-RU"/>
              <a:pPr>
                <a:defRPr/>
              </a:pPr>
              <a:t>07.09.2013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C53BD-957D-4AAA-8899-EE387BD885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A7AD3-FD23-4C7E-AA96-2CD40BD32A3F}" type="datetimeFigureOut">
              <a:rPr lang="ru-RU"/>
              <a:pPr>
                <a:defRPr/>
              </a:pPr>
              <a:t>07.09.2013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E7735-0079-4E58-BF35-E5FCBCB86A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AEA5E-89A9-4FAB-8EF6-744AFAFEB5FF}" type="datetimeFigureOut">
              <a:rPr lang="ru-RU"/>
              <a:pPr>
                <a:defRPr/>
              </a:pPr>
              <a:t>07.09.2013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C3C3E-9053-40AE-B8AF-C4FAE659A3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4052D-7C56-4422-89AE-14A8AA21C35E}" type="datetimeFigureOut">
              <a:rPr lang="ru-RU"/>
              <a:pPr>
                <a:defRPr/>
              </a:pPr>
              <a:t>07.09.2013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27F4C-256C-44C3-8EC3-739030DA9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2AF51-467B-476B-97BF-29B4C6537806}" type="datetimeFigureOut">
              <a:rPr lang="ru-RU"/>
              <a:pPr>
                <a:defRPr/>
              </a:pPr>
              <a:t>07.09.2013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5AF5B-0D94-4214-B598-4623A7E091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5364F-5B89-4598-8AC0-F6F9B970A914}" type="datetimeFigureOut">
              <a:rPr lang="ru-RU"/>
              <a:pPr>
                <a:defRPr/>
              </a:pPr>
              <a:t>07.09.2013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99252-0516-42CB-AFE8-F728FC2EC6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D32212-639E-41FD-905C-488B1370CCBB}" type="datetimeFigureOut">
              <a:rPr lang="ru-RU"/>
              <a:pPr>
                <a:defRPr/>
              </a:pPr>
              <a:t>07.09.2013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557F0B-25EA-4200-A0A6-095F94BF55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Рисунок 15" descr="0_c0146_5d4437c2_XL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91088"/>
            <a:ext cx="1835150" cy="196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Рисунок 16" descr="0_c0146_5d4437c2_XL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3284538"/>
            <a:ext cx="1835150" cy="196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Рисунок 17" descr="0_c0146_5d4437c2_XL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628775"/>
            <a:ext cx="1835150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Рисунок 18" descr="0_c0146_5d4437c2_XL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835150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рямоугольник 19"/>
          <p:cNvSpPr/>
          <p:nvPr userDrawn="1"/>
        </p:nvSpPr>
        <p:spPr>
          <a:xfrm>
            <a:off x="1907704" y="188640"/>
            <a:ext cx="7056784" cy="6480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7812088" y="6656388"/>
            <a:ext cx="13319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1844824"/>
            <a:ext cx="698477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rPr>
              <a:t>Денис Иванович Фонвизин «Недоросль»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Простаковы</a:t>
            </a:r>
            <a:r>
              <a:rPr lang="ru-RU" dirty="0" smtClean="0"/>
              <a:t> и их сын Митрофанушка</a:t>
            </a:r>
            <a:endParaRPr lang="ru-RU" dirty="0"/>
          </a:p>
        </p:txBody>
      </p:sp>
      <p:pic>
        <p:nvPicPr>
          <p:cNvPr id="3074" name="Picture 2" descr="http://im3-tub-ru.yandex.net/i?id=149569195-58-72&amp;n=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803714"/>
            <a:ext cx="3240000" cy="243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4-tub-ru.yandex.net/i?id=149543842-49-72&amp;n=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48181"/>
            <a:ext cx="3248640" cy="25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Отрицательные герои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С удивительным реализмом представлены Фонвизиным отрицательные персонажи: госпожа </a:t>
            </a:r>
            <a:r>
              <a:rPr lang="ru-RU" sz="2400" dirty="0" err="1" smtClean="0"/>
              <a:t>Простакова</a:t>
            </a:r>
            <a:r>
              <a:rPr lang="ru-RU" sz="2400" dirty="0" smtClean="0"/>
              <a:t>, ее муж и сын Митрофан, злобный и жадный брат </a:t>
            </a:r>
            <a:r>
              <a:rPr lang="ru-RU" sz="2400" dirty="0" err="1" smtClean="0"/>
              <a:t>Простаковой</a:t>
            </a:r>
            <a:r>
              <a:rPr lang="ru-RU" sz="2400" dirty="0" smtClean="0"/>
              <a:t> Тарас Скотинин. Все они враги просвещения и закона, преклоняются только перед властью и богатством, боятся только материальной силы и все время хитрят, всеми средствами добиваются своих выгод, руководствуясь только практическим умом и своим интересом. Нравственности, идей, идеалов, каких-то моральных устоев у них просто нет, не говоря уже о знании и уважении законов.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711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Центральной фигурой этой группы, одним из значимых персонажей пьесы является госпожа </a:t>
            </a:r>
            <a:r>
              <a:rPr lang="ru-RU" dirty="0" err="1" smtClean="0"/>
              <a:t>Простакова</a:t>
            </a:r>
            <a:r>
              <a:rPr lang="ru-RU" dirty="0" smtClean="0"/>
              <a:t>. Она сразу становится основной пружиной, движущей сценическое действие, ибо в этой провинциальной дворянке есть какая-то мощная жизненная сила, которой не хватает не только положительным героям, но и ее ленивому эгоисту сыну и свиноподобному братцу.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29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утра до вечера эта женщина сражается, давит на всех, угнетает, приказывает, хитрит, лжет, ругается, грабит, бьет, унять ее не могут даже богатый и влиятельный Стародум, государственный чиновник Правдин и офицер Милон с воинской командой. В основе этого живого, сильного, вполне народного характера – чудовищное самодурство, наглость, жадность к материальным жизненным благам.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985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Второстепенные персонажи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сцене действуют и другие персонажи: забитый и запуганный муж </a:t>
            </a:r>
            <a:r>
              <a:rPr lang="ru-RU" dirty="0" err="1" smtClean="0"/>
              <a:t>Простаковой</a:t>
            </a:r>
            <a:r>
              <a:rPr lang="ru-RU" dirty="0" smtClean="0"/>
              <a:t>, и брат ее Тарас Скотинин, больше всего на свете любящий своих свиней, и дворянский «недоросль» – любимец матери, не желающий ничему учиться сын </a:t>
            </a:r>
            <a:r>
              <a:rPr lang="ru-RU" dirty="0" err="1" smtClean="0"/>
              <a:t>Простаковых</a:t>
            </a:r>
            <a:r>
              <a:rPr lang="ru-RU" dirty="0" smtClean="0"/>
              <a:t> Митрофан, избалованный и развращенный материнским воспитанием.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748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Сюжет и композиция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основу сюжета комедии Фонвизин положил конфликт эпохи, общественно-политической жизни 70 – начала 80-х годов 18в. Это борьба с крепостницей </a:t>
            </a:r>
            <a:r>
              <a:rPr lang="ru-RU" dirty="0" err="1" smtClean="0"/>
              <a:t>Простаковой</a:t>
            </a:r>
            <a:r>
              <a:rPr lang="ru-RU" dirty="0" smtClean="0"/>
              <a:t>, лишение ее права владения всем поместьем. Одновременно в комедии прослеживаются другие сюжетные линии: борьба за Софью </a:t>
            </a:r>
            <a:r>
              <a:rPr lang="ru-RU" dirty="0" err="1" smtClean="0"/>
              <a:t>Простаковой</a:t>
            </a:r>
            <a:r>
              <a:rPr lang="ru-RU" dirty="0" smtClean="0"/>
              <a:t>, Скотинина и Милона, история соединения любящих друг друга Софьи и Милона. Хотя они не составляют основного сюжета.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28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«Недоросль» – комедия в пяти действиях. События </a:t>
            </a:r>
            <a:r>
              <a:rPr lang="ru-RU" sz="2800" dirty="0" err="1" smtClean="0"/>
              <a:t>разворячиваются</a:t>
            </a:r>
            <a:r>
              <a:rPr lang="ru-RU" sz="2800" dirty="0" smtClean="0"/>
              <a:t> в имении </a:t>
            </a:r>
            <a:r>
              <a:rPr lang="ru-RU" sz="2800" dirty="0" err="1" smtClean="0"/>
              <a:t>Простаковых</a:t>
            </a:r>
            <a:r>
              <a:rPr lang="ru-RU" sz="2800" dirty="0" smtClean="0"/>
              <a:t>. Значительная часть драматического действия в «Недоросле» посвящена решению проблемы воспитания. Кульминационным пунктом в разработке этой темы, бесспорно, является сцена экзамена Митрофана в 4-м действии комедии. Эта убийственная по силе заключенного в ней обличительного сарказма сатирическая картина служит приговором системе воспитания </a:t>
            </a:r>
            <a:r>
              <a:rPr lang="ru-RU" sz="2800" dirty="0" err="1" smtClean="0"/>
              <a:t>Простаковых</a:t>
            </a:r>
            <a:r>
              <a:rPr lang="ru-RU" sz="2800" dirty="0" smtClean="0"/>
              <a:t> и Скотининых.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7807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Художественное своеобразие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Увлекательный, стремительно развивающийся сюжет, острые реплики, смелые комические положения, индивидуализированная разговорная речь персонажей, злая сатира на русское дворянство, насмешки над плодами французского просвещения – все это было ново и привлекательно. Фонвизин показал это темное царство как оплот тяжелого самодурства, повседневной бытовой бестолковости, безнравственности и бескультурья. Отдельные слова и фразы комедии стали крылатыми. Так уже при жизни драматурга имя Митрофана стало нарицательным и обозначало лентяя и невежду.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334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Род, жанр, творческий метод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ru-RU" sz="2400" dirty="0" smtClean="0"/>
              <a:t>Вторая половина 18 в. – время расцвета театрального классицизма в России. Именно комедийный жанр становится самым важным и распространенным в сценическом и драматическом искусстве. Лучшие комедии этого времени являются частью общественно-литературной жизни, связаны с сатирой и часто имеют политическую направленность. «недоросль» создавался еще в рамках правил классицизма: деление персонажей на положительных и отрицательных, схематизм в их изображении, правило трех единств в композиции, «говорящие имена». Однако в комедии просматриваются и реалистические черты: достоверность образов, изображение дворянского быта и социальных отношений.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3135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В основе комедии «Недоросль» лежат две проблемы, которые волновали писателя. Это проблема нравственного разложения дворянства и проблема воспитания. Комедия представляет сложную по структуре, продуманную систему, в которой каждая реплика, каждый персонаж, каждое слово подчинены выявлению авторского замысла. Начав пьесу как бытовую комедию нравов, Фонвизин не останавливается на этом, а смело идет дальше, к первопричине «злонравия», плоды которого известны и автором строго осуждены. Причиной же порочного воспитания дворянства в крепостнической и самодержавной России является установившийся государственный строй, порождающий произвол и беззаконие.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88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Защищая свою жестокость, преступления и самодурство, </a:t>
            </a:r>
            <a:r>
              <a:rPr lang="ru-RU" sz="2800" dirty="0" err="1" smtClean="0"/>
              <a:t>Простакова</a:t>
            </a:r>
            <a:r>
              <a:rPr lang="ru-RU" sz="2800" dirty="0" smtClean="0"/>
              <a:t> </a:t>
            </a:r>
            <a:r>
              <a:rPr lang="ru-RU" sz="2800" dirty="0" err="1" smtClean="0"/>
              <a:t>говорит:»Разве</a:t>
            </a:r>
            <a:r>
              <a:rPr lang="ru-RU" sz="2800" dirty="0" smtClean="0"/>
              <a:t> я не властна и в своих людях?». Ей возражает благородный, но наивный Правдин: «Нет, сударыня, тиранствовать никто не волен». И тут она неожиданно ссылается на </a:t>
            </a:r>
            <a:r>
              <a:rPr lang="ru-RU" sz="2800" dirty="0" err="1" smtClean="0"/>
              <a:t>закон:»Не</a:t>
            </a:r>
            <a:r>
              <a:rPr lang="ru-RU" sz="2800" dirty="0" smtClean="0"/>
              <a:t> волен! Дворянин, когда захочет, и слугу высечь не волен; да на что ж дан нам указ-то о вольности дворянства?» Изумленный Стародум и вместе с ним автор восклицают только «Мастерица толковать указы!»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6937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Впоследствии историк В.О. Ключевский верно сказал: «Все дело в последних словах госпожи </a:t>
            </a:r>
            <a:r>
              <a:rPr lang="ru-RU" sz="2800" dirty="0" err="1" smtClean="0"/>
              <a:t>Простаковой</a:t>
            </a:r>
            <a:r>
              <a:rPr lang="ru-RU" sz="2800" dirty="0" smtClean="0"/>
              <a:t>; в них весь смысл драмы и вся драма в них же… Она хотела сказать, что закон оправдывает ее беззаконие». В ее лице определенная часть дворян отказывается исполнять законы своей страны, свой долг и обязанности. О какой-то дворянской чести, личном достоинстве, вере и верности, взаимном уважении, служении государственным интересам тут и говорить не приходится.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7218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«Не волен! Дворянин, когда захочет, и слуги высечь не волен; да на что ж дан нам указ-то о вольности дворянства?»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3185" y="3965724"/>
            <a:ext cx="3008313" cy="3780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://im4-tub-ru.yandex.net/i?id=210143525-64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2318400" cy="37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131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Итак, идея комедии: осуждение невежественных и жестоких помещиков, которые считают себя полноправными хозяевами жизни, не соблюдают законов государственных и нравственных, утверждение идеалов гуманности и просвещения.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85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 конфликта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Конфликт комедии заключается в столкновении двух противоборствующих взглядов на роль дворянства в общественной жизни страны. Госпожа </a:t>
            </a:r>
            <a:r>
              <a:rPr lang="ru-RU" sz="2400" dirty="0" err="1" smtClean="0"/>
              <a:t>Простакова</a:t>
            </a:r>
            <a:r>
              <a:rPr lang="ru-RU" sz="2400" dirty="0" smtClean="0"/>
              <a:t> заявляет, что указ «о вольности дворянской» (освободивший дворянина от обязательной службы государству, установленной Петром </a:t>
            </a:r>
            <a:r>
              <a:rPr lang="en-US" sz="2400" dirty="0" smtClean="0"/>
              <a:t>I</a:t>
            </a:r>
            <a:r>
              <a:rPr lang="ru-RU" sz="2400" dirty="0" smtClean="0"/>
              <a:t>) сделал его «вольным» прежде всего в отношении крепостным, освободив его от всех обременительных для него человеческих и нравственных обязанностей перед обществом. Иной взгляд на роль и обязанности дворянина Фонвизин вкладывает в уста Стародума – лица наиболее близкого автору.  В конфликт втягиваются все герои комедии, действие как бы выносится из помещичьего дома и приобретает социально-политический характер: произвол помещиков, бесправие крестьян.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2641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И.А.Дмитриевский</a:t>
            </a:r>
            <a:r>
              <a:rPr lang="ru-RU" dirty="0" smtClean="0"/>
              <a:t> (актер)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Одним из главных героев пьесы Фонвизина является Стародум. Он по своему мировоззрению – носитель идей русского дворянского Просвещения. Стародум служил в армии, храбро воевал, был ранен, но обойден наградой. Выйдя в отставку, Стародум пытается служить при дворе. Разочаровавшись, он уезжает в Сибирь, но остается верен своим идеалам. Он является идейным вдохновителем борьбы с </a:t>
            </a:r>
            <a:r>
              <a:rPr lang="ru-RU" sz="2400" dirty="0" err="1" smtClean="0"/>
              <a:t>Простаковой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29209" y="4911552"/>
            <a:ext cx="3008313" cy="3384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Иван Дмитриевск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2425764" cy="3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60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1085</Words>
  <Application>Microsoft Office PowerPoint</Application>
  <PresentationFormat>Экран (4:3)</PresentationFormat>
  <Paragraphs>26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Monotype Corsiva</vt:lpstr>
      <vt:lpstr>Times New Roman</vt:lpstr>
      <vt:lpstr>Тема Office</vt:lpstr>
      <vt:lpstr>Презентация PowerPoint</vt:lpstr>
      <vt:lpstr>Род, жанр, творческий метод</vt:lpstr>
      <vt:lpstr>Тематика</vt:lpstr>
      <vt:lpstr>Идея</vt:lpstr>
      <vt:lpstr>Презентация PowerPoint</vt:lpstr>
      <vt:lpstr>Презентация PowerPoint</vt:lpstr>
      <vt:lpstr>Презентация PowerPoint</vt:lpstr>
      <vt:lpstr>Характер конфликта</vt:lpstr>
      <vt:lpstr>И.А.Дмитриевский (актер)</vt:lpstr>
      <vt:lpstr>Простаковы и их сын Митрофанушка</vt:lpstr>
      <vt:lpstr>Отрицательные герои</vt:lpstr>
      <vt:lpstr>Презентация PowerPoint</vt:lpstr>
      <vt:lpstr>Презентация PowerPoint</vt:lpstr>
      <vt:lpstr>Второстепенные персонажи</vt:lpstr>
      <vt:lpstr>Сюжет и композиция</vt:lpstr>
      <vt:lpstr>Презентация PowerPoint</vt:lpstr>
      <vt:lpstr>Художественное своеобразие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Пастила</cp:lastModifiedBy>
  <cp:revision>11</cp:revision>
  <dcterms:created xsi:type="dcterms:W3CDTF">2013-07-10T14:40:28Z</dcterms:created>
  <dcterms:modified xsi:type="dcterms:W3CDTF">2013-09-07T11:20:04Z</dcterms:modified>
</cp:coreProperties>
</file>