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2" r:id="rId3"/>
    <p:sldId id="272" r:id="rId4"/>
    <p:sldId id="270" r:id="rId5"/>
    <p:sldId id="283" r:id="rId6"/>
    <p:sldId id="264" r:id="rId7"/>
    <p:sldId id="285" r:id="rId8"/>
    <p:sldId id="286" r:id="rId9"/>
    <p:sldId id="28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00"/>
    <a:srgbClr val="FF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4" d="100"/>
          <a:sy n="64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483A3B-E05C-4945-AAC6-CE8391AFBAEB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1E24AB-FC23-46ED-A9EB-4228E3EF9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F0B176-208D-4DE1-AAB2-94C62BD0F728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5E88-0978-4689-8215-5B4246934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26C6D-82B1-4566-B48A-5AA6B3081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086DA-F13D-4C5C-BA91-46469CAD8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8639-E0EF-4132-B165-13B4D73EF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F9483-8329-451D-BB5C-CE19E0056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EC5F-894A-4BC3-9530-20D664C71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60C0-41E5-43A3-B5BD-B94D1916F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626D-75EB-4488-8E5B-5076E0F14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8E68-EE15-4ED1-93C2-C9A2E6979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3C1F-5172-4AC2-B986-6358B3F62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58AD2-0DED-4108-B333-A9484DA96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ADF571F3-85AD-4285-B0BD-FD37A8927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7;&#1080;&#1085;&#1072;&#1080;&#1076;&#1072;%20&#1080;%20&#1040;&#1083;&#1077;&#1082;&#1089;&#1072;&#1085;&#1076;&#1088;\&#1052;&#1086;&#1080;%20&#1076;&#1086;&#1082;&#1091;&#1084;&#1077;&#1085;&#1090;&#1099;\&#1052;&#1086;&#1103;%20&#1084;&#1091;&#1079;&#1099;&#1082;&#1072;\&#1076;&#1077;&#1074;&#1077;%20&#1102;&#1085;&#1086;&#1081;.mp3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деве юн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516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611188" y="404813"/>
            <a:ext cx="74898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</a:rPr>
              <a:t>Величие духа русских женщин</a:t>
            </a:r>
          </a:p>
          <a:p>
            <a:pPr algn="ctr"/>
            <a:r>
              <a:rPr lang="ru-RU" sz="3600" b="1" i="1">
                <a:solidFill>
                  <a:srgbClr val="FF0000"/>
                </a:solidFill>
              </a:rPr>
              <a:t>(по поэме Н.А. Некрасова «Русские женщины»). 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924175"/>
            <a:ext cx="4392613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971550" y="4429125"/>
            <a:ext cx="7758113" cy="2168525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i="1" smtClean="0"/>
              <a:t>Кто служа великим целям века,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i="1" smtClean="0"/>
              <a:t>Жизнь свою всецело отдает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i="1" smtClean="0"/>
              <a:t>На борьбу за брата-человека,-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i="1" smtClean="0"/>
              <a:t>Только тот себя переживет…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i="1" smtClean="0"/>
              <a:t>                                     Н.А. Некрасов</a:t>
            </a:r>
          </a:p>
          <a:p>
            <a:pPr eaLnBrk="1" hangingPunct="1">
              <a:spcBef>
                <a:spcPct val="0"/>
              </a:spcBef>
            </a:pPr>
            <a:endParaRPr lang="ru-RU" i="1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675" y="188913"/>
            <a:ext cx="313372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331913" y="476250"/>
            <a:ext cx="6985000" cy="4525963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i="1" dirty="0" smtClean="0"/>
              <a:t>“Самоотвержение, выказанное ими, остаётся навсегда свидетельством великих душевных сил, присущих русской женщине”.</a:t>
            </a:r>
          </a:p>
          <a:p>
            <a:pPr algn="r" eaLnBrk="1" hangingPunct="1">
              <a:buFontTx/>
              <a:buNone/>
              <a:defRPr/>
            </a:pPr>
            <a:r>
              <a:rPr lang="ru-RU" i="1" dirty="0" smtClean="0"/>
              <a:t>                      Н.А. Некрасов.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343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Восстание декабристов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16113"/>
            <a:ext cx="72834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Казнь декабристов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68437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44824"/>
            <a:ext cx="3200400" cy="4200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Содержимое 5"/>
          <p:cNvSpPr>
            <a:spLocks noGrp="1"/>
          </p:cNvSpPr>
          <p:nvPr>
            <p:ph sz="quarter" idx="4"/>
          </p:nvPr>
        </p:nvSpPr>
        <p:spPr>
          <a:xfrm>
            <a:off x="755650" y="3789363"/>
            <a:ext cx="3095625" cy="2376487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C00000"/>
                </a:solidFill>
              </a:rPr>
              <a:t>Е.И.Трубецкая</a:t>
            </a:r>
          </a:p>
          <a:p>
            <a:pPr eaLnBrk="1" hangingPunct="1"/>
            <a:r>
              <a:rPr lang="ru-RU" i="1" smtClean="0">
                <a:solidFill>
                  <a:srgbClr val="C00000"/>
                </a:solidFill>
              </a:rPr>
              <a:t>Е.П.Нарышкина</a:t>
            </a:r>
          </a:p>
          <a:p>
            <a:pPr eaLnBrk="1" hangingPunct="1"/>
            <a:r>
              <a:rPr lang="ru-RU" i="1" smtClean="0">
                <a:solidFill>
                  <a:srgbClr val="C00000"/>
                </a:solidFill>
              </a:rPr>
              <a:t>А.В.Розен</a:t>
            </a:r>
          </a:p>
          <a:p>
            <a:pPr eaLnBrk="1" hangingPunct="1"/>
            <a:r>
              <a:rPr lang="ru-RU" i="1" smtClean="0">
                <a:solidFill>
                  <a:srgbClr val="C00000"/>
                </a:solidFill>
              </a:rPr>
              <a:t>М.Н.Волконская</a:t>
            </a:r>
          </a:p>
          <a:p>
            <a:pPr eaLnBrk="1" hangingPunct="1"/>
            <a:r>
              <a:rPr lang="ru-RU" i="1" smtClean="0">
                <a:solidFill>
                  <a:srgbClr val="C00000"/>
                </a:solidFill>
              </a:rPr>
              <a:t>А.В.Ёнтальцева</a:t>
            </a:r>
          </a:p>
          <a:p>
            <a:pPr eaLnBrk="1" hangingPunct="1"/>
            <a:r>
              <a:rPr lang="ru-RU" i="1" smtClean="0">
                <a:solidFill>
                  <a:srgbClr val="C00000"/>
                </a:solidFill>
              </a:rPr>
              <a:t>А.И.Давыдова</a:t>
            </a:r>
          </a:p>
        </p:txBody>
      </p:sp>
      <p:sp>
        <p:nvSpPr>
          <p:cNvPr id="7173" name="Содержимое 7"/>
          <p:cNvSpPr>
            <a:spLocks noGrp="1"/>
          </p:cNvSpPr>
          <p:nvPr>
            <p:ph sz="half" idx="2"/>
          </p:nvPr>
        </p:nvSpPr>
        <p:spPr>
          <a:xfrm>
            <a:off x="900113" y="260350"/>
            <a:ext cx="7200900" cy="1800225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sz="3200" b="0" i="1" dirty="0" smtClean="0">
                <a:latin typeface="Times New Roman" pitchFamily="18" charset="0"/>
              </a:rPr>
              <a:t>Ни в чем не повинные, они… перенесли все, что перенесли их осуждённые мужья.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0" dirty="0" smtClean="0">
                <a:latin typeface="Times New Roman" pitchFamily="18" charset="0"/>
              </a:rPr>
              <a:t>            Ф.М. Достоевский.</a:t>
            </a:r>
          </a:p>
          <a:p>
            <a:pPr>
              <a:defRPr/>
            </a:pPr>
            <a:endParaRPr lang="ru-RU" sz="1800" b="0" dirty="0" smtClean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3851275" y="3789363"/>
            <a:ext cx="3097213" cy="237648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+mn-lt"/>
                <a:cs typeface="+mn-cs"/>
              </a:rPr>
              <a:t>Полина </a:t>
            </a:r>
            <a:r>
              <a:rPr lang="ru-RU" sz="2400" b="1" i="1" kern="0" dirty="0" err="1">
                <a:solidFill>
                  <a:srgbClr val="C00000"/>
                </a:solidFill>
                <a:latin typeface="+mn-lt"/>
                <a:cs typeface="+mn-cs"/>
              </a:rPr>
              <a:t>Гебль</a:t>
            </a:r>
            <a:r>
              <a:rPr lang="ru-RU" sz="2400" b="1" i="1" kern="0" dirty="0">
                <a:solidFill>
                  <a:srgbClr val="C00000"/>
                </a:solidFill>
                <a:latin typeface="+mn-lt"/>
                <a:cs typeface="+mn-cs"/>
              </a:rPr>
              <a:t> (Анненкова)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+mn-lt"/>
                <a:cs typeface="+mn-cs"/>
              </a:rPr>
              <a:t>Н.Д.Фонвизина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b="1" i="1" kern="0" dirty="0" err="1">
                <a:solidFill>
                  <a:srgbClr val="C00000"/>
                </a:solidFill>
                <a:latin typeface="+mn-lt"/>
                <a:cs typeface="+mn-cs"/>
              </a:rPr>
              <a:t>М.К.Юшневская</a:t>
            </a:r>
            <a:endParaRPr lang="ru-RU" sz="2400" b="1" i="1" kern="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+mn-lt"/>
                <a:cs typeface="+mn-cs"/>
              </a:rPr>
              <a:t>А.Г.Муравьева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+mn-lt"/>
                <a:cs typeface="+mn-cs"/>
              </a:rPr>
              <a:t>К.Ивашева</a:t>
            </a:r>
            <a:endParaRPr lang="ru-RU" sz="2400" b="1" kern="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4213" y="2143125"/>
            <a:ext cx="6983412" cy="1214438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Одиннадцать жен декабристов, последовавших за ними в Сибирь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Трубецкая</a:t>
            </a:r>
          </a:p>
        </p:txBody>
      </p:sp>
      <p:sp>
        <p:nvSpPr>
          <p:cNvPr id="8195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2060575"/>
            <a:ext cx="5183187" cy="39512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i="1" smtClean="0">
                <a:solidFill>
                  <a:srgbClr val="C00000"/>
                </a:solidFill>
              </a:rPr>
              <a:t>Пленительные образы! Едва ли</a:t>
            </a:r>
          </a:p>
          <a:p>
            <a:pPr marL="0" indent="0">
              <a:buFontTx/>
              <a:buNone/>
            </a:pPr>
            <a:r>
              <a:rPr lang="ru-RU" i="1" smtClean="0">
                <a:solidFill>
                  <a:srgbClr val="C00000"/>
                </a:solidFill>
              </a:rPr>
              <a:t>В истории какой-нибудь страны</a:t>
            </a:r>
          </a:p>
          <a:p>
            <a:pPr marL="0" indent="0">
              <a:buFontTx/>
              <a:buNone/>
            </a:pPr>
            <a:r>
              <a:rPr lang="ru-RU" i="1" smtClean="0">
                <a:solidFill>
                  <a:srgbClr val="C00000"/>
                </a:solidFill>
              </a:rPr>
              <a:t>Вы что-нибудь прекраснее встречали.</a:t>
            </a:r>
          </a:p>
          <a:p>
            <a:pPr marL="0" indent="0">
              <a:buFontTx/>
              <a:buNone/>
            </a:pPr>
            <a:r>
              <a:rPr lang="ru-RU" i="1" smtClean="0">
                <a:solidFill>
                  <a:srgbClr val="C00000"/>
                </a:solidFill>
              </a:rPr>
              <a:t>Их имена забыться не должны.</a:t>
            </a:r>
          </a:p>
          <a:p>
            <a:pPr marL="0" indent="0" algn="r">
              <a:buFontTx/>
              <a:buNone/>
            </a:pPr>
            <a:r>
              <a:rPr lang="ru-RU" i="1" smtClean="0">
                <a:solidFill>
                  <a:srgbClr val="C00000"/>
                </a:solidFill>
              </a:rPr>
              <a:t>              </a:t>
            </a:r>
          </a:p>
          <a:p>
            <a:pPr marL="0" indent="0" algn="r">
              <a:buFontTx/>
              <a:buNone/>
            </a:pPr>
            <a:r>
              <a:rPr lang="ru-RU" i="1" smtClean="0">
                <a:solidFill>
                  <a:srgbClr val="C00000"/>
                </a:solidFill>
              </a:rPr>
              <a:t>Н.А. Некрасов.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72816"/>
            <a:ext cx="3429000" cy="4335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 Волконская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40374"/>
            <a:ext cx="3906480" cy="4452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Домашнее задание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/>
              <a:t>Письменно ответьте на вопрос:</a:t>
            </a:r>
          </a:p>
          <a:p>
            <a:endParaRPr lang="ru-RU" sz="3600" smtClean="0"/>
          </a:p>
          <a:p>
            <a:r>
              <a:rPr lang="ru-RU" sz="3600" smtClean="0">
                <a:solidFill>
                  <a:srgbClr val="FF0000"/>
                </a:solidFill>
              </a:rPr>
              <a:t>Прав ли был Н.А. Некрасов, назвав поэму «Русские женщины»?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747</TotalTime>
  <Words>160</Words>
  <Application>Microsoft Office PowerPoint</Application>
  <PresentationFormat>Экран (4:3)</PresentationFormat>
  <Paragraphs>38</Paragraphs>
  <Slides>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Calibri</vt:lpstr>
      <vt:lpstr>Times New Roman</vt:lpstr>
      <vt:lpstr>Wingdings</vt:lpstr>
      <vt:lpstr>60_Parchment</vt:lpstr>
      <vt:lpstr>Слайд 1</vt:lpstr>
      <vt:lpstr>Слайд 2</vt:lpstr>
      <vt:lpstr>Слайд 3</vt:lpstr>
      <vt:lpstr>Восстание декабристов</vt:lpstr>
      <vt:lpstr>Казнь декабристов</vt:lpstr>
      <vt:lpstr>Слайд 6</vt:lpstr>
      <vt:lpstr>Екатерина Трубецкая</vt:lpstr>
      <vt:lpstr>Мария Волконская</vt:lpstr>
      <vt:lpstr>Домашнее задание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 обещайте деве юной любови вечной на земле…»</dc:title>
  <dc:creator>WIN7XP</dc:creator>
  <cp:lastModifiedBy>ИРИНА</cp:lastModifiedBy>
  <cp:revision>89</cp:revision>
  <dcterms:created xsi:type="dcterms:W3CDTF">2011-01-02T16:21:15Z</dcterms:created>
  <dcterms:modified xsi:type="dcterms:W3CDTF">2013-11-02T13:13:55Z</dcterms:modified>
</cp:coreProperties>
</file>