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6" r:id="rId10"/>
    <p:sldId id="267" r:id="rId11"/>
    <p:sldId id="264" r:id="rId12"/>
    <p:sldId id="265"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ru-RU" smtClean="0"/>
              <a:t>Образец заголовка</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88584856-3F2A-4DFD-9989-164A3FE11B65}" type="datetimeFigureOut">
              <a:rPr lang="ru-RU" smtClean="0"/>
              <a:t>09.02.2014</a:t>
            </a:fld>
            <a:endParaRPr lang="ru-RU"/>
          </a:p>
        </p:txBody>
      </p:sp>
      <p:sp>
        <p:nvSpPr>
          <p:cNvPr id="8" name="Slide Number Placeholder 7"/>
          <p:cNvSpPr>
            <a:spLocks noGrp="1"/>
          </p:cNvSpPr>
          <p:nvPr>
            <p:ph type="sldNum" sz="quarter" idx="11"/>
          </p:nvPr>
        </p:nvSpPr>
        <p:spPr/>
        <p:txBody>
          <a:bodyPr/>
          <a:lstStyle/>
          <a:p>
            <a:fld id="{14E7D60F-C8E7-4326-8A38-DE0AEE451771}"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8584856-3F2A-4DFD-9989-164A3FE11B65}" type="datetimeFigureOut">
              <a:rPr lang="ru-RU" smtClean="0"/>
              <a:t>09.02.2014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4E7D60F-C8E7-4326-8A38-DE0AEE451771}"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8584856-3F2A-4DFD-9989-164A3FE11B65}" type="datetimeFigureOut">
              <a:rPr lang="ru-RU" smtClean="0"/>
              <a:t>09.02.2014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4E7D60F-C8E7-4326-8A38-DE0AEE451771}"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9" name="Date Placeholder 8"/>
          <p:cNvSpPr>
            <a:spLocks noGrp="1"/>
          </p:cNvSpPr>
          <p:nvPr>
            <p:ph type="dt" sz="half" idx="14"/>
          </p:nvPr>
        </p:nvSpPr>
        <p:spPr/>
        <p:txBody>
          <a:bodyPr/>
          <a:lstStyle/>
          <a:p>
            <a:fld id="{88584856-3F2A-4DFD-9989-164A3FE11B65}" type="datetimeFigureOut">
              <a:rPr lang="ru-RU" smtClean="0"/>
              <a:t>09.02.2014</a:t>
            </a:fld>
            <a:endParaRPr lang="ru-RU"/>
          </a:p>
        </p:txBody>
      </p:sp>
      <p:sp>
        <p:nvSpPr>
          <p:cNvPr id="10" name="Slide Number Placeholder 9"/>
          <p:cNvSpPr>
            <a:spLocks noGrp="1"/>
          </p:cNvSpPr>
          <p:nvPr>
            <p:ph type="sldNum" sz="quarter" idx="15"/>
          </p:nvPr>
        </p:nvSpPr>
        <p:spPr/>
        <p:txBody>
          <a:bodyPr/>
          <a:lstStyle/>
          <a:p>
            <a:fld id="{14E7D60F-C8E7-4326-8A38-DE0AEE451771}" type="slidenum">
              <a:rPr lang="ru-RU" smtClean="0"/>
              <a:t>‹#›</a:t>
            </a:fld>
            <a:endParaRPr lang="ru-RU"/>
          </a:p>
        </p:txBody>
      </p:sp>
      <p:sp>
        <p:nvSpPr>
          <p:cNvPr id="11" name="Footer Placeholder 10"/>
          <p:cNvSpPr>
            <a:spLocks noGrp="1"/>
          </p:cNvSpPr>
          <p:nvPr>
            <p:ph type="ftr" sz="quarter" idx="16"/>
          </p:nvPr>
        </p:nvSpPr>
        <p:spPr/>
        <p:txBody>
          <a:bodyPr/>
          <a:lstStyle/>
          <a:p>
            <a:endParaRPr lang="ru-RU"/>
          </a:p>
        </p:txBody>
      </p:sp>
      <p:sp>
        <p:nvSpPr>
          <p:cNvPr id="12" name="Title 11"/>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ru-RU" smtClean="0"/>
              <a:t>Образец заголовка</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6"/>
          <p:cNvSpPr>
            <a:spLocks noGrp="1"/>
          </p:cNvSpPr>
          <p:nvPr>
            <p:ph type="dt" sz="half" idx="10"/>
          </p:nvPr>
        </p:nvSpPr>
        <p:spPr/>
        <p:txBody>
          <a:bodyPr/>
          <a:lstStyle/>
          <a:p>
            <a:fld id="{88584856-3F2A-4DFD-9989-164A3FE11B65}" type="datetimeFigureOut">
              <a:rPr lang="ru-RU" smtClean="0"/>
              <a:t>09.02.2014</a:t>
            </a:fld>
            <a:endParaRPr lang="ru-RU"/>
          </a:p>
        </p:txBody>
      </p:sp>
      <p:sp>
        <p:nvSpPr>
          <p:cNvPr id="8" name="Slide Number Placeholder 7"/>
          <p:cNvSpPr>
            <a:spLocks noGrp="1"/>
          </p:cNvSpPr>
          <p:nvPr>
            <p:ph type="sldNum" sz="quarter" idx="11"/>
          </p:nvPr>
        </p:nvSpPr>
        <p:spPr/>
        <p:txBody>
          <a:bodyPr/>
          <a:lstStyle/>
          <a:p>
            <a:fld id="{14E7D60F-C8E7-4326-8A38-DE0AEE451771}"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Date Placeholder 8"/>
          <p:cNvSpPr>
            <a:spLocks noGrp="1"/>
          </p:cNvSpPr>
          <p:nvPr>
            <p:ph type="dt" sz="half" idx="10"/>
          </p:nvPr>
        </p:nvSpPr>
        <p:spPr/>
        <p:txBody>
          <a:bodyPr/>
          <a:lstStyle/>
          <a:p>
            <a:fld id="{88584856-3F2A-4DFD-9989-164A3FE11B65}" type="datetimeFigureOut">
              <a:rPr lang="ru-RU" smtClean="0"/>
              <a:t>09.02.2014</a:t>
            </a:fld>
            <a:endParaRPr lang="ru-RU"/>
          </a:p>
        </p:txBody>
      </p:sp>
      <p:sp>
        <p:nvSpPr>
          <p:cNvPr id="10" name="Slide Number Placeholder 9"/>
          <p:cNvSpPr>
            <a:spLocks noGrp="1"/>
          </p:cNvSpPr>
          <p:nvPr>
            <p:ph type="sldNum" sz="quarter" idx="11"/>
          </p:nvPr>
        </p:nvSpPr>
        <p:spPr/>
        <p:txBody>
          <a:bodyPr/>
          <a:lstStyle/>
          <a:p>
            <a:fld id="{14E7D60F-C8E7-4326-8A38-DE0AEE451771}" type="slidenum">
              <a:rPr lang="ru-RU" smtClean="0"/>
              <a:t>‹#›</a:t>
            </a:fld>
            <a:endParaRPr lang="ru-RU"/>
          </a:p>
        </p:txBody>
      </p:sp>
      <p:sp>
        <p:nvSpPr>
          <p:cNvPr id="11" name="Footer Placeholder 10"/>
          <p:cNvSpPr>
            <a:spLocks noGrp="1"/>
          </p:cNvSpPr>
          <p:nvPr>
            <p:ph type="ftr" sz="quarter" idx="12"/>
          </p:nvPr>
        </p:nvSpPr>
        <p:spPr>
          <a:xfrm>
            <a:off x="493776" y="6356350"/>
            <a:ext cx="5102352" cy="365125"/>
          </a:xfrm>
        </p:spPr>
        <p:txBody>
          <a:bodyPr/>
          <a:lstStyle/>
          <a:p>
            <a:endParaRPr lang="ru-RU"/>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Date Placeholder 9"/>
          <p:cNvSpPr>
            <a:spLocks noGrp="1"/>
          </p:cNvSpPr>
          <p:nvPr>
            <p:ph type="dt" sz="half" idx="10"/>
          </p:nvPr>
        </p:nvSpPr>
        <p:spPr/>
        <p:txBody>
          <a:bodyPr/>
          <a:lstStyle/>
          <a:p>
            <a:fld id="{88584856-3F2A-4DFD-9989-164A3FE11B65}" type="datetimeFigureOut">
              <a:rPr lang="ru-RU" smtClean="0"/>
              <a:t>09.02.2014</a:t>
            </a:fld>
            <a:endParaRPr lang="ru-RU"/>
          </a:p>
        </p:txBody>
      </p:sp>
      <p:sp>
        <p:nvSpPr>
          <p:cNvPr id="11" name="Slide Number Placeholder 10"/>
          <p:cNvSpPr>
            <a:spLocks noGrp="1"/>
          </p:cNvSpPr>
          <p:nvPr>
            <p:ph type="sldNum" sz="quarter" idx="11"/>
          </p:nvPr>
        </p:nvSpPr>
        <p:spPr/>
        <p:txBody>
          <a:bodyPr/>
          <a:lstStyle/>
          <a:p>
            <a:fld id="{14E7D60F-C8E7-4326-8A38-DE0AEE451771}" type="slidenum">
              <a:rPr lang="ru-RU" smtClean="0"/>
              <a:t>‹#›</a:t>
            </a:fld>
            <a:endParaRPr lang="ru-RU"/>
          </a:p>
        </p:txBody>
      </p:sp>
      <p:sp>
        <p:nvSpPr>
          <p:cNvPr id="12" name="Footer Placeholder 11"/>
          <p:cNvSpPr>
            <a:spLocks noGrp="1"/>
          </p:cNvSpPr>
          <p:nvPr>
            <p:ph type="ftr" sz="quarter" idx="12"/>
          </p:nvPr>
        </p:nvSpPr>
        <p:spPr>
          <a:xfrm>
            <a:off x="493776" y="6356350"/>
            <a:ext cx="5102352" cy="365125"/>
          </a:xfrm>
        </p:spPr>
        <p:txBody>
          <a:bodyPr/>
          <a:lstStyle/>
          <a:p>
            <a:endParaRPr lang="ru-RU"/>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88584856-3F2A-4DFD-9989-164A3FE11B65}" type="datetimeFigureOut">
              <a:rPr lang="ru-RU" smtClean="0"/>
              <a:t>09.02.2014</a:t>
            </a:fld>
            <a:endParaRPr lang="ru-RU"/>
          </a:p>
        </p:txBody>
      </p:sp>
      <p:sp>
        <p:nvSpPr>
          <p:cNvPr id="5" name="Title 4"/>
          <p:cNvSpPr>
            <a:spLocks noGrp="1"/>
          </p:cNvSpPr>
          <p:nvPr>
            <p:ph type="title"/>
          </p:nvPr>
        </p:nvSpPr>
        <p:spPr/>
        <p:txBody>
          <a:bodyPr/>
          <a:lstStyle/>
          <a:p>
            <a:r>
              <a:rPr lang="ru-RU" smtClean="0"/>
              <a:t>Образец заголовка</a:t>
            </a:r>
            <a:endParaRPr lang="en-US" dirty="0"/>
          </a:p>
        </p:txBody>
      </p:sp>
      <p:sp>
        <p:nvSpPr>
          <p:cNvPr id="4" name="Slide Number Placeholder 3"/>
          <p:cNvSpPr>
            <a:spLocks noGrp="1"/>
          </p:cNvSpPr>
          <p:nvPr>
            <p:ph type="sldNum" sz="quarter" idx="11"/>
          </p:nvPr>
        </p:nvSpPr>
        <p:spPr/>
        <p:txBody>
          <a:bodyPr/>
          <a:lstStyle/>
          <a:p>
            <a:fld id="{14E7D60F-C8E7-4326-8A38-DE0AEE451771}" type="slidenum">
              <a:rPr lang="ru-RU" smtClean="0"/>
              <a:t>‹#›</a:t>
            </a:fld>
            <a:endParaRPr lang="ru-RU"/>
          </a:p>
        </p:txBody>
      </p:sp>
      <p:sp>
        <p:nvSpPr>
          <p:cNvPr id="6" name="Footer Placeholder 5"/>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584856-3F2A-4DFD-9989-164A3FE11B65}" type="datetimeFigureOut">
              <a:rPr lang="ru-RU" smtClean="0"/>
              <a:t>09.02.2014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4E7D60F-C8E7-4326-8A38-DE0AEE451771}"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88584856-3F2A-4DFD-9989-164A3FE11B65}" type="datetimeFigureOut">
              <a:rPr lang="ru-RU" smtClean="0"/>
              <a:t>09.02.2014</a:t>
            </a:fld>
            <a:endParaRPr lang="ru-RU"/>
          </a:p>
        </p:txBody>
      </p:sp>
      <p:sp>
        <p:nvSpPr>
          <p:cNvPr id="9" name="Slide Number Placeholder 8"/>
          <p:cNvSpPr>
            <a:spLocks noGrp="1"/>
          </p:cNvSpPr>
          <p:nvPr>
            <p:ph type="sldNum" sz="quarter" idx="11"/>
          </p:nvPr>
        </p:nvSpPr>
        <p:spPr/>
        <p:txBody>
          <a:bodyPr/>
          <a:lstStyle/>
          <a:p>
            <a:fld id="{14E7D60F-C8E7-4326-8A38-DE0AEE451771}" type="slidenum">
              <a:rPr lang="ru-RU" smtClean="0"/>
              <a:t>‹#›</a:t>
            </a:fld>
            <a:endParaRPr lang="ru-RU"/>
          </a:p>
        </p:txBody>
      </p:sp>
      <p:sp>
        <p:nvSpPr>
          <p:cNvPr id="10" name="Footer Placeholder 9"/>
          <p:cNvSpPr>
            <a:spLocks noGrp="1"/>
          </p:cNvSpPr>
          <p:nvPr>
            <p:ph type="ftr" sz="quarter" idx="12"/>
          </p:nvPr>
        </p:nvSpPr>
        <p:spPr>
          <a:xfrm>
            <a:off x="493776" y="6356350"/>
            <a:ext cx="5102352" cy="365125"/>
          </a:xfrm>
        </p:spPr>
        <p:txBody>
          <a:bodyPr/>
          <a:lstStyle/>
          <a:p>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ru-RU" smtClean="0"/>
              <a:t>Образец заголовка</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88584856-3F2A-4DFD-9989-164A3FE11B65}" type="datetimeFigureOut">
              <a:rPr lang="ru-RU" smtClean="0"/>
              <a:t>09.02.2014</a:t>
            </a:fld>
            <a:endParaRPr lang="ru-RU"/>
          </a:p>
        </p:txBody>
      </p:sp>
      <p:sp>
        <p:nvSpPr>
          <p:cNvPr id="9" name="Slide Number Placeholder 8"/>
          <p:cNvSpPr>
            <a:spLocks noGrp="1"/>
          </p:cNvSpPr>
          <p:nvPr>
            <p:ph type="sldNum" sz="quarter" idx="11"/>
          </p:nvPr>
        </p:nvSpPr>
        <p:spPr/>
        <p:txBody>
          <a:bodyPr/>
          <a:lstStyle/>
          <a:p>
            <a:fld id="{14E7D60F-C8E7-4326-8A38-DE0AEE451771}" type="slidenum">
              <a:rPr lang="ru-RU" smtClean="0"/>
              <a:t>‹#›</a:t>
            </a:fld>
            <a:endParaRPr lang="ru-RU"/>
          </a:p>
        </p:txBody>
      </p:sp>
      <p:sp>
        <p:nvSpPr>
          <p:cNvPr id="10" name="Footer Placeholder 9"/>
          <p:cNvSpPr>
            <a:spLocks noGrp="1"/>
          </p:cNvSpPr>
          <p:nvPr>
            <p:ph type="ftr" sz="quarter" idx="12"/>
          </p:nvPr>
        </p:nvSpPr>
        <p:spPr>
          <a:xfrm>
            <a:off x="493776" y="6356350"/>
            <a:ext cx="5102352" cy="365125"/>
          </a:xfrm>
        </p:spPr>
        <p:txBody>
          <a:bodyPr/>
          <a:lstStyle/>
          <a:p>
            <a:endParaRPr lang="ru-RU"/>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88584856-3F2A-4DFD-9989-164A3FE11B65}" type="datetimeFigureOut">
              <a:rPr lang="ru-RU" smtClean="0"/>
              <a:t>09.02.2014</a:t>
            </a:fld>
            <a:endParaRPr lang="ru-RU"/>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endParaRPr lang="ru-RU"/>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14E7D60F-C8E7-4326-8A38-DE0AEE451771}"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0" y="274638"/>
            <a:ext cx="8229600" cy="2146300"/>
          </a:xfrm>
        </p:spPr>
        <p:txBody>
          <a:bodyPr>
            <a:noAutofit/>
          </a:bodyPr>
          <a:lstStyle/>
          <a:p>
            <a:pPr algn="ctr"/>
            <a:r>
              <a:rPr lang="ru-RU" sz="13800" b="1" i="1" dirty="0" smtClean="0">
                <a:solidFill>
                  <a:srgbClr val="FF0000"/>
                </a:solidFill>
                <a:latin typeface="Times New Roman" panose="02020603050405020304" pitchFamily="18" charset="0"/>
                <a:cs typeface="Times New Roman" panose="02020603050405020304" pitchFamily="18" charset="0"/>
              </a:rPr>
              <a:t>УГЛЕРОД</a:t>
            </a:r>
            <a:endParaRPr lang="ru-RU" sz="13800" b="1" i="1" dirty="0">
              <a:solidFill>
                <a:srgbClr val="FF000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492896"/>
            <a:ext cx="4968552"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0683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352928"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070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6"/>
            <a:ext cx="4824536" cy="5760640"/>
          </a:xfrm>
        </p:spPr>
        <p:txBody>
          <a:bodyPr>
            <a:normAutofit/>
          </a:bodyPr>
          <a:lstStyle/>
          <a:p>
            <a:r>
              <a:rPr lang="ru-RU" sz="3600" b="1" cap="none" dirty="0" smtClean="0">
                <a:solidFill>
                  <a:schemeClr val="bg1"/>
                </a:solidFill>
                <a:latin typeface="Times New Roman" panose="02020603050405020304" pitchFamily="18" charset="0"/>
                <a:cs typeface="Times New Roman" panose="02020603050405020304" pitchFamily="18" charset="0"/>
              </a:rPr>
              <a:t>«Аморфный углерод»- это мелкокристаллический графит.  Не является аллотропной модификацией углерода. Его сортами являются древесный уголь, кокс и сажа.</a:t>
            </a:r>
            <a:endParaRPr lang="ru-RU" sz="3600" b="1" cap="none" dirty="0">
              <a:solidFill>
                <a:schemeClr val="bg1"/>
              </a:solidFill>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548680"/>
            <a:ext cx="2736304"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9157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5112568" cy="6048672"/>
          </a:xfrm>
        </p:spPr>
        <p:txBody>
          <a:bodyPr>
            <a:normAutofit/>
          </a:bodyPr>
          <a:lstStyle/>
          <a:p>
            <a:r>
              <a:rPr lang="ru-RU" sz="2800" b="1" cap="none" dirty="0" smtClean="0">
                <a:solidFill>
                  <a:schemeClr val="bg1"/>
                </a:solidFill>
                <a:latin typeface="Times New Roman" panose="02020603050405020304" pitchFamily="18" charset="0"/>
                <a:cs typeface="Times New Roman" panose="02020603050405020304" pitchFamily="18" charset="0"/>
              </a:rPr>
              <a:t>Открытое русским химиком </a:t>
            </a:r>
            <a:r>
              <a:rPr lang="ru-RU" sz="2800" b="1" cap="none" dirty="0" err="1" smtClean="0">
                <a:solidFill>
                  <a:schemeClr val="bg1"/>
                </a:solidFill>
                <a:latin typeface="Times New Roman" panose="02020603050405020304" pitchFamily="18" charset="0"/>
                <a:cs typeface="Times New Roman" panose="02020603050405020304" pitchFamily="18" charset="0"/>
              </a:rPr>
              <a:t>Ловицем</a:t>
            </a:r>
            <a:r>
              <a:rPr lang="ru-RU" sz="2800" b="1" cap="none" dirty="0" smtClean="0">
                <a:solidFill>
                  <a:schemeClr val="bg1"/>
                </a:solidFill>
                <a:latin typeface="Times New Roman" panose="02020603050405020304" pitchFamily="18" charset="0"/>
                <a:cs typeface="Times New Roman" panose="02020603050405020304" pitchFamily="18" charset="0"/>
              </a:rPr>
              <a:t> явление адсорбции широко используется для очистки  сахара на рафинадных заводах от веществ, придающих ему желтый цвет, для очистки  спирта.  Н.Д. Зелинский на основе адсорбционных свойств древесного угля разработал фильтрующий противогаз</a:t>
            </a:r>
            <a:r>
              <a:rPr lang="ru-RU" sz="2800" cap="none" dirty="0" smtClean="0">
                <a:solidFill>
                  <a:schemeClr val="bg1"/>
                </a:solidFill>
                <a:latin typeface="Times New Roman" panose="02020603050405020304" pitchFamily="18" charset="0"/>
                <a:cs typeface="Times New Roman" panose="02020603050405020304" pitchFamily="18" charset="0"/>
              </a:rPr>
              <a:t>.</a:t>
            </a:r>
            <a:endParaRPr lang="ru-RU" sz="2800" cap="none" dirty="0">
              <a:solidFill>
                <a:schemeClr val="bg1"/>
              </a:solidFill>
              <a:latin typeface="Times New Roman" panose="02020603050405020304" pitchFamily="18" charset="0"/>
              <a:cs typeface="Times New Roman" panose="02020603050405020304" pitchFamily="18"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2344" y="404664"/>
            <a:ext cx="3312368"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5625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496944" cy="3273298"/>
          </a:xfrm>
        </p:spPr>
        <p:txBody>
          <a:bodyPr>
            <a:normAutofit fontScale="90000"/>
          </a:bodyPr>
          <a:lstStyle/>
          <a:p>
            <a:r>
              <a:rPr lang="ru-RU" sz="3600" b="1" cap="none" dirty="0">
                <a:solidFill>
                  <a:schemeClr val="bg1"/>
                </a:solidFill>
                <a:latin typeface="Times New Roman" panose="02020603050405020304" pitchFamily="18" charset="0"/>
                <a:cs typeface="Times New Roman" panose="02020603050405020304" pitchFamily="18" charset="0"/>
              </a:rPr>
              <a:t>А</a:t>
            </a:r>
            <a:r>
              <a:rPr lang="ru-RU" sz="3600" b="1" cap="none" dirty="0" smtClean="0">
                <a:solidFill>
                  <a:schemeClr val="bg1"/>
                </a:solidFill>
                <a:latin typeface="Times New Roman" panose="02020603050405020304" pitchFamily="18" charset="0"/>
                <a:cs typeface="Times New Roman" panose="02020603050405020304" pitchFamily="18" charset="0"/>
              </a:rPr>
              <a:t>лмаз – прозрачное, бесцветное вещество с сильной </a:t>
            </a:r>
            <a:r>
              <a:rPr lang="ru-RU" sz="3600" b="1" cap="none" dirty="0" err="1" smtClean="0">
                <a:solidFill>
                  <a:schemeClr val="bg1"/>
                </a:solidFill>
                <a:latin typeface="Times New Roman" panose="02020603050405020304" pitchFamily="18" charset="0"/>
                <a:cs typeface="Times New Roman" panose="02020603050405020304" pitchFamily="18" charset="0"/>
              </a:rPr>
              <a:t>лучепреломляемостью</a:t>
            </a:r>
            <a:r>
              <a:rPr lang="ru-RU" sz="3600" b="1" cap="none" dirty="0">
                <a:solidFill>
                  <a:schemeClr val="bg1"/>
                </a:solidFill>
                <a:latin typeface="Times New Roman" panose="02020603050405020304" pitchFamily="18" charset="0"/>
                <a:cs typeface="Times New Roman" panose="02020603050405020304" pitchFamily="18" charset="0"/>
              </a:rPr>
              <a:t>,</a:t>
            </a:r>
            <a:r>
              <a:rPr lang="ru-RU" sz="3600" b="1" cap="none" dirty="0" smtClean="0">
                <a:solidFill>
                  <a:schemeClr val="bg1"/>
                </a:solidFill>
                <a:latin typeface="Times New Roman" panose="02020603050405020304" pitchFamily="18" charset="0"/>
                <a:cs typeface="Times New Roman" panose="02020603050405020304" pitchFamily="18" charset="0"/>
              </a:rPr>
              <a:t> плотность – 3,5 г/ см3. Он  в 1000 раз тверже  кварца, в 150 раз – корунда. Алмаз-химически устойчивое вещество. Алмазы могут быть синей, зеленой , красноватой  и даже черной  окраски. </a:t>
            </a:r>
            <a:endParaRPr lang="ru-RU" sz="3600" b="1" cap="none" dirty="0">
              <a:solidFill>
                <a:schemeClr val="bg1"/>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38" y="3806095"/>
            <a:ext cx="1853097" cy="1682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5085185"/>
            <a:ext cx="2035336" cy="167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4647431"/>
            <a:ext cx="2306191" cy="1967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1072" y="3284985"/>
            <a:ext cx="2285144"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4935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5256584" cy="6408712"/>
          </a:xfrm>
        </p:spPr>
        <p:txBody>
          <a:bodyPr>
            <a:normAutofit/>
          </a:bodyPr>
          <a:lstStyle/>
          <a:p>
            <a:r>
              <a:rPr lang="ru-RU" sz="2800" b="1" cap="none" dirty="0">
                <a:solidFill>
                  <a:schemeClr val="bg1"/>
                </a:solidFill>
                <a:latin typeface="Times New Roman" panose="02020603050405020304" pitchFamily="18" charset="0"/>
                <a:cs typeface="Times New Roman" panose="02020603050405020304" pitchFamily="18" charset="0"/>
              </a:rPr>
              <a:t>А</a:t>
            </a:r>
            <a:r>
              <a:rPr lang="ru-RU" sz="2800" b="1" cap="none" dirty="0" smtClean="0">
                <a:solidFill>
                  <a:schemeClr val="bg1"/>
                </a:solidFill>
                <a:latin typeface="Times New Roman" panose="02020603050405020304" pitchFamily="18" charset="0"/>
                <a:cs typeface="Times New Roman" panose="02020603050405020304" pitchFamily="18" charset="0"/>
              </a:rPr>
              <a:t> что такое «карат» ? В аравийской  пустыне растет дерево  </a:t>
            </a:r>
            <a:r>
              <a:rPr lang="en-US" sz="2800" b="1" cap="none" dirty="0" err="1" smtClean="0">
                <a:solidFill>
                  <a:schemeClr val="bg1"/>
                </a:solidFill>
                <a:latin typeface="Times New Roman" panose="02020603050405020304" pitchFamily="18" charset="0"/>
                <a:cs typeface="Times New Roman" panose="02020603050405020304" pitchFamily="18" charset="0"/>
              </a:rPr>
              <a:t>Caratina</a:t>
            </a:r>
            <a:r>
              <a:rPr lang="en-US" sz="2800" b="1" cap="none" dirty="0" smtClean="0">
                <a:solidFill>
                  <a:schemeClr val="bg1"/>
                </a:solidFill>
                <a:latin typeface="Times New Roman" panose="02020603050405020304" pitchFamily="18" charset="0"/>
                <a:cs typeface="Times New Roman" panose="02020603050405020304" pitchFamily="18" charset="0"/>
              </a:rPr>
              <a:t> </a:t>
            </a:r>
            <a:r>
              <a:rPr lang="en-US" sz="2800" b="1" cap="none" dirty="0" err="1" smtClean="0">
                <a:solidFill>
                  <a:schemeClr val="bg1"/>
                </a:solidFill>
                <a:latin typeface="Times New Roman" panose="02020603050405020304" pitchFamily="18" charset="0"/>
                <a:cs typeface="Times New Roman" panose="02020603050405020304" pitchFamily="18" charset="0"/>
              </a:rPr>
              <a:t>silikva</a:t>
            </a:r>
            <a:r>
              <a:rPr lang="ru-RU" sz="2800" b="1" cap="none" dirty="0" smtClean="0">
                <a:solidFill>
                  <a:schemeClr val="bg1"/>
                </a:solidFill>
                <a:latin typeface="Times New Roman" panose="02020603050405020304" pitchFamily="18" charset="0"/>
                <a:cs typeface="Times New Roman" panose="02020603050405020304" pitchFamily="18" charset="0"/>
              </a:rPr>
              <a:t> (</a:t>
            </a:r>
            <a:r>
              <a:rPr lang="ru-RU" sz="2800" b="1" cap="none" dirty="0" err="1" smtClean="0">
                <a:solidFill>
                  <a:schemeClr val="bg1"/>
                </a:solidFill>
                <a:latin typeface="Times New Roman" panose="02020603050405020304" pitchFamily="18" charset="0"/>
                <a:cs typeface="Times New Roman" panose="02020603050405020304" pitchFamily="18" charset="0"/>
              </a:rPr>
              <a:t>каратина</a:t>
            </a:r>
            <a:r>
              <a:rPr lang="ru-RU" sz="2800" b="1" cap="none" dirty="0" smtClean="0">
                <a:solidFill>
                  <a:schemeClr val="bg1"/>
                </a:solidFill>
                <a:latin typeface="Times New Roman" panose="02020603050405020304" pitchFamily="18" charset="0"/>
                <a:cs typeface="Times New Roman" panose="02020603050405020304" pitchFamily="18" charset="0"/>
              </a:rPr>
              <a:t>  </a:t>
            </a:r>
            <a:r>
              <a:rPr lang="ru-RU" sz="2800" b="1" cap="none" dirty="0" err="1" smtClean="0">
                <a:solidFill>
                  <a:schemeClr val="bg1"/>
                </a:solidFill>
                <a:latin typeface="Times New Roman" panose="02020603050405020304" pitchFamily="18" charset="0"/>
                <a:cs typeface="Times New Roman" panose="02020603050405020304" pitchFamily="18" charset="0"/>
              </a:rPr>
              <a:t>силиква</a:t>
            </a:r>
            <a:r>
              <a:rPr lang="ru-RU" sz="2800" b="1" cap="none" dirty="0" smtClean="0">
                <a:solidFill>
                  <a:schemeClr val="bg1"/>
                </a:solidFill>
                <a:latin typeface="Times New Roman" panose="02020603050405020304" pitchFamily="18" charset="0"/>
                <a:cs typeface="Times New Roman" panose="02020603050405020304" pitchFamily="18" charset="0"/>
              </a:rPr>
              <a:t>), косточка плодов которого ( их также  называют </a:t>
            </a:r>
            <a:r>
              <a:rPr lang="ru-RU" sz="2800" b="1" cap="none" dirty="0" err="1" smtClean="0">
                <a:solidFill>
                  <a:schemeClr val="bg1"/>
                </a:solidFill>
                <a:latin typeface="Times New Roman" panose="02020603050405020304" pitchFamily="18" charset="0"/>
                <a:cs typeface="Times New Roman" panose="02020603050405020304" pitchFamily="18" charset="0"/>
              </a:rPr>
              <a:t>царьградскими</a:t>
            </a:r>
            <a:r>
              <a:rPr lang="ru-RU" sz="2800" b="1" cap="none" dirty="0" smtClean="0">
                <a:solidFill>
                  <a:schemeClr val="bg1"/>
                </a:solidFill>
                <a:latin typeface="Times New Roman" panose="02020603050405020304" pitchFamily="18" charset="0"/>
                <a:cs typeface="Times New Roman" panose="02020603050405020304" pitchFamily="18" charset="0"/>
              </a:rPr>
              <a:t>  рожками)  весит  ровно 0,2 г. Этот точный вес косточки имеют всегда: в любой год  и  на  любом дереве. Поэтому ювелиры древности и применяли  для  своих весов такие гирьки. </a:t>
            </a:r>
            <a:endParaRPr lang="ru-RU" sz="2800" b="1" cap="none" dirty="0">
              <a:solidFill>
                <a:schemeClr val="bg1"/>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548680"/>
            <a:ext cx="3608065"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3833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4464496" cy="6336704"/>
          </a:xfrm>
        </p:spPr>
        <p:txBody>
          <a:bodyPr>
            <a:normAutofit fontScale="90000"/>
          </a:bodyPr>
          <a:lstStyle/>
          <a:p>
            <a:r>
              <a:rPr lang="ru-RU" sz="3200" b="1" cap="none" dirty="0">
                <a:solidFill>
                  <a:schemeClr val="bg1"/>
                </a:solidFill>
                <a:latin typeface="Times New Roman" panose="02020603050405020304" pitchFamily="18" charset="0"/>
                <a:cs typeface="Times New Roman" panose="02020603050405020304" pitchFamily="18" charset="0"/>
              </a:rPr>
              <a:t>В</a:t>
            </a:r>
            <a:r>
              <a:rPr lang="ru-RU" sz="3200" b="1" cap="none" dirty="0" smtClean="0">
                <a:solidFill>
                  <a:schemeClr val="bg1"/>
                </a:solidFill>
                <a:latin typeface="Times New Roman" panose="02020603050405020304" pitchFamily="18" charset="0"/>
                <a:cs typeface="Times New Roman" panose="02020603050405020304" pitchFamily="18" charset="0"/>
              </a:rPr>
              <a:t> России  бриллиантовый бум пришелся на правление Екатерины </a:t>
            </a:r>
            <a:r>
              <a:rPr lang="en-US" sz="3200" b="1" cap="none" dirty="0" smtClean="0">
                <a:solidFill>
                  <a:schemeClr val="bg1"/>
                </a:solidFill>
                <a:latin typeface="Times New Roman" panose="02020603050405020304" pitchFamily="18" charset="0"/>
                <a:cs typeface="Times New Roman" panose="02020603050405020304" pitchFamily="18" charset="0"/>
              </a:rPr>
              <a:t>II</a:t>
            </a:r>
            <a:r>
              <a:rPr lang="ru-RU" sz="3200" b="1" cap="none" dirty="0" smtClean="0">
                <a:solidFill>
                  <a:schemeClr val="bg1"/>
                </a:solidFill>
                <a:latin typeface="Times New Roman" panose="02020603050405020304" pitchFamily="18" charset="0"/>
                <a:cs typeface="Times New Roman" panose="02020603050405020304" pitchFamily="18" charset="0"/>
              </a:rPr>
              <a:t>. Её фаворит, Г.А. Потемкин-князь Таврический, появился на празднике в Таврическом дворце в парадной шляпе, которую из-за тяжести многочисленных бриллиантов было трудно носить на голове.</a:t>
            </a:r>
            <a:endParaRPr lang="ru-RU" sz="3200" b="1" cap="none" dirty="0">
              <a:solidFill>
                <a:schemeClr val="bg1"/>
              </a:solidFill>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628800"/>
            <a:ext cx="4032448"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9038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4752528" cy="6408712"/>
          </a:xfrm>
        </p:spPr>
        <p:txBody>
          <a:bodyPr>
            <a:normAutofit/>
          </a:bodyPr>
          <a:lstStyle/>
          <a:p>
            <a:r>
              <a:rPr lang="ru-RU" sz="3200" b="1" cap="none" dirty="0">
                <a:solidFill>
                  <a:schemeClr val="bg1"/>
                </a:solidFill>
                <a:latin typeface="Times New Roman" panose="02020603050405020304" pitchFamily="18" charset="0"/>
                <a:cs typeface="Times New Roman" panose="02020603050405020304" pitchFamily="18" charset="0"/>
              </a:rPr>
              <a:t>Ш</a:t>
            </a:r>
            <a:r>
              <a:rPr lang="ru-RU" sz="3200" b="1" cap="none" dirty="0" smtClean="0">
                <a:solidFill>
                  <a:schemeClr val="bg1"/>
                </a:solidFill>
                <a:latin typeface="Times New Roman" panose="02020603050405020304" pitchFamily="18" charset="0"/>
                <a:cs typeface="Times New Roman" panose="02020603050405020304" pitchFamily="18" charset="0"/>
              </a:rPr>
              <a:t>ляпе </a:t>
            </a:r>
            <a:r>
              <a:rPr lang="ru-RU" sz="3200" b="1" cap="none" dirty="0">
                <a:solidFill>
                  <a:schemeClr val="bg1"/>
                </a:solidFill>
                <a:latin typeface="Times New Roman" panose="02020603050405020304" pitchFamily="18" charset="0"/>
                <a:cs typeface="Times New Roman" panose="02020603050405020304" pitchFamily="18" charset="0"/>
              </a:rPr>
              <a:t>П</a:t>
            </a:r>
            <a:r>
              <a:rPr lang="ru-RU" sz="3200" b="1" cap="none" dirty="0" smtClean="0">
                <a:solidFill>
                  <a:schemeClr val="bg1"/>
                </a:solidFill>
                <a:latin typeface="Times New Roman" panose="02020603050405020304" pitchFamily="18" charset="0"/>
                <a:cs typeface="Times New Roman" panose="02020603050405020304" pitchFamily="18" charset="0"/>
              </a:rPr>
              <a:t>отемкина  не уступал и усыпанный  бриллиантами  камзол одного из вельмож  екатерининских  времен, изображенный кистью В.Л. </a:t>
            </a:r>
            <a:r>
              <a:rPr lang="ru-RU" sz="3200" b="1" cap="none" dirty="0" err="1" smtClean="0">
                <a:solidFill>
                  <a:schemeClr val="bg1"/>
                </a:solidFill>
                <a:latin typeface="Times New Roman" panose="02020603050405020304" pitchFamily="18" charset="0"/>
                <a:cs typeface="Times New Roman" panose="02020603050405020304" pitchFamily="18" charset="0"/>
              </a:rPr>
              <a:t>Боровиковского</a:t>
            </a:r>
            <a:r>
              <a:rPr lang="ru-RU" sz="3200" b="1" cap="none" dirty="0" smtClean="0">
                <a:solidFill>
                  <a:schemeClr val="bg1"/>
                </a:solidFill>
                <a:latin typeface="Times New Roman" panose="02020603050405020304" pitchFamily="18" charset="0"/>
                <a:cs typeface="Times New Roman" panose="02020603050405020304" pitchFamily="18" charset="0"/>
              </a:rPr>
              <a:t>  на портрете «Бриллиантового князя» (Русский музей, Санкт- Петербург).</a:t>
            </a:r>
            <a:endParaRPr lang="ru-RU" sz="3200" b="1" cap="none" dirty="0">
              <a:solidFill>
                <a:schemeClr val="bg1"/>
              </a:solidFill>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692696"/>
            <a:ext cx="3672408"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3500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4968552" cy="6984776"/>
          </a:xfrm>
        </p:spPr>
        <p:txBody>
          <a:bodyPr>
            <a:noAutofit/>
          </a:bodyPr>
          <a:lstStyle/>
          <a:p>
            <a:r>
              <a:rPr lang="ru-RU" sz="3600" b="1" cap="none" dirty="0" smtClean="0">
                <a:solidFill>
                  <a:schemeClr val="bg1"/>
                </a:solidFill>
                <a:latin typeface="Times New Roman" panose="02020603050405020304" pitchFamily="18" charset="0"/>
                <a:cs typeface="Times New Roman" panose="02020603050405020304" pitchFamily="18" charset="0"/>
              </a:rPr>
              <a:t>Собрание исторических бриллиантов и изделий из них хранится  в Алмазном фонде Оружейной палаты Московского Кремля  и золотых кладовых Санкт-Петербургского Эрмитажа.</a:t>
            </a:r>
            <a:endParaRPr lang="ru-RU" sz="3600" b="1" cap="none" dirty="0">
              <a:solidFill>
                <a:schemeClr val="bg1"/>
              </a:solidFill>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88640"/>
            <a:ext cx="3096344" cy="2670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3645024"/>
            <a:ext cx="3096344"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1478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5184576" cy="6264696"/>
          </a:xfrm>
        </p:spPr>
        <p:txBody>
          <a:bodyPr>
            <a:normAutofit fontScale="90000"/>
          </a:bodyPr>
          <a:lstStyle/>
          <a:p>
            <a:r>
              <a:rPr lang="ru-RU" sz="3600" b="1" cap="none" dirty="0" smtClean="0">
                <a:solidFill>
                  <a:schemeClr val="bg1"/>
                </a:solidFill>
                <a:latin typeface="Times New Roman" panose="02020603050405020304" pitchFamily="18" charset="0"/>
                <a:cs typeface="Times New Roman" panose="02020603050405020304" pitchFamily="18" charset="0"/>
              </a:rPr>
              <a:t>Большая императорская корона состоит из золота. </a:t>
            </a:r>
            <a:r>
              <a:rPr lang="ru-RU" sz="3600" b="1" cap="none" dirty="0">
                <a:solidFill>
                  <a:schemeClr val="bg1"/>
                </a:solidFill>
                <a:latin typeface="Times New Roman" panose="02020603050405020304" pitchFamily="18" charset="0"/>
                <a:cs typeface="Times New Roman" panose="02020603050405020304" pitchFamily="18" charset="0"/>
              </a:rPr>
              <a:t>с</a:t>
            </a:r>
            <a:r>
              <a:rPr lang="ru-RU" sz="3600" b="1" cap="none" dirty="0" smtClean="0">
                <a:solidFill>
                  <a:schemeClr val="bg1"/>
                </a:solidFill>
                <a:latin typeface="Times New Roman" panose="02020603050405020304" pitchFamily="18" charset="0"/>
                <a:cs typeface="Times New Roman" panose="02020603050405020304" pitchFamily="18" charset="0"/>
              </a:rPr>
              <a:t>еребра, бриллиантов, шпинели, жемчуга. Высота с крестом  27, 5 см, высота самой короны 18,75 см, нижняя окружность 64 см. 1762 г.  Автор   - </a:t>
            </a:r>
            <a:r>
              <a:rPr lang="ru-RU" sz="3600" b="1" cap="none" dirty="0">
                <a:solidFill>
                  <a:schemeClr val="bg1"/>
                </a:solidFill>
                <a:latin typeface="Times New Roman" panose="02020603050405020304" pitchFamily="18" charset="0"/>
                <a:cs typeface="Times New Roman" panose="02020603050405020304" pitchFamily="18" charset="0"/>
              </a:rPr>
              <a:t>ю</a:t>
            </a:r>
            <a:r>
              <a:rPr lang="ru-RU" sz="3600" b="1" cap="none" dirty="0" smtClean="0">
                <a:solidFill>
                  <a:schemeClr val="bg1"/>
                </a:solidFill>
                <a:latin typeface="Times New Roman" panose="02020603050405020304" pitchFamily="18" charset="0"/>
                <a:cs typeface="Times New Roman" panose="02020603050405020304" pitchFamily="18" charset="0"/>
              </a:rPr>
              <a:t>велир               И. </a:t>
            </a:r>
            <a:r>
              <a:rPr lang="ru-RU" sz="3600" b="1" cap="none" dirty="0" err="1" smtClean="0">
                <a:solidFill>
                  <a:schemeClr val="bg1"/>
                </a:solidFill>
                <a:latin typeface="Times New Roman" panose="02020603050405020304" pitchFamily="18" charset="0"/>
                <a:cs typeface="Times New Roman" panose="02020603050405020304" pitchFamily="18" charset="0"/>
              </a:rPr>
              <a:t>Позье</a:t>
            </a:r>
            <a:r>
              <a:rPr lang="ru-RU" sz="3600" b="1" cap="none" dirty="0" smtClean="0">
                <a:solidFill>
                  <a:schemeClr val="bg1"/>
                </a:solidFill>
                <a:latin typeface="Times New Roman" panose="02020603050405020304" pitchFamily="18" charset="0"/>
                <a:cs typeface="Times New Roman" panose="02020603050405020304" pitchFamily="18" charset="0"/>
              </a:rPr>
              <a:t>. Масса  </a:t>
            </a:r>
            <a:r>
              <a:rPr lang="ru-RU" sz="3600" b="1" cap="none" dirty="0">
                <a:solidFill>
                  <a:schemeClr val="bg1"/>
                </a:solidFill>
                <a:latin typeface="Times New Roman" panose="02020603050405020304" pitchFamily="18" charset="0"/>
                <a:cs typeface="Times New Roman" panose="02020603050405020304" pitchFamily="18" charset="0"/>
              </a:rPr>
              <a:t>о</a:t>
            </a:r>
            <a:r>
              <a:rPr lang="ru-RU" sz="3600" b="1" cap="none" dirty="0" smtClean="0">
                <a:solidFill>
                  <a:schemeClr val="bg1"/>
                </a:solidFill>
                <a:latin typeface="Times New Roman" panose="02020603050405020304" pitchFamily="18" charset="0"/>
                <a:cs typeface="Times New Roman" panose="02020603050405020304" pitchFamily="18" charset="0"/>
              </a:rPr>
              <a:t>коло 2 кг, 4936 бриллиантов в короне, весом  2858 каратов</a:t>
            </a:r>
            <a:r>
              <a:rPr lang="ru-RU" sz="3200" cap="none" dirty="0" smtClean="0">
                <a:solidFill>
                  <a:schemeClr val="bg1"/>
                </a:solidFill>
                <a:latin typeface="Times New Roman" panose="02020603050405020304" pitchFamily="18" charset="0"/>
                <a:cs typeface="Times New Roman" panose="02020603050405020304" pitchFamily="18" charset="0"/>
              </a:rPr>
              <a:t>.</a:t>
            </a:r>
            <a:endParaRPr lang="ru-RU" sz="3200" cap="none" dirty="0">
              <a:solidFill>
                <a:schemeClr val="bg1"/>
              </a:solidFill>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6331" y="1772816"/>
            <a:ext cx="2880320"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0916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4896544" cy="5976664"/>
          </a:xfrm>
        </p:spPr>
        <p:txBody>
          <a:bodyPr>
            <a:normAutofit/>
          </a:bodyPr>
          <a:lstStyle/>
          <a:p>
            <a:r>
              <a:rPr lang="ru-RU" sz="3200" b="1" cap="none" dirty="0" smtClean="0">
                <a:solidFill>
                  <a:schemeClr val="bg1"/>
                </a:solidFill>
                <a:latin typeface="Times New Roman" panose="02020603050405020304" pitchFamily="18" charset="0"/>
                <a:cs typeface="Times New Roman" panose="02020603050405020304" pitchFamily="18" charset="0"/>
              </a:rPr>
              <a:t>Графит – вещество серо-стального цвета, мягкий, жирный на ощупь. Хороший проводник электричества. Кристаллы графита имеют слоистую структуру, поэтому оставляет след на бумаге. Горит в кислороде.</a:t>
            </a:r>
            <a:endParaRPr lang="ru-RU" sz="3200" b="1" cap="none" dirty="0">
              <a:solidFill>
                <a:schemeClr val="bg1"/>
              </a:solidFill>
              <a:latin typeface="Times New Roman" panose="02020603050405020304" pitchFamily="18" charset="0"/>
              <a:cs typeface="Times New Roman" panose="02020603050405020304"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76672"/>
            <a:ext cx="3096344"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717032"/>
            <a:ext cx="2952328"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2309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284984"/>
            <a:ext cx="3888432" cy="2880320"/>
          </a:xfrm>
        </p:spPr>
        <p:txBody>
          <a:bodyPr>
            <a:normAutofit/>
          </a:bodyPr>
          <a:lstStyle/>
          <a:p>
            <a:r>
              <a:rPr lang="ru-RU" sz="5400" b="1" dirty="0" err="1" smtClean="0">
                <a:solidFill>
                  <a:schemeClr val="bg1"/>
                </a:solidFill>
                <a:latin typeface="Times New Roman" panose="02020603050405020304" pitchFamily="18" charset="0"/>
                <a:cs typeface="Times New Roman" panose="02020603050405020304" pitchFamily="18" charset="0"/>
              </a:rPr>
              <a:t>Карбин</a:t>
            </a:r>
            <a:endParaRPr lang="ru-RU" sz="5400" b="1" dirty="0">
              <a:solidFill>
                <a:schemeClr val="bg1"/>
              </a:solidFill>
              <a:latin typeface="Times New Roman" panose="02020603050405020304" pitchFamily="18" charset="0"/>
              <a:cs typeface="Times New Roman" panose="02020603050405020304"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260648"/>
            <a:ext cx="5445646"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645024"/>
            <a:ext cx="3312368"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6035308"/>
      </p:ext>
    </p:extLst>
  </p:cSld>
  <p:clrMapOvr>
    <a:masterClrMapping/>
  </p:clrMapOvr>
</p:sld>
</file>

<file path=ppt/theme/theme1.xml><?xml version="1.0" encoding="utf-8"?>
<a:theme xmlns:a="http://schemas.openxmlformats.org/drawingml/2006/main" name="Tradeshow">
  <a:themeElements>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TC101859861[[fn=Выставка]]</Template>
  <TotalTime>97</TotalTime>
  <Words>353</Words>
  <Application>Microsoft Office PowerPoint</Application>
  <PresentationFormat>Экран (4:3)</PresentationFormat>
  <Paragraphs>11</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Tradeshow</vt:lpstr>
      <vt:lpstr>УГЛЕРОД</vt:lpstr>
      <vt:lpstr>Алмаз – прозрачное, бесцветное вещество с сильной лучепреломляемостью, плотность – 3,5 г/ см3. Он  в 1000 раз тверже  кварца, в 150 раз – корунда. Алмаз-химически устойчивое вещество. Алмазы могут быть синей, зеленой , красноватой  и даже черной  окраски. </vt:lpstr>
      <vt:lpstr>А что такое «карат» ? В аравийской  пустыне растет дерево  Caratina silikva (каратина  силиква), косточка плодов которого ( их также  называют царьградскими  рожками)  весит  ровно 0,2 г. Этот точный вес косточки имеют всегда: в любой год  и  на  любом дереве. Поэтому ювелиры древности и применяли  для  своих весов такие гирьки. </vt:lpstr>
      <vt:lpstr>В России  бриллиантовый бум пришелся на правление Екатерины II. Её фаворит, Г.А. Потемкин-князь Таврический, появился на празднике в Таврическом дворце в парадной шляпе, которую из-за тяжести многочисленных бриллиантов было трудно носить на голове.</vt:lpstr>
      <vt:lpstr>Шляпе Потемкина  не уступал и усыпанный  бриллиантами  камзол одного из вельмож  екатерининских  времен, изображенный кистью В.Л. Боровиковского  на портрете «Бриллиантового князя» (Русский музей, Санкт- Петербург).</vt:lpstr>
      <vt:lpstr>Собрание исторических бриллиантов и изделий из них хранится  в Алмазном фонде Оружейной палаты Московского Кремля  и золотых кладовых Санкт-Петербургского Эрмитажа.</vt:lpstr>
      <vt:lpstr>Большая императорская корона состоит из золота. серебра, бриллиантов, шпинели, жемчуга. Высота с крестом  27, 5 см, высота самой короны 18,75 см, нижняя окружность 64 см. 1762 г.  Автор   - ювелир               И. Позье. Масса  около 2 кг, 4936 бриллиантов в короне, весом  2858 каратов.</vt:lpstr>
      <vt:lpstr>Графит – вещество серо-стального цвета, мягкий, жирный на ощупь. Хороший проводник электричества. Кристаллы графита имеют слоистую структуру, поэтому оставляет след на бумаге. Горит в кислороде.</vt:lpstr>
      <vt:lpstr>Карбин</vt:lpstr>
      <vt:lpstr>Презентация PowerPoint</vt:lpstr>
      <vt:lpstr>«Аморфный углерод»- это мелкокристаллический графит.  Не является аллотропной модификацией углерода. Его сортами являются древесный уголь, кокс и сажа.</vt:lpstr>
      <vt:lpstr>Открытое русским химиком Ловицем явление адсорбции широко используется для очистки  сахара на рафинадных заводах от веществ, придающих ему желтый цвет, для очистки  спирта.  Н.Д. Зелинский на основе адсорбционных свойств древесного угля разработал фильтрующий противогаз.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УГЛЕРОД</dc:title>
  <dc:creator>Admin</dc:creator>
  <cp:lastModifiedBy>Admin</cp:lastModifiedBy>
  <cp:revision>10</cp:revision>
  <dcterms:created xsi:type="dcterms:W3CDTF">2014-02-09T17:59:39Z</dcterms:created>
  <dcterms:modified xsi:type="dcterms:W3CDTF">2014-02-09T19:36:59Z</dcterms:modified>
</cp:coreProperties>
</file>