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338" r:id="rId2"/>
    <p:sldId id="339" r:id="rId3"/>
    <p:sldId id="337" r:id="rId4"/>
    <p:sldId id="34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26" r:id="rId21"/>
    <p:sldId id="327" r:id="rId22"/>
    <p:sldId id="272" r:id="rId23"/>
    <p:sldId id="273" r:id="rId24"/>
    <p:sldId id="274" r:id="rId25"/>
    <p:sldId id="275" r:id="rId26"/>
    <p:sldId id="312" r:id="rId27"/>
    <p:sldId id="313" r:id="rId28"/>
    <p:sldId id="314" r:id="rId29"/>
    <p:sldId id="315" r:id="rId30"/>
    <p:sldId id="316" r:id="rId31"/>
    <p:sldId id="323" r:id="rId32"/>
    <p:sldId id="325" r:id="rId33"/>
    <p:sldId id="317" r:id="rId34"/>
    <p:sldId id="318" r:id="rId35"/>
    <p:sldId id="319" r:id="rId36"/>
    <p:sldId id="335" r:id="rId37"/>
  </p:sldIdLst>
  <p:sldSz cx="9144000" cy="6858000" type="screen4x3"/>
  <p:notesSz cx="6858000" cy="9144000"/>
  <p:defaultTextStyle>
    <a:defPPr>
      <a:defRPr lang="tt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0D0"/>
    <a:srgbClr val="FFFFFF"/>
    <a:srgbClr val="FF0066"/>
    <a:srgbClr val="FFFFCC"/>
    <a:srgbClr val="00CC99"/>
    <a:srgbClr val="FA06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7" autoAdjust="0"/>
    <p:restoredTop sz="97667" autoAdjust="0"/>
  </p:normalViewPr>
  <p:slideViewPr>
    <p:cSldViewPr snapToGrid="0">
      <p:cViewPr>
        <p:scale>
          <a:sx n="46" d="100"/>
          <a:sy n="46" d="100"/>
        </p:scale>
        <p:origin x="-2052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588D7-66E7-4144-B8B7-44FD13DEC2D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1CB964-B07A-48FE-A196-FA6F27DA88E0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Гражданин</a:t>
          </a:r>
          <a:endParaRPr lang="ru-RU" b="1" dirty="0">
            <a:solidFill>
              <a:srgbClr val="FF0000"/>
            </a:solidFill>
          </a:endParaRPr>
        </a:p>
      </dgm:t>
    </dgm:pt>
    <dgm:pt modelId="{B4028CED-8420-4F46-B8C4-F02DF1CE9368}" type="parTrans" cxnId="{8CEBD73D-5694-46D7-BE10-E14880950CF9}">
      <dgm:prSet/>
      <dgm:spPr/>
      <dgm:t>
        <a:bodyPr/>
        <a:lstStyle/>
        <a:p>
          <a:endParaRPr lang="ru-RU"/>
        </a:p>
      </dgm:t>
    </dgm:pt>
    <dgm:pt modelId="{213AB0B3-A516-4847-9CB3-F7072C40E092}" type="sibTrans" cxnId="{8CEBD73D-5694-46D7-BE10-E14880950CF9}">
      <dgm:prSet/>
      <dgm:spPr/>
      <dgm:t>
        <a:bodyPr/>
        <a:lstStyle/>
        <a:p>
          <a:endParaRPr lang="ru-RU"/>
        </a:p>
      </dgm:t>
    </dgm:pt>
    <dgm:pt modelId="{3F07AB5B-8DE9-40F0-B141-720C0BCF3AD0}">
      <dgm:prSet phldrT="[Текст]" custT="1"/>
      <dgm:spPr/>
      <dgm:t>
        <a:bodyPr/>
        <a:lstStyle/>
        <a:p>
          <a:pPr algn="r"/>
          <a:r>
            <a:rPr lang="ru-RU" sz="4000" b="1" dirty="0" smtClean="0"/>
            <a:t>Защитник</a:t>
          </a:r>
          <a:endParaRPr lang="ru-RU" sz="4000" b="1" dirty="0"/>
        </a:p>
      </dgm:t>
    </dgm:pt>
    <dgm:pt modelId="{7DE13CFE-4C4B-49E5-A627-9723761FE926}" type="parTrans" cxnId="{C47BFCF6-0C7B-4526-967A-7779FB79D945}">
      <dgm:prSet/>
      <dgm:spPr/>
      <dgm:t>
        <a:bodyPr/>
        <a:lstStyle/>
        <a:p>
          <a:endParaRPr lang="ru-RU"/>
        </a:p>
      </dgm:t>
    </dgm:pt>
    <dgm:pt modelId="{EB72F793-7D63-4F9B-94AF-B884DC1500C2}" type="sibTrans" cxnId="{C47BFCF6-0C7B-4526-967A-7779FB79D945}">
      <dgm:prSet/>
      <dgm:spPr/>
      <dgm:t>
        <a:bodyPr/>
        <a:lstStyle/>
        <a:p>
          <a:endParaRPr lang="ru-RU"/>
        </a:p>
      </dgm:t>
    </dgm:pt>
    <dgm:pt modelId="{5ABE6EE4-D145-4C00-B233-4D42C8F6EDFD}">
      <dgm:prSet phldrT="[Текст]" custT="1"/>
      <dgm:spPr/>
      <dgm:t>
        <a:bodyPr/>
        <a:lstStyle/>
        <a:p>
          <a:pPr algn="l"/>
          <a:r>
            <a:rPr lang="ru-RU" sz="4000" b="1" dirty="0" smtClean="0"/>
            <a:t>Избиратель</a:t>
          </a:r>
          <a:endParaRPr lang="ru-RU" sz="4000" b="1" dirty="0"/>
        </a:p>
      </dgm:t>
    </dgm:pt>
    <dgm:pt modelId="{E9EAD3D6-26A7-4760-A832-C16D24D7213D}" type="parTrans" cxnId="{7EE8C04E-E30B-434C-B3A4-3E11B9F7DCE7}">
      <dgm:prSet/>
      <dgm:spPr/>
      <dgm:t>
        <a:bodyPr/>
        <a:lstStyle/>
        <a:p>
          <a:endParaRPr lang="ru-RU"/>
        </a:p>
      </dgm:t>
    </dgm:pt>
    <dgm:pt modelId="{A6F368E8-375C-441A-B06B-66B64A9EF3BF}" type="sibTrans" cxnId="{7EE8C04E-E30B-434C-B3A4-3E11B9F7DCE7}">
      <dgm:prSet/>
      <dgm:spPr/>
      <dgm:t>
        <a:bodyPr/>
        <a:lstStyle/>
        <a:p>
          <a:endParaRPr lang="ru-RU"/>
        </a:p>
      </dgm:t>
    </dgm:pt>
    <dgm:pt modelId="{94566908-8144-4D5E-84E3-E64DE5FE3F3B}">
      <dgm:prSet phldrT="[Текст]" custT="1"/>
      <dgm:spPr/>
      <dgm:t>
        <a:bodyPr/>
        <a:lstStyle/>
        <a:p>
          <a:pPr algn="r"/>
          <a:r>
            <a:rPr lang="ru-RU" sz="3600" b="1" dirty="0" smtClean="0"/>
            <a:t>Семьянин</a:t>
          </a:r>
          <a:endParaRPr lang="ru-RU" sz="3600" b="1" dirty="0"/>
        </a:p>
      </dgm:t>
    </dgm:pt>
    <dgm:pt modelId="{5E4B8063-977A-4BDF-B81E-40D5CB95F4B8}" type="parTrans" cxnId="{3D3FC5D5-1728-4595-9CF7-84954BE32594}">
      <dgm:prSet/>
      <dgm:spPr/>
      <dgm:t>
        <a:bodyPr/>
        <a:lstStyle/>
        <a:p>
          <a:endParaRPr lang="ru-RU"/>
        </a:p>
      </dgm:t>
    </dgm:pt>
    <dgm:pt modelId="{4B7E0150-B151-41EC-A3BE-DE4E9576E496}" type="sibTrans" cxnId="{3D3FC5D5-1728-4595-9CF7-84954BE32594}">
      <dgm:prSet/>
      <dgm:spPr/>
      <dgm:t>
        <a:bodyPr/>
        <a:lstStyle/>
        <a:p>
          <a:endParaRPr lang="ru-RU"/>
        </a:p>
      </dgm:t>
    </dgm:pt>
    <dgm:pt modelId="{E2E1C8DD-28A9-4E24-AB12-BE30C170A591}">
      <dgm:prSet phldrT="[Текст]" custT="1"/>
      <dgm:spPr/>
      <dgm:t>
        <a:bodyPr/>
        <a:lstStyle/>
        <a:p>
          <a:pPr algn="l"/>
          <a:r>
            <a:rPr lang="ru-RU" sz="3600" b="1" dirty="0" smtClean="0"/>
            <a:t>Труженик</a:t>
          </a:r>
          <a:endParaRPr lang="ru-RU" sz="3600" b="1" dirty="0"/>
        </a:p>
      </dgm:t>
    </dgm:pt>
    <dgm:pt modelId="{B99F3A74-9C46-48F1-81E8-17800750E4C6}" type="parTrans" cxnId="{B54A483D-FED1-4DA7-B067-86777E28A825}">
      <dgm:prSet/>
      <dgm:spPr/>
      <dgm:t>
        <a:bodyPr/>
        <a:lstStyle/>
        <a:p>
          <a:endParaRPr lang="ru-RU"/>
        </a:p>
      </dgm:t>
    </dgm:pt>
    <dgm:pt modelId="{4B0B39A3-697D-4BC7-A6ED-6033EC09141A}" type="sibTrans" cxnId="{B54A483D-FED1-4DA7-B067-86777E28A825}">
      <dgm:prSet/>
      <dgm:spPr/>
      <dgm:t>
        <a:bodyPr/>
        <a:lstStyle/>
        <a:p>
          <a:endParaRPr lang="ru-RU"/>
        </a:p>
      </dgm:t>
    </dgm:pt>
    <dgm:pt modelId="{612EF0A9-CC50-4CDB-8F09-AA770A96D50D}" type="pres">
      <dgm:prSet presAssocID="{A7B588D7-66E7-4144-B8B7-44FD13DEC2D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043C6C-4A6F-4CD2-863C-80782B5325DD}" type="pres">
      <dgm:prSet presAssocID="{A7B588D7-66E7-4144-B8B7-44FD13DEC2DA}" presName="matrix" presStyleCnt="0"/>
      <dgm:spPr/>
    </dgm:pt>
    <dgm:pt modelId="{843C4A8A-2861-4D9F-A635-278E412EDAEF}" type="pres">
      <dgm:prSet presAssocID="{A7B588D7-66E7-4144-B8B7-44FD13DEC2DA}" presName="tile1" presStyleLbl="node1" presStyleIdx="0" presStyleCnt="4" custLinFactNeighborX="-2646" custLinFactNeighborY="-962"/>
      <dgm:spPr/>
      <dgm:t>
        <a:bodyPr/>
        <a:lstStyle/>
        <a:p>
          <a:endParaRPr lang="ru-RU"/>
        </a:p>
      </dgm:t>
    </dgm:pt>
    <dgm:pt modelId="{98CFF5DE-54A5-438B-8548-1C55A6570863}" type="pres">
      <dgm:prSet presAssocID="{A7B588D7-66E7-4144-B8B7-44FD13DEC2D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F9F5C-7112-4AEF-B4CA-F2EDE6EBD600}" type="pres">
      <dgm:prSet presAssocID="{A7B588D7-66E7-4144-B8B7-44FD13DEC2DA}" presName="tile2" presStyleLbl="node1" presStyleIdx="1" presStyleCnt="4" custLinFactNeighborX="-794"/>
      <dgm:spPr/>
      <dgm:t>
        <a:bodyPr/>
        <a:lstStyle/>
        <a:p>
          <a:endParaRPr lang="ru-RU"/>
        </a:p>
      </dgm:t>
    </dgm:pt>
    <dgm:pt modelId="{FC4ED051-FD5B-4F24-9927-23A775D4DE5A}" type="pres">
      <dgm:prSet presAssocID="{A7B588D7-66E7-4144-B8B7-44FD13DEC2D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B4BEB-FCE5-4122-A956-DBFFAC2862C2}" type="pres">
      <dgm:prSet presAssocID="{A7B588D7-66E7-4144-B8B7-44FD13DEC2DA}" presName="tile3" presStyleLbl="node1" presStyleIdx="2" presStyleCnt="4" custLinFactNeighborX="-1058" custLinFactNeighborY="481"/>
      <dgm:spPr/>
      <dgm:t>
        <a:bodyPr/>
        <a:lstStyle/>
        <a:p>
          <a:endParaRPr lang="ru-RU"/>
        </a:p>
      </dgm:t>
    </dgm:pt>
    <dgm:pt modelId="{007B9B94-9FB6-4E2F-B4BE-FDCF85F4CCE3}" type="pres">
      <dgm:prSet presAssocID="{A7B588D7-66E7-4144-B8B7-44FD13DEC2D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7A696-5B50-4D5B-B92C-61B683582EA6}" type="pres">
      <dgm:prSet presAssocID="{A7B588D7-66E7-4144-B8B7-44FD13DEC2DA}" presName="tile4" presStyleLbl="node1" presStyleIdx="3" presStyleCnt="4" custLinFactNeighborX="2381" custLinFactNeighborY="0"/>
      <dgm:spPr/>
      <dgm:t>
        <a:bodyPr/>
        <a:lstStyle/>
        <a:p>
          <a:endParaRPr lang="ru-RU"/>
        </a:p>
      </dgm:t>
    </dgm:pt>
    <dgm:pt modelId="{93784F75-5EE0-43BF-A128-E8D1BC730C22}" type="pres">
      <dgm:prSet presAssocID="{A7B588D7-66E7-4144-B8B7-44FD13DEC2D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BDF13-3372-4300-B53C-7E71DFBD1360}" type="pres">
      <dgm:prSet presAssocID="{A7B588D7-66E7-4144-B8B7-44FD13DEC2DA}" presName="centerTile" presStyleLbl="fgShp" presStyleIdx="0" presStyleCnt="1" custScaleX="191358" custScaleY="17339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EE8C04E-E30B-434C-B3A4-3E11B9F7DCE7}" srcId="{3F1CB964-B07A-48FE-A196-FA6F27DA88E0}" destId="{5ABE6EE4-D145-4C00-B233-4D42C8F6EDFD}" srcOrd="1" destOrd="0" parTransId="{E9EAD3D6-26A7-4760-A832-C16D24D7213D}" sibTransId="{A6F368E8-375C-441A-B06B-66B64A9EF3BF}"/>
    <dgm:cxn modelId="{F1AE88AF-E953-417B-9C04-3E9C4756023F}" type="presOf" srcId="{3F1CB964-B07A-48FE-A196-FA6F27DA88E0}" destId="{E43BDF13-3372-4300-B53C-7E71DFBD1360}" srcOrd="0" destOrd="0" presId="urn:microsoft.com/office/officeart/2005/8/layout/matrix1"/>
    <dgm:cxn modelId="{B72FAACB-6C90-4A1A-A908-0DE1B5784A92}" type="presOf" srcId="{A7B588D7-66E7-4144-B8B7-44FD13DEC2DA}" destId="{612EF0A9-CC50-4CDB-8F09-AA770A96D50D}" srcOrd="0" destOrd="0" presId="urn:microsoft.com/office/officeart/2005/8/layout/matrix1"/>
    <dgm:cxn modelId="{EB198C02-3044-4FE7-A80C-FD80B72C82BD}" type="presOf" srcId="{E2E1C8DD-28A9-4E24-AB12-BE30C170A591}" destId="{6747A696-5B50-4D5B-B92C-61B683582EA6}" srcOrd="0" destOrd="0" presId="urn:microsoft.com/office/officeart/2005/8/layout/matrix1"/>
    <dgm:cxn modelId="{8CEBD73D-5694-46D7-BE10-E14880950CF9}" srcId="{A7B588D7-66E7-4144-B8B7-44FD13DEC2DA}" destId="{3F1CB964-B07A-48FE-A196-FA6F27DA88E0}" srcOrd="0" destOrd="0" parTransId="{B4028CED-8420-4F46-B8C4-F02DF1CE9368}" sibTransId="{213AB0B3-A516-4847-9CB3-F7072C40E092}"/>
    <dgm:cxn modelId="{B54A483D-FED1-4DA7-B067-86777E28A825}" srcId="{3F1CB964-B07A-48FE-A196-FA6F27DA88E0}" destId="{E2E1C8DD-28A9-4E24-AB12-BE30C170A591}" srcOrd="3" destOrd="0" parTransId="{B99F3A74-9C46-48F1-81E8-17800750E4C6}" sibTransId="{4B0B39A3-697D-4BC7-A6ED-6033EC09141A}"/>
    <dgm:cxn modelId="{3D3FC5D5-1728-4595-9CF7-84954BE32594}" srcId="{3F1CB964-B07A-48FE-A196-FA6F27DA88E0}" destId="{94566908-8144-4D5E-84E3-E64DE5FE3F3B}" srcOrd="2" destOrd="0" parTransId="{5E4B8063-977A-4BDF-B81E-40D5CB95F4B8}" sibTransId="{4B7E0150-B151-41EC-A3BE-DE4E9576E496}"/>
    <dgm:cxn modelId="{D68CCA99-59F5-42E1-AACD-E6E2505A7757}" type="presOf" srcId="{3F07AB5B-8DE9-40F0-B141-720C0BCF3AD0}" destId="{98CFF5DE-54A5-438B-8548-1C55A6570863}" srcOrd="1" destOrd="0" presId="urn:microsoft.com/office/officeart/2005/8/layout/matrix1"/>
    <dgm:cxn modelId="{E901B4B1-221B-4E14-B813-DD34D9953EB4}" type="presOf" srcId="{5ABE6EE4-D145-4C00-B233-4D42C8F6EDFD}" destId="{FC4ED051-FD5B-4F24-9927-23A775D4DE5A}" srcOrd="1" destOrd="0" presId="urn:microsoft.com/office/officeart/2005/8/layout/matrix1"/>
    <dgm:cxn modelId="{AF828691-FB00-4F7D-B47E-CD2383E403F5}" type="presOf" srcId="{94566908-8144-4D5E-84E3-E64DE5FE3F3B}" destId="{865B4BEB-FCE5-4122-A956-DBFFAC2862C2}" srcOrd="0" destOrd="0" presId="urn:microsoft.com/office/officeart/2005/8/layout/matrix1"/>
    <dgm:cxn modelId="{9B65D98B-5EBE-4437-80D0-E1CB63C3DEC1}" type="presOf" srcId="{5ABE6EE4-D145-4C00-B233-4D42C8F6EDFD}" destId="{7E2F9F5C-7112-4AEF-B4CA-F2EDE6EBD600}" srcOrd="0" destOrd="0" presId="urn:microsoft.com/office/officeart/2005/8/layout/matrix1"/>
    <dgm:cxn modelId="{A45FC543-1B68-4C17-B7BA-94BE903BBB15}" type="presOf" srcId="{3F07AB5B-8DE9-40F0-B141-720C0BCF3AD0}" destId="{843C4A8A-2861-4D9F-A635-278E412EDAEF}" srcOrd="0" destOrd="0" presId="urn:microsoft.com/office/officeart/2005/8/layout/matrix1"/>
    <dgm:cxn modelId="{2C2A4E4A-0432-4210-BEC7-C74A835A2E3A}" type="presOf" srcId="{94566908-8144-4D5E-84E3-E64DE5FE3F3B}" destId="{007B9B94-9FB6-4E2F-B4BE-FDCF85F4CCE3}" srcOrd="1" destOrd="0" presId="urn:microsoft.com/office/officeart/2005/8/layout/matrix1"/>
    <dgm:cxn modelId="{A67EEAD6-91E7-4C6C-9FE3-D1B40074AC02}" type="presOf" srcId="{E2E1C8DD-28A9-4E24-AB12-BE30C170A591}" destId="{93784F75-5EE0-43BF-A128-E8D1BC730C22}" srcOrd="1" destOrd="0" presId="urn:microsoft.com/office/officeart/2005/8/layout/matrix1"/>
    <dgm:cxn modelId="{C47BFCF6-0C7B-4526-967A-7779FB79D945}" srcId="{3F1CB964-B07A-48FE-A196-FA6F27DA88E0}" destId="{3F07AB5B-8DE9-40F0-B141-720C0BCF3AD0}" srcOrd="0" destOrd="0" parTransId="{7DE13CFE-4C4B-49E5-A627-9723761FE926}" sibTransId="{EB72F793-7D63-4F9B-94AF-B884DC1500C2}"/>
    <dgm:cxn modelId="{08C47B37-6315-4387-B986-D15981567E40}" type="presParOf" srcId="{612EF0A9-CC50-4CDB-8F09-AA770A96D50D}" destId="{1B043C6C-4A6F-4CD2-863C-80782B5325DD}" srcOrd="0" destOrd="0" presId="urn:microsoft.com/office/officeart/2005/8/layout/matrix1"/>
    <dgm:cxn modelId="{A54A551A-CCFE-45F4-B269-3DB64CE3B936}" type="presParOf" srcId="{1B043C6C-4A6F-4CD2-863C-80782B5325DD}" destId="{843C4A8A-2861-4D9F-A635-278E412EDAEF}" srcOrd="0" destOrd="0" presId="urn:microsoft.com/office/officeart/2005/8/layout/matrix1"/>
    <dgm:cxn modelId="{7FDDFB05-1786-4D29-BD63-4EE83123382F}" type="presParOf" srcId="{1B043C6C-4A6F-4CD2-863C-80782B5325DD}" destId="{98CFF5DE-54A5-438B-8548-1C55A6570863}" srcOrd="1" destOrd="0" presId="urn:microsoft.com/office/officeart/2005/8/layout/matrix1"/>
    <dgm:cxn modelId="{DECD26EC-8F0E-4B82-B3AC-A2C59658B6DA}" type="presParOf" srcId="{1B043C6C-4A6F-4CD2-863C-80782B5325DD}" destId="{7E2F9F5C-7112-4AEF-B4CA-F2EDE6EBD600}" srcOrd="2" destOrd="0" presId="urn:microsoft.com/office/officeart/2005/8/layout/matrix1"/>
    <dgm:cxn modelId="{5CAB0A63-091B-42E5-B7D5-3E07424322A4}" type="presParOf" srcId="{1B043C6C-4A6F-4CD2-863C-80782B5325DD}" destId="{FC4ED051-FD5B-4F24-9927-23A775D4DE5A}" srcOrd="3" destOrd="0" presId="urn:microsoft.com/office/officeart/2005/8/layout/matrix1"/>
    <dgm:cxn modelId="{D9B91DB4-4C88-4154-8DC3-10F0E71A88CD}" type="presParOf" srcId="{1B043C6C-4A6F-4CD2-863C-80782B5325DD}" destId="{865B4BEB-FCE5-4122-A956-DBFFAC2862C2}" srcOrd="4" destOrd="0" presId="urn:microsoft.com/office/officeart/2005/8/layout/matrix1"/>
    <dgm:cxn modelId="{496B150A-EC9C-4DE8-AC2B-99374724D1DF}" type="presParOf" srcId="{1B043C6C-4A6F-4CD2-863C-80782B5325DD}" destId="{007B9B94-9FB6-4E2F-B4BE-FDCF85F4CCE3}" srcOrd="5" destOrd="0" presId="urn:microsoft.com/office/officeart/2005/8/layout/matrix1"/>
    <dgm:cxn modelId="{6FE565B6-4E31-40E8-B0C2-595284ED966E}" type="presParOf" srcId="{1B043C6C-4A6F-4CD2-863C-80782B5325DD}" destId="{6747A696-5B50-4D5B-B92C-61B683582EA6}" srcOrd="6" destOrd="0" presId="urn:microsoft.com/office/officeart/2005/8/layout/matrix1"/>
    <dgm:cxn modelId="{0203CC25-3366-44AF-9072-6A412D0C7246}" type="presParOf" srcId="{1B043C6C-4A6F-4CD2-863C-80782B5325DD}" destId="{93784F75-5EE0-43BF-A128-E8D1BC730C22}" srcOrd="7" destOrd="0" presId="urn:microsoft.com/office/officeart/2005/8/layout/matrix1"/>
    <dgm:cxn modelId="{32D98203-7AE1-47B5-A641-A50DFC01E9A5}" type="presParOf" srcId="{612EF0A9-CC50-4CDB-8F09-AA770A96D50D}" destId="{E43BDF13-3372-4300-B53C-7E71DFBD136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C4A8A-2861-4D9F-A635-278E412EDAEF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Защитник</a:t>
          </a:r>
          <a:endParaRPr lang="ru-RU" sz="4000" b="1" kern="1200" dirty="0"/>
        </a:p>
      </dsp:txBody>
      <dsp:txXfrm rot="5400000">
        <a:off x="-1" y="1"/>
        <a:ext cx="4114800" cy="1697236"/>
      </dsp:txXfrm>
    </dsp:sp>
    <dsp:sp modelId="{7E2F9F5C-7112-4AEF-B4CA-F2EDE6EBD600}">
      <dsp:nvSpPr>
        <dsp:cNvPr id="0" name=""/>
        <dsp:cNvSpPr/>
      </dsp:nvSpPr>
      <dsp:spPr>
        <a:xfrm>
          <a:off x="4082128" y="0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Избиратель</a:t>
          </a:r>
          <a:endParaRPr lang="ru-RU" sz="4000" b="1" kern="1200" dirty="0"/>
        </a:p>
      </dsp:txBody>
      <dsp:txXfrm>
        <a:off x="4082128" y="0"/>
        <a:ext cx="4114800" cy="1697236"/>
      </dsp:txXfrm>
    </dsp:sp>
    <dsp:sp modelId="{865B4BEB-FCE5-4122-A956-DBFFAC2862C2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Семьянин</a:t>
          </a:r>
          <a:endParaRPr lang="ru-RU" sz="3600" b="1" kern="1200" dirty="0"/>
        </a:p>
      </dsp:txBody>
      <dsp:txXfrm rot="10800000">
        <a:off x="0" y="2828726"/>
        <a:ext cx="4114800" cy="1697236"/>
      </dsp:txXfrm>
    </dsp:sp>
    <dsp:sp modelId="{6747A696-5B50-4D5B-B92C-61B683582EA6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Труженик</a:t>
          </a:r>
          <a:endParaRPr lang="ru-RU" sz="3600" b="1" kern="1200" dirty="0"/>
        </a:p>
      </dsp:txBody>
      <dsp:txXfrm rot="-5400000">
        <a:off x="4114799" y="2828726"/>
        <a:ext cx="4114800" cy="1697236"/>
      </dsp:txXfrm>
    </dsp:sp>
    <dsp:sp modelId="{E43BDF13-3372-4300-B53C-7E71DFBD1360}">
      <dsp:nvSpPr>
        <dsp:cNvPr id="0" name=""/>
        <dsp:cNvSpPr/>
      </dsp:nvSpPr>
      <dsp:spPr>
        <a:xfrm>
          <a:off x="1752600" y="1282018"/>
          <a:ext cx="4724399" cy="196192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 smtClean="0">
              <a:solidFill>
                <a:srgbClr val="FF0000"/>
              </a:solidFill>
            </a:rPr>
            <a:t>Гражданин</a:t>
          </a:r>
          <a:endParaRPr lang="ru-RU" sz="6400" b="1" kern="1200" dirty="0">
            <a:solidFill>
              <a:srgbClr val="FF0000"/>
            </a:solidFill>
          </a:endParaRPr>
        </a:p>
      </dsp:txBody>
      <dsp:txXfrm>
        <a:off x="1848373" y="1377791"/>
        <a:ext cx="4532853" cy="1770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DFA5-AB6D-4968-B85F-F9C25F7AB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8129B-2493-4AB5-9DB2-15A054D40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F91FC-1EC1-4235-A4FA-0ACFD083F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AFA7-C6E7-4FB5-80C0-87736E046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6E744-6224-4F9E-BC32-D891C9B35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B00A-E145-4B84-9BCD-9A86C58EA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4E84-FF73-45C5-B9A0-6EBF754F2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3995C-0A3C-44C0-9FDF-3E6AD7D44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EF9A-C1AE-435A-952A-7E237ECCF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ED4B-6CB6-4074-B428-476AAA993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4A80A-4581-452F-AE92-F1B041BD2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30607-5DCA-4230-8F6E-15ECB194E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7D6F13-87DD-48A9-8FAD-8D3A16750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91;&#1088;&#1083;&#1072;&#1082;&#1057;&#1074;&#1086;&#1103;%20&#1080;&#1075;&#1088;&#1072;%20&#1043;&#1088;&#1072;&#1078;&#1076;&#1072;&#1085;&#1080;&#1085;\svoya_igra.mp3" TargetMode="Externa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irkutskaya_oblast" TargetMode="External"/><Relationship Id="rId2" Type="http://schemas.openxmlformats.org/officeDocument/2006/relationships/hyperlink" Target="http://irkipedia.ru/content/zima_gorod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8.xml"/><Relationship Id="rId3" Type="http://schemas.openxmlformats.org/officeDocument/2006/relationships/slide" Target="slide8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2" Type="http://schemas.openxmlformats.org/officeDocument/2006/relationships/slide" Target="slide6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slide" Target="slide24.xml"/><Relationship Id="rId5" Type="http://schemas.openxmlformats.org/officeDocument/2006/relationships/slide" Target="slide12.xml"/><Relationship Id="rId15" Type="http://schemas.openxmlformats.org/officeDocument/2006/relationships/slide" Target="slide32.xml"/><Relationship Id="rId10" Type="http://schemas.openxmlformats.org/officeDocument/2006/relationships/slide" Target="slide22.xml"/><Relationship Id="rId4" Type="http://schemas.openxmlformats.org/officeDocument/2006/relationships/slide" Target="slide10.xml"/><Relationship Id="rId9" Type="http://schemas.openxmlformats.org/officeDocument/2006/relationships/slide" Target="slide20.xml"/><Relationship Id="rId14" Type="http://schemas.openxmlformats.org/officeDocument/2006/relationships/slide" Target="slide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&#1052;&#1080;&#1088;%20&#1080;&#1085;&#1092;&#1086;&#1088;&#1084;&#1072;&#1090;&#1080;&#1082;&#1080;.pp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Гражданин</a:t>
            </a:r>
            <a:endParaRPr lang="ru-RU" sz="9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28462_thumb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428" y="1556656"/>
            <a:ext cx="5932716" cy="496169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0"/>
            <a:ext cx="7772400" cy="5726113"/>
          </a:xfrm>
        </p:spPr>
        <p:txBody>
          <a:bodyPr rtlCol="0">
            <a:normAutofit/>
          </a:bodyPr>
          <a:lstStyle/>
          <a:p>
            <a:pPr marL="533400" indent="-53340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33400" indent="-53340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ВОПРОС</a:t>
            </a:r>
            <a:r>
              <a:rPr lang="en-US" b="1" dirty="0" smtClean="0">
                <a:solidFill>
                  <a:srgbClr val="C00000"/>
                </a:solidFill>
              </a:rPr>
              <a:t> - 30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533400" indent="-53340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Терпимость к другому мнению, образу жизни, признание за другими права быть иными</a:t>
            </a:r>
            <a:endParaRPr lang="en-US" sz="4800" b="1" dirty="0" smtClean="0">
              <a:solidFill>
                <a:srgbClr val="002060"/>
              </a:solidFill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953250" y="596265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2" action="ppaction://hlinksldjump"/>
              </a:rPr>
              <a:t>ответ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60350"/>
            <a:ext cx="7772400" cy="58705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Ответ</a:t>
            </a:r>
            <a:r>
              <a:rPr lang="en-US" b="1" dirty="0" smtClean="0">
                <a:solidFill>
                  <a:srgbClr val="C00000"/>
                </a:solidFill>
              </a:rPr>
              <a:t> - 30</a:t>
            </a:r>
            <a:endParaRPr lang="ru-RU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400" b="1" dirty="0" smtClean="0">
              <a:solidFill>
                <a:srgbClr val="00CC99"/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8800" b="1" dirty="0" smtClean="0">
                <a:solidFill>
                  <a:srgbClr val="002060"/>
                </a:solidFill>
              </a:rPr>
              <a:t>Толерантность</a:t>
            </a:r>
            <a:endParaRPr lang="tt-RU" sz="8800" b="1" dirty="0" smtClean="0">
              <a:solidFill>
                <a:srgbClr val="002060"/>
              </a:solidFill>
            </a:endParaRPr>
          </a:p>
        </p:txBody>
      </p:sp>
      <p:sp>
        <p:nvSpPr>
          <p:cNvPr id="1024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2900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4" name="Picture 4" descr="D:\Мама\Анимашки\школа\ucos7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9565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66750" y="404813"/>
            <a:ext cx="8020050" cy="5726112"/>
          </a:xfrm>
        </p:spPr>
        <p:txBody>
          <a:bodyPr rtlCol="0">
            <a:normAutofit/>
          </a:bodyPr>
          <a:lstStyle/>
          <a:p>
            <a:pPr marL="533400" indent="-53340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Вопрос</a:t>
            </a:r>
            <a:r>
              <a:rPr lang="en-US" b="1" dirty="0" smtClean="0">
                <a:solidFill>
                  <a:srgbClr val="C00000"/>
                </a:solidFill>
              </a:rPr>
              <a:t> - 40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533400" indent="-53340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00CC99"/>
              </a:solidFill>
            </a:endParaRPr>
          </a:p>
          <a:p>
            <a:pPr marL="533400" indent="-533400" algn="ctr" fontAlgn="auto">
              <a:spcAft>
                <a:spcPts val="0"/>
              </a:spcAft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Определённость, надёжность, честность; </a:t>
            </a:r>
          </a:p>
          <a:p>
            <a:pPr marL="533400" indent="-533400" algn="ctr" fontAlgn="auto">
              <a:spcAft>
                <a:spcPts val="0"/>
              </a:spcAft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обязанность  и готовность субъекта  отвечать за совершенные действия, поступки и их последствия</a:t>
            </a:r>
          </a:p>
          <a:p>
            <a:pPr marL="533400" indent="-53340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tt-RU" sz="4000" b="1" dirty="0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610350" y="577215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2" action="ppaction://hlinksldjump"/>
              </a:rPr>
              <a:t>ответ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333375"/>
            <a:ext cx="8210550" cy="57975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Ответ</a:t>
            </a:r>
            <a:r>
              <a:rPr lang="en-US" sz="2800" b="1" dirty="0" smtClean="0">
                <a:solidFill>
                  <a:srgbClr val="C00000"/>
                </a:solidFill>
              </a:rPr>
              <a:t> - 40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00CC99"/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00CC99"/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400" b="1" dirty="0" smtClean="0"/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400" b="1" dirty="0" smtClean="0"/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8800" b="1" dirty="0" smtClean="0">
                <a:solidFill>
                  <a:srgbClr val="002060"/>
                </a:solidFill>
              </a:rPr>
              <a:t>Ответственность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tt-RU" sz="4400" b="1" dirty="0" smtClean="0"/>
          </a:p>
        </p:txBody>
      </p:sp>
      <p:sp>
        <p:nvSpPr>
          <p:cNvPr id="1229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2900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14" descr="D:\Мама\Анимашки\011816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52450"/>
            <a:ext cx="1603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260350"/>
            <a:ext cx="8172450" cy="5870575"/>
          </a:xfrm>
        </p:spPr>
        <p:txBody>
          <a:bodyPr rtlCol="0">
            <a:normAutofit/>
          </a:bodyPr>
          <a:lstStyle/>
          <a:p>
            <a:pPr marL="533400" indent="-53340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Вопрос</a:t>
            </a:r>
            <a:r>
              <a:rPr lang="en-US" b="1" dirty="0" smtClean="0">
                <a:solidFill>
                  <a:srgbClr val="C00000"/>
                </a:solidFill>
              </a:rPr>
              <a:t> - 50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533400" indent="-53340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Качество, свойство поведения человека, гражданина, проявляющееся в его готовности и способности активно участвовать в делах общества и государства, сознательно пользоваться своими правами, свободами и выполнять свои обязанности</a:t>
            </a:r>
            <a:endParaRPr lang="tt-RU" sz="3600" b="1" dirty="0" smtClean="0">
              <a:solidFill>
                <a:srgbClr val="002060"/>
              </a:solidFill>
            </a:endParaRPr>
          </a:p>
          <a:p>
            <a:pPr marL="533400" indent="-53340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marL="533400" indent="-53340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t-RU" sz="4000" dirty="0" smtClean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838950" y="592455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2" action="ppaction://hlinksldjump"/>
              </a:rPr>
              <a:t>ответ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333375"/>
            <a:ext cx="8172450" cy="57975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Ответ</a:t>
            </a:r>
            <a:r>
              <a:rPr lang="en-US" b="1" dirty="0" smtClean="0">
                <a:solidFill>
                  <a:srgbClr val="C00000"/>
                </a:solidFill>
              </a:rPr>
              <a:t> - 50</a:t>
            </a:r>
            <a:endParaRPr lang="tt-RU" b="1" dirty="0" smtClean="0">
              <a:solidFill>
                <a:srgbClr val="C00000"/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7200" b="1" dirty="0" smtClean="0">
                <a:solidFill>
                  <a:srgbClr val="002060"/>
                </a:solidFill>
              </a:rPr>
              <a:t>Гражданственность</a:t>
            </a:r>
          </a:p>
        </p:txBody>
      </p:sp>
      <p:sp>
        <p:nvSpPr>
          <p:cNvPr id="1433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2900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0" name="Рисунок 4" descr="i1183r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3525838"/>
            <a:ext cx="3838575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52450" y="549275"/>
            <a:ext cx="8134350" cy="49561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Вопрос</a:t>
            </a:r>
            <a:r>
              <a:rPr lang="en-US" b="1" dirty="0" smtClean="0">
                <a:solidFill>
                  <a:srgbClr val="C00000"/>
                </a:solidFill>
              </a:rPr>
              <a:t> - 10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Крестьянин Костромского уезда. Зимой 1613 г. завёл отряд польских интервентов в непроходимое лесное болото, за что был замучен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667500" y="5848350"/>
            <a:ext cx="186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ответ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060370" y="674913"/>
            <a:ext cx="4169229" cy="545601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Ответ</a:t>
            </a:r>
            <a:r>
              <a:rPr lang="en-US" sz="3600" b="1" dirty="0" smtClean="0">
                <a:solidFill>
                  <a:srgbClr val="C00000"/>
                </a:solidFill>
              </a:rPr>
              <a:t> - 10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rgbClr val="002060"/>
                </a:solidFill>
              </a:rPr>
              <a:t>СУСАНИН Иван Осипович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rgbClr val="002060"/>
                </a:solidFill>
              </a:rPr>
              <a:t>(?-1613)</a:t>
            </a:r>
            <a:endParaRPr lang="tt-RU" sz="5400" b="1" dirty="0" smtClean="0">
              <a:solidFill>
                <a:srgbClr val="002060"/>
              </a:solidFill>
            </a:endParaRPr>
          </a:p>
        </p:txBody>
      </p:sp>
      <p:sp>
        <p:nvSpPr>
          <p:cNvPr id="1638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2900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Рисунок 4" descr="363px-Monument_to_Ivan_Susanin_in_Kostroma.jpg"/>
          <p:cNvPicPr>
            <a:picLocks noChangeAspect="1"/>
          </p:cNvPicPr>
          <p:nvPr/>
        </p:nvPicPr>
        <p:blipFill>
          <a:blip r:embed="rId3"/>
          <a:srcRect l="23243" t="6017" r="19242" b="28216"/>
          <a:stretch>
            <a:fillRect/>
          </a:stretch>
        </p:blipFill>
        <p:spPr>
          <a:xfrm>
            <a:off x="522516" y="348341"/>
            <a:ext cx="3309257" cy="624425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6112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Вопрос</a:t>
            </a:r>
            <a:r>
              <a:rPr lang="en-US" b="1" dirty="0" smtClean="0">
                <a:solidFill>
                  <a:srgbClr val="C00000"/>
                </a:solidFill>
              </a:rPr>
              <a:t> - 20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Писатель, просветитель; обращал серьёзное внимание на задачи и пути формирования «сынов Отечества», русских патриотов, граждан; требовал полноценного образования для всех россиян, независимо от сословия.</a:t>
            </a:r>
            <a:endParaRPr lang="tt-RU" sz="5400" b="1" dirty="0" smtClean="0">
              <a:solidFill>
                <a:srgbClr val="002060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7143750" y="5791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2" action="ppaction://hlinksldjump"/>
              </a:rPr>
              <a:t>ответ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260350"/>
            <a:ext cx="8158163" cy="58705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Ответ</a:t>
            </a:r>
            <a:r>
              <a:rPr lang="en-US" b="1" dirty="0" smtClean="0">
                <a:solidFill>
                  <a:srgbClr val="C00000"/>
                </a:solidFill>
              </a:rPr>
              <a:t> - 20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Александр </a:t>
            </a:r>
          </a:p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Николаевич </a:t>
            </a:r>
          </a:p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Радищев </a:t>
            </a:r>
          </a:p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(1749-1802)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843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2900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6" name="Picture 4" descr="C:\Documents and Settings\Admin\Рабочий стол\Моя разработка_24.11.10\Своя игра_презентации\Материал для _Своя игра\img_2_8_0_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919163"/>
            <a:ext cx="4579937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2934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0027.JPG"/>
          <p:cNvPicPr>
            <a:picLocks noChangeAspect="1"/>
          </p:cNvPicPr>
          <p:nvPr/>
        </p:nvPicPr>
        <p:blipFill>
          <a:blip r:embed="rId7"/>
          <a:srcRect l="37971" t="9244" r="44285" b="42647"/>
          <a:stretch>
            <a:fillRect/>
          </a:stretch>
        </p:blipFill>
        <p:spPr>
          <a:xfrm>
            <a:off x="478976" y="194106"/>
            <a:ext cx="1436910" cy="2788580"/>
          </a:xfrm>
          <a:prstGeom prst="rect">
            <a:avLst/>
          </a:prstGeom>
        </p:spPr>
      </p:pic>
      <p:pic>
        <p:nvPicPr>
          <p:cNvPr id="5" name="Рисунок 4" descr="0_1328162410_42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946" y="152401"/>
            <a:ext cx="2054163" cy="1286555"/>
          </a:xfrm>
          <a:prstGeom prst="rect">
            <a:avLst/>
          </a:prstGeom>
        </p:spPr>
      </p:pic>
      <p:pic>
        <p:nvPicPr>
          <p:cNvPr id="6" name="Рисунок 5" descr="article_image-image-articl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4971" y="4604657"/>
            <a:ext cx="2072334" cy="2006019"/>
          </a:xfrm>
          <a:prstGeom prst="rect">
            <a:avLst/>
          </a:prstGeom>
        </p:spPr>
      </p:pic>
      <p:pic>
        <p:nvPicPr>
          <p:cNvPr id="7" name="Рисунок 6" descr="p1_0021210445004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929" y="4365170"/>
            <a:ext cx="1823357" cy="21880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Вопрос</a:t>
            </a:r>
            <a:r>
              <a:rPr lang="en-US" sz="3200" b="1" dirty="0" smtClean="0">
                <a:solidFill>
                  <a:srgbClr val="C00000"/>
                </a:solidFill>
              </a:rPr>
              <a:t> - 30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00150"/>
            <a:ext cx="8226425" cy="2495550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Один из создателей первой советской водородной бомбы. Впоследствии — общественный деятель, диссидент и правозащитник.  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Лауреат Нобелевской премии мира за 1975 год.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277100" y="59817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2" action="ppaction://hlinksldjump"/>
              </a:rPr>
              <a:t>ответ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r>
              <a:rPr lang="en-US" sz="3200" b="1" dirty="0" smtClean="0">
                <a:solidFill>
                  <a:srgbClr val="C00000"/>
                </a:solidFill>
              </a:rPr>
              <a:t> - 30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996543" y="1730828"/>
            <a:ext cx="3685495" cy="440327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Сахаров 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Андрей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Дмитриевич (1921 - 1989)</a:t>
            </a:r>
          </a:p>
        </p:txBody>
      </p:sp>
      <p:sp>
        <p:nvSpPr>
          <p:cNvPr id="2048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8163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 descr="200px-RIAN_archive_25981_Academician_Sakhar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5" y="1141040"/>
            <a:ext cx="4288971" cy="508243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404813"/>
            <a:ext cx="8610600" cy="57261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Вопрос</a:t>
            </a:r>
            <a:r>
              <a:rPr lang="en-US" b="1" dirty="0" smtClean="0">
                <a:solidFill>
                  <a:srgbClr val="C00000"/>
                </a:solidFill>
              </a:rPr>
              <a:t> - 40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2060"/>
                </a:solidFill>
              </a:rPr>
              <a:t>Основатель и игумен монастыря, канонизирован Православной церковью. Благословил князя Дмитрия на борьбу с татаро-монгольским игом. Способствовал укреплению авторитета монастырей как очагов образования.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819900" y="5845175"/>
            <a:ext cx="194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2" action="ppaction://hlinksldjump"/>
              </a:rPr>
              <a:t>ответ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04813"/>
            <a:ext cx="7010400" cy="5726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Ответ</a:t>
            </a:r>
            <a:r>
              <a:rPr lang="en-US" b="1" dirty="0" smtClean="0">
                <a:solidFill>
                  <a:srgbClr val="C00000"/>
                </a:solidFill>
              </a:rPr>
              <a:t> - 40</a:t>
            </a:r>
            <a:endParaRPr lang="ru-RU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/>
              <a:t>   </a:t>
            </a:r>
            <a:r>
              <a:rPr lang="en-US" sz="4400" b="1" dirty="0" smtClean="0"/>
              <a:t>                             </a:t>
            </a:r>
            <a:r>
              <a:rPr lang="ru-RU" sz="4400" b="1" dirty="0" smtClean="0">
                <a:solidFill>
                  <a:srgbClr val="002060"/>
                </a:solidFill>
              </a:rPr>
              <a:t>Сергий </a:t>
            </a:r>
          </a:p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Радонежский </a:t>
            </a:r>
          </a:p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(1321-1391)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253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2900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2" name="Picture 4" descr="C:\Documents and Settings\Admin\Рабочий стол\Моя разработка_24.11.10\Своя игра_презентации\Материал для _Своя игра\Сергий Радонежский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490538"/>
            <a:ext cx="3349625" cy="611981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333375"/>
            <a:ext cx="8401050" cy="59531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Вопрос</a:t>
            </a:r>
            <a:r>
              <a:rPr lang="en-US" b="1" dirty="0" smtClean="0">
                <a:solidFill>
                  <a:srgbClr val="C00000"/>
                </a:solidFill>
              </a:rPr>
              <a:t> - 50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Посадский человек, торговец мясом и рыбой из Нижнего Новгорода, организатор </a:t>
            </a:r>
            <a:r>
              <a:rPr lang="ru-RU" sz="3600" b="1" dirty="0">
                <a:solidFill>
                  <a:srgbClr val="002060"/>
                </a:solidFill>
              </a:rPr>
              <a:t>национально-освободительной борьбы русского народа против польской </a:t>
            </a:r>
            <a:r>
              <a:rPr lang="ru-RU" sz="3600" b="1" dirty="0" smtClean="0">
                <a:solidFill>
                  <a:srgbClr val="002060"/>
                </a:solidFill>
              </a:rPr>
              <a:t>интервенции</a:t>
            </a:r>
            <a:r>
              <a:rPr lang="en-US" sz="3600" b="1" dirty="0" smtClean="0">
                <a:solidFill>
                  <a:srgbClr val="002060"/>
                </a:solidFill>
              </a:rPr>
              <a:t>;</a:t>
            </a:r>
            <a:r>
              <a:rPr lang="ru-RU" sz="3600" b="1" dirty="0" smtClean="0">
                <a:solidFill>
                  <a:srgbClr val="002060"/>
                </a:solidFill>
              </a:rPr>
              <a:t> народный герой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686550" y="60579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2" action="ppaction://hlinksldjump"/>
              </a:rPr>
              <a:t>ответ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250"/>
            <a:ext cx="9144000" cy="56546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Ответ</a:t>
            </a:r>
            <a:r>
              <a:rPr lang="en-US" b="1" dirty="0" smtClean="0">
                <a:solidFill>
                  <a:srgbClr val="C00000"/>
                </a:solidFill>
              </a:rPr>
              <a:t> - 50</a:t>
            </a:r>
            <a:endParaRPr lang="ru-RU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        МИНИН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  Кузьма Минич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4400" b="1" dirty="0" smtClean="0">
                <a:solidFill>
                  <a:srgbClr val="002060"/>
                </a:solidFill>
              </a:rPr>
              <a:t>        </a:t>
            </a:r>
            <a:r>
              <a:rPr lang="ru-RU" sz="4400" b="1" dirty="0" smtClean="0">
                <a:solidFill>
                  <a:srgbClr val="002060"/>
                </a:solidFill>
              </a:rPr>
              <a:t>(?-1616)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t-RU" sz="4400" b="1" dirty="0" smtClean="0">
              <a:solidFill>
                <a:srgbClr val="002060"/>
              </a:solidFill>
            </a:endParaRPr>
          </a:p>
        </p:txBody>
      </p:sp>
      <p:sp>
        <p:nvSpPr>
          <p:cNvPr id="2457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2900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/>
          <a:srcRect l="19571" t="15466" r="58000" b="50763"/>
          <a:stretch>
            <a:fillRect/>
          </a:stretch>
        </p:blipFill>
        <p:spPr bwMode="auto">
          <a:xfrm>
            <a:off x="5584372" y="1153206"/>
            <a:ext cx="3124200" cy="352266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/>
          <a:srcRect t="7726" b="30653"/>
          <a:stretch>
            <a:fillRect/>
          </a:stretch>
        </p:blipFill>
        <p:spPr bwMode="auto">
          <a:xfrm>
            <a:off x="925284" y="3432381"/>
            <a:ext cx="2607129" cy="290378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889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Вопрос</a:t>
            </a:r>
            <a:r>
              <a:rPr lang="en-US" sz="3200" b="1" dirty="0" smtClean="0">
                <a:solidFill>
                  <a:srgbClr val="C00000"/>
                </a:solidFill>
              </a:rPr>
              <a:t> - 10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557338"/>
            <a:ext cx="8226425" cy="3417887"/>
          </a:xfrm>
        </p:spPr>
        <p:txBody>
          <a:bodyPr rtlCol="0">
            <a:normAutofit/>
          </a:bodyPr>
          <a:lstStyle/>
          <a:p>
            <a:pPr marL="95250" indent="171450" algn="ctr" fontAlgn="auto">
              <a:spcAft>
                <a:spcPts val="0"/>
              </a:spcAft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Знаменосец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сборной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России на церемонии  открытия олимпиады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в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Сочи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732588" y="5886450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ответ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9582" y="4800600"/>
            <a:ext cx="5429106" cy="566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r>
              <a:rPr lang="en-US" sz="3200" b="1" dirty="0" smtClean="0">
                <a:solidFill>
                  <a:srgbClr val="C00000"/>
                </a:solidFill>
              </a:rPr>
              <a:t> - 10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 Зубков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2900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756564" y="3429000"/>
            <a:ext cx="2897579" cy="29860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26" y="583623"/>
            <a:ext cx="5455227" cy="417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Вопрос</a:t>
            </a:r>
            <a:r>
              <a:rPr lang="en-US" sz="3200" b="1" dirty="0" smtClean="0">
                <a:solidFill>
                  <a:srgbClr val="C00000"/>
                </a:solidFill>
              </a:rPr>
              <a:t> - 20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 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77050" y="5753100"/>
            <a:ext cx="186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b="1">
                <a:hlinkClick r:id="rId2" action="ppaction://hlinksldjump"/>
              </a:rPr>
              <a:t>ответ</a:t>
            </a:r>
            <a:endParaRPr lang="ru-RU" b="1"/>
          </a:p>
        </p:txBody>
      </p:sp>
      <p:sp>
        <p:nvSpPr>
          <p:cNvPr id="7" name="Прямоугольник 6"/>
          <p:cNvSpPr/>
          <p:nvPr/>
        </p:nvSpPr>
        <p:spPr>
          <a:xfrm>
            <a:off x="438150" y="1390650"/>
            <a:ext cx="80772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indent="171450" algn="ctr"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002060"/>
                </a:solidFill>
              </a:rPr>
              <a:t>Памятник какому </a:t>
            </a:r>
            <a:r>
              <a:rPr lang="ru-RU" sz="4400" b="1" dirty="0" smtClean="0">
                <a:solidFill>
                  <a:srgbClr val="002060"/>
                </a:solidFill>
              </a:rPr>
              <a:t>знаменитому драматургу установлен в г. Иркутске на улице Ленина?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r>
              <a:rPr lang="en-US" sz="3200" b="1" dirty="0" smtClean="0">
                <a:solidFill>
                  <a:srgbClr val="C00000"/>
                </a:solidFill>
              </a:rPr>
              <a:t> - 20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2900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1113559" y="5194787"/>
            <a:ext cx="76684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Александру Вампилову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( 1937 – 1972)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Памятник Александру Вампилов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1226128"/>
            <a:ext cx="5715000" cy="38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своя игра заг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52600" y="337456"/>
            <a:ext cx="6106885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Гражданин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svoya_ig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06285" y="2340429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Вопрос</a:t>
            </a:r>
            <a:r>
              <a:rPr lang="en-US" sz="3200" b="1" dirty="0" smtClean="0">
                <a:solidFill>
                  <a:srgbClr val="C00000"/>
                </a:solidFill>
              </a:rPr>
              <a:t> - 30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44274" y="1339624"/>
            <a:ext cx="8226425" cy="4010025"/>
          </a:xfrm>
        </p:spPr>
        <p:txBody>
          <a:bodyPr rtlCol="0">
            <a:normAutofit lnSpcReduction="10000"/>
          </a:bodyPr>
          <a:lstStyle/>
          <a:p>
            <a:pPr marL="0" indent="533400" algn="ctr" fontAlgn="auto">
              <a:spcAft>
                <a:spcPts val="0"/>
              </a:spcAft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</a:rPr>
              <a:t>Родился </a:t>
            </a:r>
            <a:r>
              <a:rPr lang="ru-RU" sz="4400" b="1" dirty="0">
                <a:solidFill>
                  <a:srgbClr val="002060"/>
                </a:solidFill>
                <a:latin typeface="Arial"/>
              </a:rPr>
              <a:t>18 июля 1932, г. </a:t>
            </a:r>
            <a:r>
              <a:rPr lang="ru-RU" sz="4400" u="sng" dirty="0">
                <a:solidFill>
                  <a:srgbClr val="002060"/>
                </a:solidFill>
                <a:latin typeface="Arial"/>
                <a:hlinkClick r:id="rId2"/>
              </a:rPr>
              <a:t>Зима</a:t>
            </a:r>
            <a:r>
              <a:rPr lang="ru-RU" sz="4400" u="sng" dirty="0">
                <a:solidFill>
                  <a:srgbClr val="002060"/>
                </a:solidFill>
                <a:latin typeface="Arial"/>
              </a:rPr>
              <a:t> </a:t>
            </a:r>
            <a:r>
              <a:rPr lang="ru-RU" sz="4400" u="sng" dirty="0">
                <a:solidFill>
                  <a:srgbClr val="002060"/>
                </a:solidFill>
                <a:latin typeface="Arial"/>
                <a:hlinkClick r:id="rId3"/>
              </a:rPr>
              <a:t>Иркутской </a:t>
            </a:r>
            <a:r>
              <a:rPr lang="ru-RU" sz="4400" u="sng" dirty="0" smtClean="0">
                <a:solidFill>
                  <a:srgbClr val="002060"/>
                </a:solidFill>
                <a:latin typeface="Arial"/>
                <a:hlinkClick r:id="rId3"/>
              </a:rPr>
              <a:t>области</a:t>
            </a:r>
            <a:r>
              <a:rPr lang="ru-RU" sz="4400" u="sng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Arial"/>
              </a:rPr>
              <a:t>— советский, русский поэт, прозаик, режиссёр, сценарист, публицист и актёр.</a:t>
            </a:r>
            <a:endParaRPr lang="ru-RU" sz="4400" b="1" dirty="0" smtClean="0">
              <a:solidFill>
                <a:srgbClr val="002060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896100" y="5695950"/>
            <a:ext cx="201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t-RU" b="1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ответ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- 30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5" y="1163782"/>
            <a:ext cx="4041775" cy="4962381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>
                <a:solidFill>
                  <a:srgbClr val="000000"/>
                </a:solidFill>
                <a:latin typeface="times new roman"/>
              </a:rPr>
              <a:t>Поэт</a:t>
            </a:r>
            <a:r>
              <a:rPr lang="ru-RU" sz="3200" i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</a:rPr>
              <a:t>в</a:t>
            </a:r>
            <a:r>
              <a:rPr lang="ru-RU" sz="3200" i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</a:rPr>
              <a:t>России</a:t>
            </a:r>
            <a:r>
              <a:rPr lang="ru-RU" sz="3200" i="1" dirty="0">
                <a:solidFill>
                  <a:srgbClr val="000000"/>
                </a:solidFill>
                <a:latin typeface="times new roman"/>
              </a:rPr>
              <a:t> - 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</a:rPr>
              <a:t>больше</a:t>
            </a:r>
            <a:r>
              <a:rPr lang="ru-RU" sz="3200" i="1" dirty="0">
                <a:solidFill>
                  <a:srgbClr val="000000"/>
                </a:solidFill>
                <a:latin typeface="times new roman"/>
              </a:rPr>
              <a:t>, 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</a:rPr>
              <a:t>чем</a:t>
            </a:r>
            <a:r>
              <a:rPr lang="ru-RU" sz="3200" i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</a:rPr>
              <a:t>поэт</a:t>
            </a:r>
            <a:r>
              <a:rPr lang="ru-RU" sz="3200" i="1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sz="2800" i="1" dirty="0">
                <a:solidFill>
                  <a:srgbClr val="000000"/>
                </a:solidFill>
                <a:latin typeface="times new roman"/>
              </a:rPr>
              <a:t>В ней суждено поэтами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</a:rPr>
              <a:t>рождаться лишь тем,</a:t>
            </a:r>
            <a:endParaRPr lang="ru-RU" sz="2800" i="1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/>
              </a:rPr>
              <a:t>в ком бродит гордый дух гражданства,</a:t>
            </a:r>
          </a:p>
          <a:p>
            <a:pPr marL="0" indent="0">
              <a:buNone/>
            </a:pPr>
            <a:r>
              <a:rPr lang="ru-RU" sz="2800" i="1" dirty="0">
                <a:solidFill>
                  <a:srgbClr val="000000"/>
                </a:solidFill>
                <a:latin typeface="times new roman"/>
              </a:rPr>
              <a:t>кому уюта нет, покоя нет.</a:t>
            </a:r>
          </a:p>
          <a:p>
            <a:endParaRPr lang="ru-RU" sz="2800" dirty="0"/>
          </a:p>
        </p:txBody>
      </p:sp>
      <p:sp>
        <p:nvSpPr>
          <p:cNvPr id="3072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2900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48342" y="4550228"/>
            <a:ext cx="4539344" cy="146957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Евтушенко Евгений Александрович</a:t>
            </a:r>
            <a:endParaRPr lang="ru-RU" sz="4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Политические оппоненты и беспристрастные наблюдатели отмечали, что поэт умел находить общий язык с властями при любом режим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959427"/>
            <a:ext cx="23812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Вопрос</a:t>
            </a:r>
            <a:r>
              <a:rPr lang="en-US" sz="3200" b="1" dirty="0" smtClean="0">
                <a:solidFill>
                  <a:srgbClr val="C00000"/>
                </a:solidFill>
              </a:rPr>
              <a:t> - 40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512888"/>
            <a:ext cx="8226425" cy="4583112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  <a:latin typeface="Arial"/>
              </a:rPr>
              <a:t>УРОЖЕНЕЦ ТУЛУНА ПРОДОЛЖИЛ </a:t>
            </a:r>
            <a:r>
              <a:rPr lang="ru-RU" sz="4400" b="1">
                <a:solidFill>
                  <a:srgbClr val="002060"/>
                </a:solidFill>
                <a:latin typeface="Arial"/>
              </a:rPr>
              <a:t>ДЕЛО </a:t>
            </a:r>
            <a:r>
              <a:rPr lang="ru-RU" sz="4400" b="1" smtClean="0">
                <a:solidFill>
                  <a:srgbClr val="002060"/>
                </a:solidFill>
                <a:latin typeface="Arial"/>
              </a:rPr>
              <a:t>АВИАКОНСТРУКТОРА</a:t>
            </a:r>
            <a:endParaRPr lang="ru-RU" sz="4400" b="1" dirty="0" smtClean="0">
              <a:solidFill>
                <a:srgbClr val="00206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/>
              </a:rPr>
              <a:t> С. П. КОРОЛЕВА</a:t>
            </a:r>
            <a:endParaRPr lang="ru-RU" sz="4400" b="1" dirty="0">
              <a:solidFill>
                <a:srgbClr val="002060"/>
              </a:solidFill>
              <a:latin typeface="Arial"/>
            </a:endParaRPr>
          </a:p>
          <a:p>
            <a:pPr marL="0" indent="53340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400" b="1" dirty="0" smtClean="0">
              <a:solidFill>
                <a:srgbClr val="002060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877050" y="5715000"/>
            <a:ext cx="201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t-RU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ответ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r>
              <a:rPr lang="en-US" sz="3200" b="1" dirty="0" smtClean="0">
                <a:solidFill>
                  <a:srgbClr val="C00000"/>
                </a:solidFill>
              </a:rPr>
              <a:t> - 40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8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Кремнев </a:t>
            </a:r>
            <a:r>
              <a:rPr lang="ru-RU" sz="4800" b="1" dirty="0" err="1" smtClean="0">
                <a:solidFill>
                  <a:srgbClr val="002060"/>
                </a:solidFill>
              </a:rPr>
              <a:t>Роальд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</a:rPr>
              <a:t>Саввович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2900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7030A0"/>
              </a:solidFill>
            </a:endParaRPr>
          </a:p>
        </p:txBody>
      </p:sp>
      <p:pic>
        <p:nvPicPr>
          <p:cNvPr id="2050" name="Picture 2" descr="http://pressa.irk.ru/images/editions/sm/2009/n48/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454727"/>
            <a:ext cx="3054927" cy="473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Вопрос</a:t>
            </a:r>
            <a:r>
              <a:rPr lang="en-US" sz="3200" b="1" dirty="0" smtClean="0">
                <a:solidFill>
                  <a:srgbClr val="C00000"/>
                </a:solidFill>
              </a:rPr>
              <a:t> - 50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88950" y="1831975"/>
            <a:ext cx="8226425" cy="1924050"/>
          </a:xfrm>
        </p:spPr>
        <p:txBody>
          <a:bodyPr rtlCol="0">
            <a:normAutofit fontScale="85000" lnSpcReduction="20000"/>
          </a:bodyPr>
          <a:lstStyle/>
          <a:p>
            <a:pPr marL="95250" indent="36195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Историк и преподаватель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Тулунского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педагогического училища 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организовал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при педучилище краеведческий музей, ставший впоследствии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Тулунским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историко-краеведческим музеем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972300" y="5943600"/>
            <a:ext cx="1847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t-RU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ответ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797" name="Picture 2" descr="C:\Documents and Settings\Домашний\Рабочий стол\ВОВ\1270546527_9mai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3962400"/>
            <a:ext cx="35623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Ответ</a:t>
            </a:r>
            <a:r>
              <a:rPr lang="en-US" sz="3200" b="1" dirty="0" smtClean="0">
                <a:solidFill>
                  <a:srgbClr val="C00000"/>
                </a:solidFill>
              </a:rPr>
              <a:t> - 50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38250"/>
            <a:ext cx="3846223" cy="3375314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Гущин Павел Федорович</a:t>
            </a:r>
          </a:p>
          <a:p>
            <a:pPr algn="ctr">
              <a:buFont typeface="Arial" charset="0"/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(1908 – 1990)</a:t>
            </a:r>
          </a:p>
        </p:txBody>
      </p:sp>
      <p:sp>
        <p:nvSpPr>
          <p:cNvPr id="3482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2900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4822" name="Picture 2" descr="C:\Documents and Settings\Домашний\Рабочий стол\ВОВ\1270546527_9mai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563" y="4397375"/>
            <a:ext cx="35623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usch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57" y="1226128"/>
            <a:ext cx="2762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9" name="WordArt 7"/>
          <p:cNvSpPr>
            <a:spLocks noChangeArrowheads="1" noChangeShapeType="1" noTextEdit="1"/>
          </p:cNvSpPr>
          <p:nvPr/>
        </p:nvSpPr>
        <p:spPr bwMode="auto">
          <a:xfrm flipH="1">
            <a:off x="9563100" y="3067050"/>
            <a:ext cx="342900" cy="160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70"/>
              </a:avLst>
            </a:prstTxWarp>
          </a:bodyPr>
          <a:lstStyle/>
          <a:p>
            <a:pPr algn="ctr"/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FFCC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73050"/>
            <a:ext cx="79390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Игра окончена</a:t>
            </a:r>
          </a:p>
        </p:txBody>
      </p:sp>
      <p:pic>
        <p:nvPicPr>
          <p:cNvPr id="35844" name="Picture 7" descr="D:\Мама\Анимашки\412502_df9fd2dd3489554e(3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866900"/>
            <a:ext cx="67246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своя игра заг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52600" y="337456"/>
            <a:ext cx="6106885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Гражданин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5"/>
          <p:cNvSpPr>
            <a:spLocks noGrp="1" noChangeArrowheads="1"/>
          </p:cNvSpPr>
          <p:nvPr>
            <p:ph type="title"/>
          </p:nvPr>
        </p:nvSpPr>
        <p:spPr>
          <a:xfrm>
            <a:off x="314325" y="750888"/>
            <a:ext cx="8226425" cy="8191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Вопросы</a:t>
            </a:r>
            <a:endParaRPr lang="tt-RU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278" name="Group 182"/>
          <p:cNvGraphicFramePr>
            <a:graphicFrameLocks noGrp="1"/>
          </p:cNvGraphicFramePr>
          <p:nvPr>
            <p:ph type="tbl" idx="1"/>
          </p:nvPr>
        </p:nvGraphicFramePr>
        <p:xfrm>
          <a:off x="381000" y="1955800"/>
          <a:ext cx="8497888" cy="3581400"/>
        </p:xfrm>
        <a:graphic>
          <a:graphicData uri="http://schemas.openxmlformats.org/drawingml/2006/table">
            <a:tbl>
              <a:tblPr/>
              <a:tblGrid>
                <a:gridCol w="3419475"/>
                <a:gridCol w="1133475"/>
                <a:gridCol w="1096963"/>
                <a:gridCol w="968375"/>
                <a:gridCol w="965200"/>
                <a:gridCol w="914400"/>
              </a:tblGrid>
              <a:tr h="126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Качества, присущие Гражданину</a:t>
                      </a:r>
                      <a:endParaRPr kumimoji="0" lang="tt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tt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tt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tt-RU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tt-RU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6" action="ppaction://hlinksldjump"/>
                        </a:rPr>
                        <a:t>50</a:t>
                      </a:r>
                      <a:endParaRPr kumimoji="0" lang="tt-RU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Великие Граждане России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7" action="ppaction://hlinksldjump"/>
                        </a:rPr>
                        <a:t>1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7" action="ppaction://hlinksldjump"/>
                        </a:rPr>
                        <a:t>0</a:t>
                      </a:r>
                      <a:endParaRPr kumimoji="0" lang="tt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8" action="ppaction://hlinksldjump"/>
                        </a:rPr>
                        <a:t>2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8" action="ppaction://hlinksldjump"/>
                        </a:rPr>
                        <a:t>0</a:t>
                      </a:r>
                      <a:endParaRPr kumimoji="0" lang="tt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9" action="ppaction://hlinksldjump"/>
                        </a:rPr>
                        <a:t>3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9" action="ppaction://hlinksldjump"/>
                        </a:rPr>
                        <a:t>0</a:t>
                      </a:r>
                      <a:endParaRPr kumimoji="0" lang="tt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0" action="ppaction://hlinksldjump"/>
                        </a:rPr>
                        <a:t>4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0" action="ppaction://hlinksldjump"/>
                        </a:rPr>
                        <a:t>0</a:t>
                      </a:r>
                      <a:endParaRPr kumimoji="0" lang="tt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1" action="ppaction://hlinksldjump"/>
                        </a:rPr>
                        <a:t>5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1" action="ppaction://hlinksldjump"/>
                        </a:rPr>
                        <a:t>0</a:t>
                      </a:r>
                      <a:endParaRPr kumimoji="0" lang="tt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tt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Знаменитые люди нашего края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3" action="ppaction://hlinksldjump"/>
                        </a:rPr>
                        <a:t>2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3" action="ppaction://hlinksldjump"/>
                        </a:rPr>
                        <a:t>0</a:t>
                      </a:r>
                      <a:endParaRPr kumimoji="0" lang="ru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4" action="ppaction://hlinksldjump"/>
                        </a:rPr>
                        <a:t>30</a:t>
                      </a:r>
                      <a:endParaRPr kumimoji="0" lang="ru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5" action="ppaction://hlinksldjump"/>
                        </a:rPr>
                        <a:t>4</a:t>
                      </a:r>
                      <a:r>
                        <a:rPr kumimoji="0" 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5" action="ppaction://hlinksldjump"/>
                        </a:rPr>
                        <a:t>0</a:t>
                      </a:r>
                      <a:endParaRPr kumimoji="0" lang="ru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6" action="ppaction://hlinksldjump"/>
                        </a:rPr>
                        <a:t>50</a:t>
                      </a:r>
                      <a:endParaRPr kumimoji="0" lang="ru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9" name="Text Box 170"/>
          <p:cNvSpPr txBox="1">
            <a:spLocks noChangeArrowheads="1"/>
          </p:cNvSpPr>
          <p:nvPr/>
        </p:nvSpPr>
        <p:spPr bwMode="auto">
          <a:xfrm flipH="1" flipV="1">
            <a:off x="8266113" y="7640638"/>
            <a:ext cx="1936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4130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 rot="10800000">
            <a:off x="7048500" y="5886450"/>
            <a:ext cx="1866900" cy="457200"/>
          </a:xfrm>
          <a:prstGeom prst="actionButtonReturn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Вопрос</a:t>
            </a:r>
            <a:r>
              <a:rPr lang="en-US" b="1" dirty="0" smtClean="0">
                <a:solidFill>
                  <a:srgbClr val="C00000"/>
                </a:solidFill>
              </a:rPr>
              <a:t> -10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3600" dirty="0" smtClean="0"/>
          </a:p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Чувство почтения, отношение, основанное на признании достоинств, высоких качеств кого-либо, чего-либо. </a:t>
            </a:r>
            <a:endParaRPr lang="ru-RU" sz="4800" b="1" dirty="0" smtClean="0"/>
          </a:p>
        </p:txBody>
      </p:sp>
      <p:sp>
        <p:nvSpPr>
          <p:cNvPr id="5123" name="Rectangle 4">
            <a:hlinkClick r:id="rId2" action="ppaction://hlinkpres?slideindex=4&amp;slidetitle=Слайд 4"/>
          </p:cNvPr>
          <p:cNvSpPr>
            <a:spLocks noChangeArrowheads="1"/>
          </p:cNvSpPr>
          <p:nvPr/>
        </p:nvSpPr>
        <p:spPr bwMode="auto">
          <a:xfrm>
            <a:off x="7678738" y="5954713"/>
            <a:ext cx="81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ответ</a:t>
            </a:r>
            <a:endParaRPr lang="tt-RU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Ответ</a:t>
            </a:r>
            <a:r>
              <a:rPr lang="en-US" b="1" dirty="0" smtClean="0">
                <a:solidFill>
                  <a:srgbClr val="C00000"/>
                </a:solidFill>
              </a:rPr>
              <a:t> - 10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4000" dirty="0" smtClean="0">
              <a:solidFill>
                <a:schemeClr val="hlink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11500" b="1" dirty="0" smtClean="0">
                <a:solidFill>
                  <a:srgbClr val="002060"/>
                </a:solidFill>
              </a:rPr>
              <a:t>Уважение</a:t>
            </a:r>
            <a:endParaRPr lang="tt-RU" sz="11500" b="1" dirty="0" smtClean="0">
              <a:solidFill>
                <a:srgbClr val="002060"/>
              </a:solidFill>
            </a:endParaRPr>
          </a:p>
        </p:txBody>
      </p:sp>
      <p:sp>
        <p:nvSpPr>
          <p:cNvPr id="614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2900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8" name="Picture 9" descr="D:\Мама\Анимашки\18(2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3417888"/>
            <a:ext cx="2552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Вопрос</a:t>
            </a:r>
            <a:r>
              <a:rPr lang="en-US" b="1" dirty="0" smtClean="0">
                <a:solidFill>
                  <a:srgbClr val="C00000"/>
                </a:solidFill>
              </a:rPr>
              <a:t> - 20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3600" dirty="0" smtClean="0"/>
          </a:p>
          <a:p>
            <a:pPr algn="ctr">
              <a:buFont typeface="Arial" charset="0"/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Преданность и любовь к своему Отечеству, 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к своему народу</a:t>
            </a:r>
            <a:endParaRPr lang="ru-RU" sz="6600" b="1" dirty="0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tt-RU" sz="4000" b="1" dirty="0" smtClean="0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724650" y="5886450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2" action="ppaction://hlinksldjump"/>
              </a:rPr>
              <a:t>ответ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33375"/>
            <a:ext cx="8001000" cy="57975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Ответ</a:t>
            </a:r>
            <a:r>
              <a:rPr lang="en-US" b="1" dirty="0" smtClean="0">
                <a:solidFill>
                  <a:srgbClr val="C00000"/>
                </a:solidFill>
              </a:rPr>
              <a:t> - 20</a:t>
            </a:r>
            <a:endParaRPr lang="ru-RU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00CC99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500" b="1" dirty="0" smtClean="0">
                <a:solidFill>
                  <a:srgbClr val="002060"/>
                </a:solidFill>
              </a:rPr>
              <a:t>Патриотизм</a:t>
            </a:r>
            <a:endParaRPr lang="tt-RU" sz="11500" b="1" dirty="0" smtClean="0">
              <a:solidFill>
                <a:srgbClr val="002060"/>
              </a:solidFill>
            </a:endParaRPr>
          </a:p>
        </p:txBody>
      </p:sp>
      <p:sp>
        <p:nvSpPr>
          <p:cNvPr id="819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2900" y="5772150"/>
            <a:ext cx="819150" cy="838200"/>
          </a:xfrm>
          <a:prstGeom prst="actionButtonHome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6" name="Picture 2" descr="C:\Documents and Settings\Домашний\Рабочий стол\ВОВ\1270546527_9mai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35513"/>
            <a:ext cx="35623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</TotalTime>
  <Words>441</Words>
  <Application>Microsoft Office PowerPoint</Application>
  <PresentationFormat>Экран (4:3)</PresentationFormat>
  <Paragraphs>147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Гражданин</vt:lpstr>
      <vt:lpstr>Презентация PowerPoint</vt:lpstr>
      <vt:lpstr>Презентация PowerPoint</vt:lpstr>
      <vt:lpstr>Презентация PowerPoint</vt:lpstr>
      <vt:lpstr>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- 30</vt:lpstr>
      <vt:lpstr>Ответ - 30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- 10</vt:lpstr>
      <vt:lpstr>Ответ - 10</vt:lpstr>
      <vt:lpstr>Вопрос - 20</vt:lpstr>
      <vt:lpstr>Ответ - 20 </vt:lpstr>
      <vt:lpstr>Вопрос - 30 </vt:lpstr>
      <vt:lpstr>Ответ - 30</vt:lpstr>
      <vt:lpstr>Вопрос - 40 </vt:lpstr>
      <vt:lpstr>Ответ - 40 </vt:lpstr>
      <vt:lpstr>Вопрос - 50</vt:lpstr>
      <vt:lpstr>Ответ - 50</vt:lpstr>
      <vt:lpstr>Игра окончена</vt:lpstr>
    </vt:vector>
  </TitlesOfParts>
  <Company>школа №2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Своя игра</dc:subject>
  <dc:creator>Гранкин Ю.М.</dc:creator>
  <cp:keywords> </cp:keywords>
  <dc:description>Игра </dc:description>
  <cp:lastModifiedBy>Элемент</cp:lastModifiedBy>
  <cp:revision>219</cp:revision>
  <dcterms:created xsi:type="dcterms:W3CDTF">2007-06-01T04:49:57Z</dcterms:created>
  <dcterms:modified xsi:type="dcterms:W3CDTF">2014-02-27T16:45:56Z</dcterms:modified>
  <cp:category> 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000800da170000000000010243100207f6000400038000</vt:lpwstr>
  </property>
</Properties>
</file>