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70" r:id="rId11"/>
    <p:sldId id="268" r:id="rId12"/>
    <p:sldId id="269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F7FE6D6-8D54-4F60-B735-E157602DD9E2}">
          <p14:sldIdLst>
            <p14:sldId id="256"/>
            <p14:sldId id="257"/>
            <p14:sldId id="259"/>
            <p14:sldId id="260"/>
            <p14:sldId id="261"/>
            <p14:sldId id="262"/>
            <p14:sldId id="265"/>
            <p14:sldId id="266"/>
            <p14:sldId id="267"/>
            <p14:sldId id="270"/>
            <p14:sldId id="268"/>
            <p14:sldId id="269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23 февраля – ДЕНЬ ЗАЩИТНИКОВ ОТЕЧЕСТВА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Ермаков Никита, ученик  6 – А класса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Медали СССР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медали сср\г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628800"/>
            <a:ext cx="191906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медали сср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610" y="1587092"/>
            <a:ext cx="2188382" cy="270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медали сср\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239077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медали сср\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91" y="1628800"/>
            <a:ext cx="156966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медали сср\9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4293096"/>
            <a:ext cx="127099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медали сср\л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316968"/>
            <a:ext cx="1224136" cy="177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медали сср\ш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48" y="4324072"/>
            <a:ext cx="1571044" cy="176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медали сср\у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9048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user\Desktop\медали сср\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489" y="3429000"/>
            <a:ext cx="9819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54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ru-RU" dirty="0" smtClean="0"/>
              <a:t>МЕДАЛИ ЛЮТВАФФЕ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5257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E:\к сессии\люфтваффе\медали\12 лет в люфт вафф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2052638" cy="2222500"/>
          </a:xfrm>
          <a:prstGeom prst="rect">
            <a:avLst/>
          </a:prstGeom>
          <a:noFill/>
        </p:spPr>
      </p:pic>
      <p:pic>
        <p:nvPicPr>
          <p:cNvPr id="10243" name="Picture 3" descr="E:\к сессии\люфтваффе\медали\18 л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643050"/>
            <a:ext cx="1857388" cy="2143140"/>
          </a:xfrm>
          <a:prstGeom prst="rect">
            <a:avLst/>
          </a:prstGeom>
          <a:noFill/>
        </p:spPr>
      </p:pic>
      <p:pic>
        <p:nvPicPr>
          <p:cNvPr id="10246" name="Picture 6" descr="E:\к сессии\люфтваффе\медали\25 ле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857628"/>
            <a:ext cx="1871215" cy="2071702"/>
          </a:xfrm>
          <a:prstGeom prst="rect">
            <a:avLst/>
          </a:prstGeom>
          <a:noFill/>
        </p:spPr>
      </p:pic>
      <p:pic>
        <p:nvPicPr>
          <p:cNvPr id="10247" name="Picture 7" descr="E:\к сессии\люфтваффе\медали\рыцар железный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9" y="1571613"/>
            <a:ext cx="1500198" cy="2714644"/>
          </a:xfrm>
          <a:prstGeom prst="rect">
            <a:avLst/>
          </a:prstGeom>
          <a:noFill/>
        </p:spPr>
      </p:pic>
      <p:pic>
        <p:nvPicPr>
          <p:cNvPr id="10248" name="Picture 8" descr="E:\к сессии\люфтваффе\медали\листы мечи бриллианты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1571613"/>
            <a:ext cx="1500198" cy="2714644"/>
          </a:xfrm>
          <a:prstGeom prst="rect">
            <a:avLst/>
          </a:prstGeom>
          <a:noFill/>
        </p:spPr>
      </p:pic>
      <p:pic>
        <p:nvPicPr>
          <p:cNvPr id="10249" name="Picture 9" descr="E:\к сессии\люфтваффе\медали\золотые листы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28871" y="4277486"/>
            <a:ext cx="2076450" cy="571500"/>
          </a:xfrm>
          <a:prstGeom prst="rect">
            <a:avLst/>
          </a:prstGeom>
          <a:noFill/>
        </p:spPr>
      </p:pic>
      <p:pic>
        <p:nvPicPr>
          <p:cNvPr id="10250" name="Picture 10" descr="E:\к сессии\люфтваффе\медали\железный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28871" y="4893479"/>
            <a:ext cx="2076450" cy="571501"/>
          </a:xfrm>
          <a:prstGeom prst="rect">
            <a:avLst/>
          </a:prstGeom>
          <a:noFill/>
        </p:spPr>
      </p:pic>
      <p:pic>
        <p:nvPicPr>
          <p:cNvPr id="10251" name="Picture 11" descr="E:\к сессии\люфтваффе\медали\с листом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28871" y="5464980"/>
            <a:ext cx="2076450" cy="571500"/>
          </a:xfrm>
          <a:prstGeom prst="rect">
            <a:avLst/>
          </a:prstGeom>
          <a:noFill/>
        </p:spPr>
      </p:pic>
      <p:pic>
        <p:nvPicPr>
          <p:cNvPr id="10253" name="Picture 13" descr="E:\к сессии\люфтваффе\медали\4 года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57422" y="3786190"/>
            <a:ext cx="2143140" cy="2143140"/>
          </a:xfrm>
          <a:prstGeom prst="rect">
            <a:avLst/>
          </a:prstGeom>
          <a:noFill/>
        </p:spPr>
      </p:pic>
      <p:pic>
        <p:nvPicPr>
          <p:cNvPr id="10254" name="Picture 14" descr="E:\к сессии\люфтваффе\медали\с дуб листами1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43834" y="1571613"/>
            <a:ext cx="1500166" cy="2714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Немецкая медаль рыцаря </a:t>
            </a:r>
            <a:br>
              <a:rPr lang="ru-RU" dirty="0" smtClean="0"/>
            </a:br>
            <a:r>
              <a:rPr lang="ru-RU" dirty="0" smtClean="0"/>
              <a:t>1 степени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E:\к сессии\люфтваффе\медали\листы мечи бриллианты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1988840"/>
            <a:ext cx="5595534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Погоны </a:t>
            </a:r>
            <a:r>
              <a:rPr lang="ru-RU" smtClean="0"/>
              <a:t>советские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медали сср\0e878e72cd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75" y="1628800"/>
            <a:ext cx="396044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медали сср\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95" y="3717032"/>
            <a:ext cx="3975720" cy="120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медали сср\дзщ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0618" y="4708464"/>
            <a:ext cx="1162050" cy="158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медали сср\р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921539"/>
            <a:ext cx="2504203" cy="119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esktop\медали сср\пр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19250"/>
            <a:ext cx="4032448" cy="209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user\Desktop\медали сср\амит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342" y="3717032"/>
            <a:ext cx="3963608" cy="120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user\Desktop\медали сср\мить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139" y="4921539"/>
            <a:ext cx="19050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user\Desktop\медали сср\мс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690" y="4921538"/>
            <a:ext cx="1985260" cy="116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29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защитников </a:t>
            </a:r>
            <a:r>
              <a:rPr lang="ru-RU" dirty="0"/>
              <a:t>О</a:t>
            </a:r>
            <a:r>
              <a:rPr lang="ru-RU" dirty="0" smtClean="0"/>
              <a:t>течества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Илюшка\Desktop\гладиаторы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8215370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СССР И ГЕРМАНИЯ    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1.СУ-2.</a:t>
            </a:r>
          </a:p>
          <a:p>
            <a:r>
              <a:rPr lang="ru-RU" dirty="0" smtClean="0"/>
              <a:t>2.АКУЛА.</a:t>
            </a:r>
          </a:p>
          <a:p>
            <a:r>
              <a:rPr lang="ru-RU" dirty="0" smtClean="0"/>
              <a:t>3.С-690.</a:t>
            </a:r>
          </a:p>
          <a:p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1.</a:t>
            </a:r>
            <a:r>
              <a:rPr lang="en-US" dirty="0" smtClean="0"/>
              <a:t> Me.264 </a:t>
            </a:r>
            <a:r>
              <a:rPr lang="en-US" dirty="0" err="1" smtClean="0"/>
              <a:t>Amerika</a:t>
            </a:r>
            <a:r>
              <a:rPr lang="ru-RU" dirty="0" smtClean="0"/>
              <a:t>.</a:t>
            </a:r>
          </a:p>
          <a:p>
            <a:r>
              <a:rPr lang="ru-RU" dirty="0" smtClean="0"/>
              <a:t>2.</a:t>
            </a:r>
            <a:r>
              <a:rPr lang="en-US" dirty="0" smtClean="0"/>
              <a:t> He.111P-2</a:t>
            </a:r>
            <a:r>
              <a:rPr lang="ru-RU" dirty="0" smtClean="0"/>
              <a:t>.</a:t>
            </a:r>
          </a:p>
          <a:p>
            <a:r>
              <a:rPr lang="ru-RU" dirty="0" smtClean="0"/>
              <a:t>3.</a:t>
            </a:r>
            <a:r>
              <a:rPr lang="en-US" dirty="0" smtClean="0"/>
              <a:t> He.177a-1 Greif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СУ-2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b="1" dirty="0" smtClean="0"/>
          </a:p>
          <a:p>
            <a:r>
              <a:rPr lang="ru-RU" dirty="0" smtClean="0"/>
              <a:t>Экипаж: 2 чел.</a:t>
            </a:r>
          </a:p>
          <a:p>
            <a:r>
              <a:rPr lang="ru-RU" dirty="0" smtClean="0"/>
              <a:t>Максимальная скорость у земли: 430 км/ч</a:t>
            </a:r>
          </a:p>
          <a:p>
            <a:r>
              <a:rPr lang="ru-RU" dirty="0" smtClean="0"/>
              <a:t>Максимальная скорость на высоте 5850 м: 486 км/ч</a:t>
            </a:r>
          </a:p>
          <a:p>
            <a:r>
              <a:rPr lang="ru-RU" dirty="0" smtClean="0"/>
              <a:t>Дальность полёта: 910 км</a:t>
            </a:r>
          </a:p>
          <a:p>
            <a:r>
              <a:rPr lang="ru-RU" dirty="0" smtClean="0"/>
              <a:t>Практический потолок: 8400 м</a:t>
            </a:r>
          </a:p>
          <a:p>
            <a:r>
              <a:rPr lang="ru-RU" dirty="0" smtClean="0"/>
              <a:t>Время набора высоты 5000 м: 9,8 мин</a:t>
            </a:r>
          </a:p>
          <a:p>
            <a:r>
              <a:rPr lang="ru-RU" dirty="0" smtClean="0"/>
              <a:t>Длина: 10,46 м</a:t>
            </a:r>
          </a:p>
          <a:p>
            <a:pPr>
              <a:buNone/>
            </a:pPr>
            <a:endParaRPr lang="ru-RU" dirty="0" smtClean="0"/>
          </a:p>
          <a:p>
            <a:endParaRPr lang="ru-RU" b="1" dirty="0" smtClean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ru-RU"/>
          </a:p>
        </p:txBody>
      </p:sp>
      <p:pic>
        <p:nvPicPr>
          <p:cNvPr id="4098" name="Picture 2" descr="C:\Users\Илюшка\Desktop\гладиаторы\Poklonnaya_Gora-2007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571612"/>
            <a:ext cx="4286279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АКУЛА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Расчетные характеристики «Акулы» были довольно высокими, </a:t>
            </a:r>
            <a:r>
              <a:rPr lang="ru-RU" dirty="0" err="1" smtClean="0"/>
              <a:t>насмотря</a:t>
            </a:r>
            <a:r>
              <a:rPr lang="ru-RU" dirty="0" smtClean="0"/>
              <a:t> на то, что ее создатель явно тяготел к декоративности внешних очертаний. Максимальная скорость — около 400 км/ч при взлетом весе до 900 кг.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 сожалению, конструктор не довел своей работы до конца. С 1939 г. он перешел работать в ОКБ «Су». Там он стал первым заместителем П.О. Сухого, оставаясь на этом посту до последний своих дней.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/>
          </a:p>
        </p:txBody>
      </p:sp>
      <p:pic>
        <p:nvPicPr>
          <p:cNvPr id="5122" name="Picture 2" descr="C:\Users\Илюшка\Desktop\гладиаторы\1316031918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71612"/>
            <a:ext cx="4000528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С-690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В середине 1939г. работы ОКБ-301 по производству «</a:t>
            </a:r>
            <a:r>
              <a:rPr lang="ru-RU" dirty="0" err="1" smtClean="0"/>
              <a:t>Кодронов</a:t>
            </a:r>
            <a:r>
              <a:rPr lang="ru-RU" dirty="0" smtClean="0"/>
              <a:t>» закончились, и завод с отработанной технологией деревянных конструкций стал серийно выпускать фюзеляжи для ближнего бомбардировщика ББ-22. В 1940 г. решением правительства предприятие </a:t>
            </a:r>
            <a:r>
              <a:rPr lang="ru-RU" dirty="0" err="1" smtClean="0"/>
              <a:t>бьшо</a:t>
            </a:r>
            <a:r>
              <a:rPr lang="ru-RU" dirty="0" smtClean="0"/>
              <a:t> вверено С.А.Лавочкину. Там развернули опытные и серийные работы по фронтовым истребителям «</a:t>
            </a:r>
            <a:r>
              <a:rPr lang="ru-RU" dirty="0" err="1" smtClean="0"/>
              <a:t>ЛаГГ</a:t>
            </a:r>
            <a:r>
              <a:rPr lang="ru-RU" dirty="0" smtClean="0"/>
              <a:t>» и «</a:t>
            </a:r>
            <a:r>
              <a:rPr lang="ru-RU" dirty="0" err="1" smtClean="0"/>
              <a:t>Ла</a:t>
            </a:r>
            <a:r>
              <a:rPr lang="ru-RU" dirty="0" smtClean="0"/>
              <a:t>».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 освоении самолетов «</a:t>
            </a:r>
            <a:r>
              <a:rPr lang="ru-RU" dirty="0" err="1" smtClean="0"/>
              <a:t>Кодрон</a:t>
            </a:r>
            <a:r>
              <a:rPr lang="ru-RU" dirty="0" smtClean="0"/>
              <a:t>» в ОКБ-301 работали крупные авиационные конструкторы Е.Г. Адлер, А.А Дубровин, А.Г. </a:t>
            </a:r>
            <a:r>
              <a:rPr lang="ru-RU" dirty="0" err="1" smtClean="0"/>
              <a:t>Брунов</a:t>
            </a:r>
            <a:r>
              <a:rPr lang="ru-RU" dirty="0" smtClean="0"/>
              <a:t>, З.И. Ицкович, </a:t>
            </a:r>
            <a:r>
              <a:rPr lang="ru-RU" dirty="0" err="1" smtClean="0"/>
              <a:t>Ю.Б.Стурцель</a:t>
            </a:r>
            <a:r>
              <a:rPr lang="ru-RU" dirty="0" smtClean="0"/>
              <a:t> и другие.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6147" name="Picture 3" descr="C:\Users\Илюшка\Desktop\гладиаторы\1316031978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7" y="1500174"/>
            <a:ext cx="4127529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Me.264 </a:t>
            </a:r>
            <a:r>
              <a:rPr lang="en-US" dirty="0" err="1" smtClean="0"/>
              <a:t>Amerika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один 13-мм пулемет MG 131 в верхней, передней башне, одна 20-мм пушка MG 151 в верхней, задней башне, один 13-мм пулемет MG 131 в носовом остеклении, по одному 13-мм пулемету MG 131 в боковых установках, одна 20-мм пушка MG 151 в нижнем уступе;</a:t>
            </a:r>
          </a:p>
          <a:p>
            <a:r>
              <a:rPr lang="ru-RU" dirty="0" smtClean="0"/>
              <a:t>до 2000 кг бомб в отсеке.</a:t>
            </a:r>
            <a:endParaRPr lang="ru-RU" dirty="0"/>
          </a:p>
        </p:txBody>
      </p:sp>
      <p:pic>
        <p:nvPicPr>
          <p:cNvPr id="7170" name="Picture 2" descr="E:\к сессии\люфтваффе\бомбардировщики\Me.264 Amerik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571612"/>
            <a:ext cx="4572032" cy="4429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He.111P-2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один 7.9-мм пулемет МG-15 в носу, в установке Икария, один МG-15 неподвижно вперед, по одному МG-15 в боковых окнах, в верхней и нижней стрелковых установках, один 7.9-мм пулемет МG-17 неподвижно назад в хвостовом конусе;</a:t>
            </a:r>
          </a:p>
          <a:p>
            <a:r>
              <a:rPr lang="ru-RU" dirty="0" smtClean="0"/>
              <a:t>4х250кг бомбы в </a:t>
            </a:r>
            <a:r>
              <a:rPr lang="ru-RU" dirty="0" err="1" smtClean="0"/>
              <a:t>бомбоотсеке</a:t>
            </a:r>
            <a:r>
              <a:rPr lang="ru-RU" dirty="0" smtClean="0"/>
              <a:t> и 1-2 500кг бомбы на внешней подвеске</a:t>
            </a:r>
            <a:endParaRPr lang="ru-RU" dirty="0"/>
          </a:p>
        </p:txBody>
      </p:sp>
      <p:pic>
        <p:nvPicPr>
          <p:cNvPr id="8195" name="Picture 3" descr="E:\к сессии\люфтваффе\бомбардировщики\He.111P-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571612"/>
            <a:ext cx="4143404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He.177a-1 Greif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один 7,9-мм пулемет MG-81J в носовой части и 2 в хвосте гондолы с 2000 патронами на ствол, одна 20-мм пушка МGFF с 300 снарядами в носу нижней гондолы, один 13-мм пулемет МG-131 </a:t>
            </a:r>
            <a:r>
              <a:rPr lang="ru-RU" dirty="0" err="1" smtClean="0"/>
              <a:t>c</a:t>
            </a:r>
            <a:r>
              <a:rPr lang="ru-RU" dirty="0" smtClean="0"/>
              <a:t> 750 патронами в управляемой дистанционно верхней башне и 1 в хвостовой установке с 1500 патронами;</a:t>
            </a:r>
          </a:p>
          <a:p>
            <a:r>
              <a:rPr lang="ru-RU" dirty="0" smtClean="0"/>
              <a:t>Бомбовая нагрузка:</a:t>
            </a:r>
          </a:p>
          <a:p>
            <a:r>
              <a:rPr lang="ru-RU" dirty="0" smtClean="0"/>
              <a:t>в полете на короткие расстояния в комбинациях - 48х50кг, 12х250кг, 6х500кг, 4х1000кг фугасных бомб, 6х500кг или 6х1000кг бронебойных бомб, 2х1000кг + 2х1800кг бомбы, 2 мины LMA-III + 2х1800кг бомбы,</a:t>
            </a:r>
          </a:p>
          <a:p>
            <a:r>
              <a:rPr lang="ru-RU" dirty="0" smtClean="0"/>
              <a:t>на средние расстояния - 32х50кг, 8х250кг, 4х500кг или 4х1000кг бомбы, на дальние расстояния - 16х50кг, 4х250кг, 2х500кг или 2х1000кг бомб</a:t>
            </a:r>
            <a:endParaRPr lang="ru-RU" dirty="0"/>
          </a:p>
        </p:txBody>
      </p:sp>
      <p:pic>
        <p:nvPicPr>
          <p:cNvPr id="9218" name="Picture 2" descr="E:\к сессии\люфтваффе\бомбардировщики\He.177a-1 Grei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43050"/>
            <a:ext cx="4210080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82</TotalTime>
  <Words>416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23 февраля – ДЕНЬ ЗАЩИТНИКОВ ОТЕЧЕСТВА   </vt:lpstr>
      <vt:lpstr>День защитников Отечества</vt:lpstr>
      <vt:lpstr>СССР И ГЕРМАНИЯ    </vt:lpstr>
      <vt:lpstr>СУ-2</vt:lpstr>
      <vt:lpstr>АКУЛА </vt:lpstr>
      <vt:lpstr>С-690</vt:lpstr>
      <vt:lpstr> Me.264 Amerika</vt:lpstr>
      <vt:lpstr>He.111P-2.</vt:lpstr>
      <vt:lpstr>He.177a-1 Greif </vt:lpstr>
      <vt:lpstr>Медали СССР</vt:lpstr>
      <vt:lpstr>МЕДАЛИ ЛЮТВАФФЕ</vt:lpstr>
      <vt:lpstr>Немецкая медаль рыцаря  1 степени</vt:lpstr>
      <vt:lpstr>Погоны советские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 февраля   </dc:title>
  <dc:creator>Илюшка</dc:creator>
  <cp:lastModifiedBy>user</cp:lastModifiedBy>
  <cp:revision>15</cp:revision>
  <dcterms:created xsi:type="dcterms:W3CDTF">2014-02-18T18:58:08Z</dcterms:created>
  <dcterms:modified xsi:type="dcterms:W3CDTF">2014-03-17T05:08:16Z</dcterms:modified>
</cp:coreProperties>
</file>