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22"/>
  </p:notesMasterIdLst>
  <p:handoutMasterIdLst>
    <p:handoutMasterId r:id="rId23"/>
  </p:handoutMasterIdLst>
  <p:sldIdLst>
    <p:sldId id="287" r:id="rId2"/>
    <p:sldId id="276" r:id="rId3"/>
    <p:sldId id="259" r:id="rId4"/>
    <p:sldId id="264" r:id="rId5"/>
    <p:sldId id="277" r:id="rId6"/>
    <p:sldId id="281" r:id="rId7"/>
    <p:sldId id="282" r:id="rId8"/>
    <p:sldId id="278" r:id="rId9"/>
    <p:sldId id="263" r:id="rId10"/>
    <p:sldId id="262" r:id="rId11"/>
    <p:sldId id="261" r:id="rId12"/>
    <p:sldId id="283" r:id="rId13"/>
    <p:sldId id="267" r:id="rId14"/>
    <p:sldId id="271" r:id="rId15"/>
    <p:sldId id="284" r:id="rId16"/>
    <p:sldId id="273" r:id="rId17"/>
    <p:sldId id="285" r:id="rId18"/>
    <p:sldId id="286" r:id="rId19"/>
    <p:sldId id="272" r:id="rId20"/>
    <p:sldId id="275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FF33"/>
    <a:srgbClr val="66FF33"/>
    <a:srgbClr val="00FF00"/>
    <a:srgbClr val="FFFFCC"/>
    <a:srgbClr val="DDDDDD"/>
    <a:srgbClr val="CCECFF"/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14" autoAdjust="0"/>
  </p:normalViewPr>
  <p:slideViewPr>
    <p:cSldViewPr>
      <p:cViewPr varScale="1">
        <p:scale>
          <a:sx n="65" d="100"/>
          <a:sy n="65" d="100"/>
        </p:scale>
        <p:origin x="-152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31788-864E-4D9E-8D72-F8BB44D1E0EA}" type="datetimeFigureOut">
              <a:rPr lang="ru-RU" smtClean="0"/>
              <a:pPr/>
              <a:t>07.11.2013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C161B9-8425-45A7-86EC-E7625071372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25807B90-16A8-4AF7-ACBC-372EACCA37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807B90-16A8-4AF7-ACBC-372EACCA37CB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6 w 185"/>
                <a:gd name="T1" fmla="*/ 0 h 120"/>
                <a:gd name="T2" fmla="*/ 186 w 185"/>
                <a:gd name="T3" fmla="*/ 6 h 120"/>
                <a:gd name="T4" fmla="*/ 186 w 185"/>
                <a:gd name="T5" fmla="*/ 18 h 120"/>
                <a:gd name="T6" fmla="*/ 186 w 185"/>
                <a:gd name="T7" fmla="*/ 36 h 120"/>
                <a:gd name="T8" fmla="*/ 180 w 185"/>
                <a:gd name="T9" fmla="*/ 54 h 120"/>
                <a:gd name="T10" fmla="*/ 162 w 185"/>
                <a:gd name="T11" fmla="*/ 72 h 120"/>
                <a:gd name="T12" fmla="*/ 138 w 185"/>
                <a:gd name="T13" fmla="*/ 96 h 120"/>
                <a:gd name="T14" fmla="*/ 102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6 w 185"/>
                <a:gd name="T29" fmla="*/ 0 h 120"/>
                <a:gd name="T30" fmla="*/ 186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8 w 526"/>
                <a:gd name="T17" fmla="*/ 179 h 275"/>
                <a:gd name="T18" fmla="*/ 210 w 526"/>
                <a:gd name="T19" fmla="*/ 143 h 275"/>
                <a:gd name="T20" fmla="*/ 252 w 526"/>
                <a:gd name="T21" fmla="*/ 120 h 275"/>
                <a:gd name="T22" fmla="*/ 300 w 526"/>
                <a:gd name="T23" fmla="*/ 96 h 275"/>
                <a:gd name="T24" fmla="*/ 395 w 526"/>
                <a:gd name="T25" fmla="*/ 48 h 275"/>
                <a:gd name="T26" fmla="*/ 444 w 526"/>
                <a:gd name="T27" fmla="*/ 30 h 275"/>
                <a:gd name="T28" fmla="*/ 480 w 526"/>
                <a:gd name="T29" fmla="*/ 12 h 275"/>
                <a:gd name="T30" fmla="*/ 504 w 526"/>
                <a:gd name="T31" fmla="*/ 6 h 275"/>
                <a:gd name="T32" fmla="*/ 522 w 526"/>
                <a:gd name="T33" fmla="*/ 0 h 275"/>
                <a:gd name="T34" fmla="*/ 528 w 526"/>
                <a:gd name="T35" fmla="*/ 0 h 275"/>
                <a:gd name="T36" fmla="*/ 522 w 526"/>
                <a:gd name="T37" fmla="*/ 6 h 275"/>
                <a:gd name="T38" fmla="*/ 510 w 526"/>
                <a:gd name="T39" fmla="*/ 12 h 275"/>
                <a:gd name="T40" fmla="*/ 486 w 526"/>
                <a:gd name="T41" fmla="*/ 24 h 275"/>
                <a:gd name="T42" fmla="*/ 462 w 526"/>
                <a:gd name="T43" fmla="*/ 42 h 275"/>
                <a:gd name="T44" fmla="*/ 438 w 526"/>
                <a:gd name="T45" fmla="*/ 54 h 275"/>
                <a:gd name="T46" fmla="*/ 395 w 526"/>
                <a:gd name="T47" fmla="*/ 78 h 275"/>
                <a:gd name="T48" fmla="*/ 341 w 526"/>
                <a:gd name="T49" fmla="*/ 108 h 275"/>
                <a:gd name="T50" fmla="*/ 276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1 w 718"/>
                <a:gd name="T17" fmla="*/ 228 h 306"/>
                <a:gd name="T18" fmla="*/ 127 w 718"/>
                <a:gd name="T19" fmla="*/ 228 h 306"/>
                <a:gd name="T20" fmla="*/ 145 w 718"/>
                <a:gd name="T21" fmla="*/ 222 h 306"/>
                <a:gd name="T22" fmla="*/ 169 w 718"/>
                <a:gd name="T23" fmla="*/ 216 h 306"/>
                <a:gd name="T24" fmla="*/ 199 w 718"/>
                <a:gd name="T25" fmla="*/ 204 h 306"/>
                <a:gd name="T26" fmla="*/ 276 w 718"/>
                <a:gd name="T27" fmla="*/ 180 h 306"/>
                <a:gd name="T28" fmla="*/ 373 w 718"/>
                <a:gd name="T29" fmla="*/ 156 h 306"/>
                <a:gd name="T30" fmla="*/ 463 w 718"/>
                <a:gd name="T31" fmla="*/ 126 h 306"/>
                <a:gd name="T32" fmla="*/ 546 w 718"/>
                <a:gd name="T33" fmla="*/ 102 h 306"/>
                <a:gd name="T34" fmla="*/ 576 w 718"/>
                <a:gd name="T35" fmla="*/ 90 h 306"/>
                <a:gd name="T36" fmla="*/ 607 w 718"/>
                <a:gd name="T37" fmla="*/ 84 h 306"/>
                <a:gd name="T38" fmla="*/ 625 w 718"/>
                <a:gd name="T39" fmla="*/ 78 h 306"/>
                <a:gd name="T40" fmla="*/ 631 w 718"/>
                <a:gd name="T41" fmla="*/ 72 h 306"/>
                <a:gd name="T42" fmla="*/ 637 w 718"/>
                <a:gd name="T43" fmla="*/ 66 h 306"/>
                <a:gd name="T44" fmla="*/ 655 w 718"/>
                <a:gd name="T45" fmla="*/ 60 h 306"/>
                <a:gd name="T46" fmla="*/ 697 w 718"/>
                <a:gd name="T47" fmla="*/ 30 h 306"/>
                <a:gd name="T48" fmla="*/ 715 w 718"/>
                <a:gd name="T49" fmla="*/ 18 h 306"/>
                <a:gd name="T50" fmla="*/ 721 w 718"/>
                <a:gd name="T51" fmla="*/ 6 h 306"/>
                <a:gd name="T52" fmla="*/ 715 w 718"/>
                <a:gd name="T53" fmla="*/ 0 h 306"/>
                <a:gd name="T54" fmla="*/ 691 w 718"/>
                <a:gd name="T55" fmla="*/ 0 h 306"/>
                <a:gd name="T56" fmla="*/ 631 w 718"/>
                <a:gd name="T57" fmla="*/ 0 h 306"/>
                <a:gd name="T58" fmla="*/ 582 w 718"/>
                <a:gd name="T59" fmla="*/ 0 h 306"/>
                <a:gd name="T60" fmla="*/ 546 w 718"/>
                <a:gd name="T61" fmla="*/ 0 h 306"/>
                <a:gd name="T62" fmla="*/ 516 w 718"/>
                <a:gd name="T63" fmla="*/ 18 h 306"/>
                <a:gd name="T64" fmla="*/ 487 w 718"/>
                <a:gd name="T65" fmla="*/ 42 h 306"/>
                <a:gd name="T66" fmla="*/ 469 w 718"/>
                <a:gd name="T67" fmla="*/ 54 h 306"/>
                <a:gd name="T68" fmla="*/ 451 w 718"/>
                <a:gd name="T69" fmla="*/ 60 h 306"/>
                <a:gd name="T70" fmla="*/ 427 w 718"/>
                <a:gd name="T71" fmla="*/ 60 h 306"/>
                <a:gd name="T72" fmla="*/ 391 w 718"/>
                <a:gd name="T73" fmla="*/ 66 h 306"/>
                <a:gd name="T74" fmla="*/ 348 w 718"/>
                <a:gd name="T75" fmla="*/ 84 h 306"/>
                <a:gd name="T76" fmla="*/ 312 w 718"/>
                <a:gd name="T77" fmla="*/ 108 h 306"/>
                <a:gd name="T78" fmla="*/ 288 w 718"/>
                <a:gd name="T79" fmla="*/ 126 h 306"/>
                <a:gd name="T80" fmla="*/ 276 w 718"/>
                <a:gd name="T81" fmla="*/ 132 h 306"/>
                <a:gd name="T82" fmla="*/ 258 w 718"/>
                <a:gd name="T83" fmla="*/ 138 h 306"/>
                <a:gd name="T84" fmla="*/ 222 w 718"/>
                <a:gd name="T85" fmla="*/ 138 h 306"/>
                <a:gd name="T86" fmla="*/ 187 w 718"/>
                <a:gd name="T87" fmla="*/ 138 h 306"/>
                <a:gd name="T88" fmla="*/ 181 w 718"/>
                <a:gd name="T89" fmla="*/ 138 h 306"/>
                <a:gd name="T90" fmla="*/ 175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8 w 2392"/>
                <a:gd name="T1" fmla="*/ 54 h 881"/>
                <a:gd name="T2" fmla="*/ 2196 w 2392"/>
                <a:gd name="T3" fmla="*/ 54 h 881"/>
                <a:gd name="T4" fmla="*/ 2154 w 2392"/>
                <a:gd name="T5" fmla="*/ 66 h 881"/>
                <a:gd name="T6" fmla="*/ 2028 w 2392"/>
                <a:gd name="T7" fmla="*/ 101 h 881"/>
                <a:gd name="T8" fmla="*/ 1963 w 2392"/>
                <a:gd name="T9" fmla="*/ 119 h 881"/>
                <a:gd name="T10" fmla="*/ 1866 w 2392"/>
                <a:gd name="T11" fmla="*/ 167 h 881"/>
                <a:gd name="T12" fmla="*/ 1842 w 2392"/>
                <a:gd name="T13" fmla="*/ 245 h 881"/>
                <a:gd name="T14" fmla="*/ 1848 w 2392"/>
                <a:gd name="T15" fmla="*/ 305 h 881"/>
                <a:gd name="T16" fmla="*/ 1764 w 2392"/>
                <a:gd name="T17" fmla="*/ 317 h 881"/>
                <a:gd name="T18" fmla="*/ 1602 w 2392"/>
                <a:gd name="T19" fmla="*/ 263 h 881"/>
                <a:gd name="T20" fmla="*/ 1512 w 2392"/>
                <a:gd name="T21" fmla="*/ 257 h 881"/>
                <a:gd name="T22" fmla="*/ 1404 w 2392"/>
                <a:gd name="T23" fmla="*/ 311 h 881"/>
                <a:gd name="T24" fmla="*/ 1338 w 2392"/>
                <a:gd name="T25" fmla="*/ 353 h 881"/>
                <a:gd name="T26" fmla="*/ 1314 w 2392"/>
                <a:gd name="T27" fmla="*/ 359 h 881"/>
                <a:gd name="T28" fmla="*/ 1218 w 2392"/>
                <a:gd name="T29" fmla="*/ 371 h 881"/>
                <a:gd name="T30" fmla="*/ 1164 w 2392"/>
                <a:gd name="T31" fmla="*/ 365 h 881"/>
                <a:gd name="T32" fmla="*/ 1057 w 2392"/>
                <a:gd name="T33" fmla="*/ 371 h 881"/>
                <a:gd name="T34" fmla="*/ 960 w 2392"/>
                <a:gd name="T35" fmla="*/ 383 h 881"/>
                <a:gd name="T36" fmla="*/ 924 w 2392"/>
                <a:gd name="T37" fmla="*/ 401 h 881"/>
                <a:gd name="T38" fmla="*/ 822 w 2392"/>
                <a:gd name="T39" fmla="*/ 419 h 881"/>
                <a:gd name="T40" fmla="*/ 781 w 2392"/>
                <a:gd name="T41" fmla="*/ 419 h 881"/>
                <a:gd name="T42" fmla="*/ 666 w 2392"/>
                <a:gd name="T43" fmla="*/ 437 h 881"/>
                <a:gd name="T44" fmla="*/ 600 w 2392"/>
                <a:gd name="T45" fmla="*/ 473 h 881"/>
                <a:gd name="T46" fmla="*/ 505 w 2392"/>
                <a:gd name="T47" fmla="*/ 467 h 881"/>
                <a:gd name="T48" fmla="*/ 432 w 2392"/>
                <a:gd name="T49" fmla="*/ 491 h 881"/>
                <a:gd name="T50" fmla="*/ 414 w 2392"/>
                <a:gd name="T51" fmla="*/ 539 h 881"/>
                <a:gd name="T52" fmla="*/ 348 w 2392"/>
                <a:gd name="T53" fmla="*/ 569 h 881"/>
                <a:gd name="T54" fmla="*/ 223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4 w 2392"/>
                <a:gd name="T65" fmla="*/ 653 h 881"/>
                <a:gd name="T66" fmla="*/ 475 w 2392"/>
                <a:gd name="T67" fmla="*/ 569 h 881"/>
                <a:gd name="T68" fmla="*/ 570 w 2392"/>
                <a:gd name="T69" fmla="*/ 521 h 881"/>
                <a:gd name="T70" fmla="*/ 648 w 2392"/>
                <a:gd name="T71" fmla="*/ 515 h 881"/>
                <a:gd name="T72" fmla="*/ 876 w 2392"/>
                <a:gd name="T73" fmla="*/ 461 h 881"/>
                <a:gd name="T74" fmla="*/ 1152 w 2392"/>
                <a:gd name="T75" fmla="*/ 425 h 881"/>
                <a:gd name="T76" fmla="*/ 1296 w 2392"/>
                <a:gd name="T77" fmla="*/ 461 h 881"/>
                <a:gd name="T78" fmla="*/ 1422 w 2392"/>
                <a:gd name="T79" fmla="*/ 533 h 881"/>
                <a:gd name="T80" fmla="*/ 1440 w 2392"/>
                <a:gd name="T81" fmla="*/ 617 h 881"/>
                <a:gd name="T82" fmla="*/ 1381 w 2392"/>
                <a:gd name="T83" fmla="*/ 653 h 881"/>
                <a:gd name="T84" fmla="*/ 1230 w 2392"/>
                <a:gd name="T85" fmla="*/ 701 h 881"/>
                <a:gd name="T86" fmla="*/ 1116 w 2392"/>
                <a:gd name="T87" fmla="*/ 755 h 881"/>
                <a:gd name="T88" fmla="*/ 1069 w 2392"/>
                <a:gd name="T89" fmla="*/ 809 h 881"/>
                <a:gd name="T90" fmla="*/ 1081 w 2392"/>
                <a:gd name="T91" fmla="*/ 869 h 881"/>
                <a:gd name="T92" fmla="*/ 1110 w 2392"/>
                <a:gd name="T93" fmla="*/ 881 h 881"/>
                <a:gd name="T94" fmla="*/ 1212 w 2392"/>
                <a:gd name="T95" fmla="*/ 869 h 881"/>
                <a:gd name="T96" fmla="*/ 1393 w 2392"/>
                <a:gd name="T97" fmla="*/ 857 h 881"/>
                <a:gd name="T98" fmla="*/ 1446 w 2392"/>
                <a:gd name="T99" fmla="*/ 851 h 881"/>
                <a:gd name="T100" fmla="*/ 1488 w 2392"/>
                <a:gd name="T101" fmla="*/ 833 h 881"/>
                <a:gd name="T102" fmla="*/ 1681 w 2392"/>
                <a:gd name="T103" fmla="*/ 743 h 881"/>
                <a:gd name="T104" fmla="*/ 1812 w 2392"/>
                <a:gd name="T105" fmla="*/ 689 h 881"/>
                <a:gd name="T106" fmla="*/ 1890 w 2392"/>
                <a:gd name="T107" fmla="*/ 581 h 881"/>
                <a:gd name="T108" fmla="*/ 2046 w 2392"/>
                <a:gd name="T109" fmla="*/ 389 h 881"/>
                <a:gd name="T110" fmla="*/ 2214 w 2392"/>
                <a:gd name="T111" fmla="*/ 269 h 881"/>
                <a:gd name="T112" fmla="*/ 2257 w 2392"/>
                <a:gd name="T113" fmla="*/ 239 h 881"/>
                <a:gd name="T114" fmla="*/ 2400 w 2392"/>
                <a:gd name="T115" fmla="*/ 0 h 881"/>
                <a:gd name="T116" fmla="*/ 2310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4946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24947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831958E-DC41-4ACE-96D9-BCA08BBDE2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438F0-72F8-4341-AF1A-3C3EA6A68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8F69C5-5CC3-4677-9BAD-BF07FA8716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B27B5-B900-4F2A-AE5C-BFBE651ED0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0B9637-20A5-488D-B98A-D8AF9BF9A9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E1920-83AC-4FA0-8F03-8E6E07718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D5332-8852-487F-9D49-4C8808C89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357B8-2188-4F98-AF5A-2E92AC5A1C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A9684B-B3C5-491F-96A3-0B1EA9A518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9CC08-3A2A-413F-9025-CBCD2AA68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49BB3-1758-4F15-85E5-F29CE98E26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5E1C9-465B-4869-A63E-E8650E78BD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C6369-16F0-4288-AC34-74DD731ADE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 dir="in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123907" name="Rectangle 3"/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57" name="Freeform 4"/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2058" name="Freeform 5"/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910" name="Freeform 6"/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0" name="Freeform 7"/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6 w 185"/>
                <a:gd name="T1" fmla="*/ 0 h 120"/>
                <a:gd name="T2" fmla="*/ 186 w 185"/>
                <a:gd name="T3" fmla="*/ 6 h 120"/>
                <a:gd name="T4" fmla="*/ 186 w 185"/>
                <a:gd name="T5" fmla="*/ 18 h 120"/>
                <a:gd name="T6" fmla="*/ 186 w 185"/>
                <a:gd name="T7" fmla="*/ 36 h 120"/>
                <a:gd name="T8" fmla="*/ 180 w 185"/>
                <a:gd name="T9" fmla="*/ 54 h 120"/>
                <a:gd name="T10" fmla="*/ 162 w 185"/>
                <a:gd name="T11" fmla="*/ 72 h 120"/>
                <a:gd name="T12" fmla="*/ 138 w 185"/>
                <a:gd name="T13" fmla="*/ 96 h 120"/>
                <a:gd name="T14" fmla="*/ 102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6 w 185"/>
                <a:gd name="T29" fmla="*/ 0 h 120"/>
                <a:gd name="T30" fmla="*/ 186 w 185"/>
                <a:gd name="T31" fmla="*/ 0 h 120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1" name="Freeform 8"/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2" name="Freeform 9"/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8 w 526"/>
                <a:gd name="T17" fmla="*/ 179 h 275"/>
                <a:gd name="T18" fmla="*/ 210 w 526"/>
                <a:gd name="T19" fmla="*/ 143 h 275"/>
                <a:gd name="T20" fmla="*/ 252 w 526"/>
                <a:gd name="T21" fmla="*/ 120 h 275"/>
                <a:gd name="T22" fmla="*/ 300 w 526"/>
                <a:gd name="T23" fmla="*/ 96 h 275"/>
                <a:gd name="T24" fmla="*/ 395 w 526"/>
                <a:gd name="T25" fmla="*/ 48 h 275"/>
                <a:gd name="T26" fmla="*/ 444 w 526"/>
                <a:gd name="T27" fmla="*/ 30 h 275"/>
                <a:gd name="T28" fmla="*/ 480 w 526"/>
                <a:gd name="T29" fmla="*/ 12 h 275"/>
                <a:gd name="T30" fmla="*/ 504 w 526"/>
                <a:gd name="T31" fmla="*/ 6 h 275"/>
                <a:gd name="T32" fmla="*/ 522 w 526"/>
                <a:gd name="T33" fmla="*/ 0 h 275"/>
                <a:gd name="T34" fmla="*/ 528 w 526"/>
                <a:gd name="T35" fmla="*/ 0 h 275"/>
                <a:gd name="T36" fmla="*/ 522 w 526"/>
                <a:gd name="T37" fmla="*/ 6 h 275"/>
                <a:gd name="T38" fmla="*/ 510 w 526"/>
                <a:gd name="T39" fmla="*/ 12 h 275"/>
                <a:gd name="T40" fmla="*/ 486 w 526"/>
                <a:gd name="T41" fmla="*/ 24 h 275"/>
                <a:gd name="T42" fmla="*/ 462 w 526"/>
                <a:gd name="T43" fmla="*/ 42 h 275"/>
                <a:gd name="T44" fmla="*/ 438 w 526"/>
                <a:gd name="T45" fmla="*/ 54 h 275"/>
                <a:gd name="T46" fmla="*/ 395 w 526"/>
                <a:gd name="T47" fmla="*/ 78 h 275"/>
                <a:gd name="T48" fmla="*/ 341 w 526"/>
                <a:gd name="T49" fmla="*/ 108 h 275"/>
                <a:gd name="T50" fmla="*/ 276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3" name="Freeform 10"/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1 w 718"/>
                <a:gd name="T17" fmla="*/ 228 h 306"/>
                <a:gd name="T18" fmla="*/ 127 w 718"/>
                <a:gd name="T19" fmla="*/ 228 h 306"/>
                <a:gd name="T20" fmla="*/ 145 w 718"/>
                <a:gd name="T21" fmla="*/ 222 h 306"/>
                <a:gd name="T22" fmla="*/ 169 w 718"/>
                <a:gd name="T23" fmla="*/ 216 h 306"/>
                <a:gd name="T24" fmla="*/ 199 w 718"/>
                <a:gd name="T25" fmla="*/ 204 h 306"/>
                <a:gd name="T26" fmla="*/ 276 w 718"/>
                <a:gd name="T27" fmla="*/ 180 h 306"/>
                <a:gd name="T28" fmla="*/ 373 w 718"/>
                <a:gd name="T29" fmla="*/ 156 h 306"/>
                <a:gd name="T30" fmla="*/ 463 w 718"/>
                <a:gd name="T31" fmla="*/ 126 h 306"/>
                <a:gd name="T32" fmla="*/ 546 w 718"/>
                <a:gd name="T33" fmla="*/ 102 h 306"/>
                <a:gd name="T34" fmla="*/ 576 w 718"/>
                <a:gd name="T35" fmla="*/ 90 h 306"/>
                <a:gd name="T36" fmla="*/ 607 w 718"/>
                <a:gd name="T37" fmla="*/ 84 h 306"/>
                <a:gd name="T38" fmla="*/ 625 w 718"/>
                <a:gd name="T39" fmla="*/ 78 h 306"/>
                <a:gd name="T40" fmla="*/ 631 w 718"/>
                <a:gd name="T41" fmla="*/ 72 h 306"/>
                <a:gd name="T42" fmla="*/ 637 w 718"/>
                <a:gd name="T43" fmla="*/ 66 h 306"/>
                <a:gd name="T44" fmla="*/ 655 w 718"/>
                <a:gd name="T45" fmla="*/ 60 h 306"/>
                <a:gd name="T46" fmla="*/ 697 w 718"/>
                <a:gd name="T47" fmla="*/ 30 h 306"/>
                <a:gd name="T48" fmla="*/ 715 w 718"/>
                <a:gd name="T49" fmla="*/ 18 h 306"/>
                <a:gd name="T50" fmla="*/ 721 w 718"/>
                <a:gd name="T51" fmla="*/ 6 h 306"/>
                <a:gd name="T52" fmla="*/ 715 w 718"/>
                <a:gd name="T53" fmla="*/ 0 h 306"/>
                <a:gd name="T54" fmla="*/ 691 w 718"/>
                <a:gd name="T55" fmla="*/ 0 h 306"/>
                <a:gd name="T56" fmla="*/ 631 w 718"/>
                <a:gd name="T57" fmla="*/ 0 h 306"/>
                <a:gd name="T58" fmla="*/ 582 w 718"/>
                <a:gd name="T59" fmla="*/ 0 h 306"/>
                <a:gd name="T60" fmla="*/ 546 w 718"/>
                <a:gd name="T61" fmla="*/ 0 h 306"/>
                <a:gd name="T62" fmla="*/ 516 w 718"/>
                <a:gd name="T63" fmla="*/ 18 h 306"/>
                <a:gd name="T64" fmla="*/ 487 w 718"/>
                <a:gd name="T65" fmla="*/ 42 h 306"/>
                <a:gd name="T66" fmla="*/ 469 w 718"/>
                <a:gd name="T67" fmla="*/ 54 h 306"/>
                <a:gd name="T68" fmla="*/ 451 w 718"/>
                <a:gd name="T69" fmla="*/ 60 h 306"/>
                <a:gd name="T70" fmla="*/ 427 w 718"/>
                <a:gd name="T71" fmla="*/ 60 h 306"/>
                <a:gd name="T72" fmla="*/ 391 w 718"/>
                <a:gd name="T73" fmla="*/ 66 h 306"/>
                <a:gd name="T74" fmla="*/ 348 w 718"/>
                <a:gd name="T75" fmla="*/ 84 h 306"/>
                <a:gd name="T76" fmla="*/ 312 w 718"/>
                <a:gd name="T77" fmla="*/ 108 h 306"/>
                <a:gd name="T78" fmla="*/ 288 w 718"/>
                <a:gd name="T79" fmla="*/ 126 h 306"/>
                <a:gd name="T80" fmla="*/ 276 w 718"/>
                <a:gd name="T81" fmla="*/ 132 h 306"/>
                <a:gd name="T82" fmla="*/ 258 w 718"/>
                <a:gd name="T83" fmla="*/ 138 h 306"/>
                <a:gd name="T84" fmla="*/ 222 w 718"/>
                <a:gd name="T85" fmla="*/ 138 h 306"/>
                <a:gd name="T86" fmla="*/ 187 w 718"/>
                <a:gd name="T87" fmla="*/ 138 h 306"/>
                <a:gd name="T88" fmla="*/ 181 w 718"/>
                <a:gd name="T89" fmla="*/ 138 h 306"/>
                <a:gd name="T90" fmla="*/ 175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4" name="Freeform 11"/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8 w 2392"/>
                <a:gd name="T1" fmla="*/ 54 h 881"/>
                <a:gd name="T2" fmla="*/ 2196 w 2392"/>
                <a:gd name="T3" fmla="*/ 54 h 881"/>
                <a:gd name="T4" fmla="*/ 2154 w 2392"/>
                <a:gd name="T5" fmla="*/ 66 h 881"/>
                <a:gd name="T6" fmla="*/ 2028 w 2392"/>
                <a:gd name="T7" fmla="*/ 101 h 881"/>
                <a:gd name="T8" fmla="*/ 1963 w 2392"/>
                <a:gd name="T9" fmla="*/ 119 h 881"/>
                <a:gd name="T10" fmla="*/ 1866 w 2392"/>
                <a:gd name="T11" fmla="*/ 167 h 881"/>
                <a:gd name="T12" fmla="*/ 1842 w 2392"/>
                <a:gd name="T13" fmla="*/ 245 h 881"/>
                <a:gd name="T14" fmla="*/ 1848 w 2392"/>
                <a:gd name="T15" fmla="*/ 305 h 881"/>
                <a:gd name="T16" fmla="*/ 1764 w 2392"/>
                <a:gd name="T17" fmla="*/ 317 h 881"/>
                <a:gd name="T18" fmla="*/ 1602 w 2392"/>
                <a:gd name="T19" fmla="*/ 263 h 881"/>
                <a:gd name="T20" fmla="*/ 1512 w 2392"/>
                <a:gd name="T21" fmla="*/ 257 h 881"/>
                <a:gd name="T22" fmla="*/ 1404 w 2392"/>
                <a:gd name="T23" fmla="*/ 311 h 881"/>
                <a:gd name="T24" fmla="*/ 1338 w 2392"/>
                <a:gd name="T25" fmla="*/ 353 h 881"/>
                <a:gd name="T26" fmla="*/ 1314 w 2392"/>
                <a:gd name="T27" fmla="*/ 359 h 881"/>
                <a:gd name="T28" fmla="*/ 1218 w 2392"/>
                <a:gd name="T29" fmla="*/ 371 h 881"/>
                <a:gd name="T30" fmla="*/ 1164 w 2392"/>
                <a:gd name="T31" fmla="*/ 365 h 881"/>
                <a:gd name="T32" fmla="*/ 1057 w 2392"/>
                <a:gd name="T33" fmla="*/ 371 h 881"/>
                <a:gd name="T34" fmla="*/ 960 w 2392"/>
                <a:gd name="T35" fmla="*/ 383 h 881"/>
                <a:gd name="T36" fmla="*/ 924 w 2392"/>
                <a:gd name="T37" fmla="*/ 401 h 881"/>
                <a:gd name="T38" fmla="*/ 822 w 2392"/>
                <a:gd name="T39" fmla="*/ 419 h 881"/>
                <a:gd name="T40" fmla="*/ 781 w 2392"/>
                <a:gd name="T41" fmla="*/ 419 h 881"/>
                <a:gd name="T42" fmla="*/ 666 w 2392"/>
                <a:gd name="T43" fmla="*/ 437 h 881"/>
                <a:gd name="T44" fmla="*/ 600 w 2392"/>
                <a:gd name="T45" fmla="*/ 473 h 881"/>
                <a:gd name="T46" fmla="*/ 505 w 2392"/>
                <a:gd name="T47" fmla="*/ 467 h 881"/>
                <a:gd name="T48" fmla="*/ 432 w 2392"/>
                <a:gd name="T49" fmla="*/ 491 h 881"/>
                <a:gd name="T50" fmla="*/ 414 w 2392"/>
                <a:gd name="T51" fmla="*/ 539 h 881"/>
                <a:gd name="T52" fmla="*/ 348 w 2392"/>
                <a:gd name="T53" fmla="*/ 569 h 881"/>
                <a:gd name="T54" fmla="*/ 223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4 w 2392"/>
                <a:gd name="T65" fmla="*/ 653 h 881"/>
                <a:gd name="T66" fmla="*/ 475 w 2392"/>
                <a:gd name="T67" fmla="*/ 569 h 881"/>
                <a:gd name="T68" fmla="*/ 570 w 2392"/>
                <a:gd name="T69" fmla="*/ 521 h 881"/>
                <a:gd name="T70" fmla="*/ 648 w 2392"/>
                <a:gd name="T71" fmla="*/ 515 h 881"/>
                <a:gd name="T72" fmla="*/ 876 w 2392"/>
                <a:gd name="T73" fmla="*/ 461 h 881"/>
                <a:gd name="T74" fmla="*/ 1152 w 2392"/>
                <a:gd name="T75" fmla="*/ 425 h 881"/>
                <a:gd name="T76" fmla="*/ 1296 w 2392"/>
                <a:gd name="T77" fmla="*/ 461 h 881"/>
                <a:gd name="T78" fmla="*/ 1422 w 2392"/>
                <a:gd name="T79" fmla="*/ 533 h 881"/>
                <a:gd name="T80" fmla="*/ 1440 w 2392"/>
                <a:gd name="T81" fmla="*/ 617 h 881"/>
                <a:gd name="T82" fmla="*/ 1381 w 2392"/>
                <a:gd name="T83" fmla="*/ 653 h 881"/>
                <a:gd name="T84" fmla="*/ 1230 w 2392"/>
                <a:gd name="T85" fmla="*/ 701 h 881"/>
                <a:gd name="T86" fmla="*/ 1116 w 2392"/>
                <a:gd name="T87" fmla="*/ 755 h 881"/>
                <a:gd name="T88" fmla="*/ 1069 w 2392"/>
                <a:gd name="T89" fmla="*/ 809 h 881"/>
                <a:gd name="T90" fmla="*/ 1081 w 2392"/>
                <a:gd name="T91" fmla="*/ 869 h 881"/>
                <a:gd name="T92" fmla="*/ 1110 w 2392"/>
                <a:gd name="T93" fmla="*/ 881 h 881"/>
                <a:gd name="T94" fmla="*/ 1212 w 2392"/>
                <a:gd name="T95" fmla="*/ 869 h 881"/>
                <a:gd name="T96" fmla="*/ 1393 w 2392"/>
                <a:gd name="T97" fmla="*/ 857 h 881"/>
                <a:gd name="T98" fmla="*/ 1446 w 2392"/>
                <a:gd name="T99" fmla="*/ 851 h 881"/>
                <a:gd name="T100" fmla="*/ 1488 w 2392"/>
                <a:gd name="T101" fmla="*/ 833 h 881"/>
                <a:gd name="T102" fmla="*/ 1681 w 2392"/>
                <a:gd name="T103" fmla="*/ 743 h 881"/>
                <a:gd name="T104" fmla="*/ 1812 w 2392"/>
                <a:gd name="T105" fmla="*/ 689 h 881"/>
                <a:gd name="T106" fmla="*/ 1890 w 2392"/>
                <a:gd name="T107" fmla="*/ 581 h 881"/>
                <a:gd name="T108" fmla="*/ 2046 w 2392"/>
                <a:gd name="T109" fmla="*/ 389 h 881"/>
                <a:gd name="T110" fmla="*/ 2214 w 2392"/>
                <a:gd name="T111" fmla="*/ 269 h 881"/>
                <a:gd name="T112" fmla="*/ 2257 w 2392"/>
                <a:gd name="T113" fmla="*/ 239 h 881"/>
                <a:gd name="T114" fmla="*/ 2400 w 2392"/>
                <a:gd name="T115" fmla="*/ 0 h 881"/>
                <a:gd name="T116" fmla="*/ 2310 w 2392"/>
                <a:gd name="T117" fmla="*/ 36 h 881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916" name="Freeform 12"/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66" name="Freeform 13"/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0 h 1"/>
                <a:gd name="T2" fmla="*/ 5 w 5"/>
                <a:gd name="T3" fmla="*/ 0 h 1"/>
                <a:gd name="T4" fmla="*/ 0 w 5"/>
                <a:gd name="T5" fmla="*/ 0 h 1"/>
                <a:gd name="T6" fmla="*/ 0 w 5"/>
                <a:gd name="T7" fmla="*/ 0 h 1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3918" name="Freeform 14"/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919" name="Freeform 15"/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3920" name="Freeform 16"/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70" name="Freeform 17"/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23922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3923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924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3925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7539D2E6-82C3-4F62-B98E-51DBB9A158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2392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5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</p:sldLayoutIdLst>
  <p:transition spd="med">
    <p:split orient="vert" dir="in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slide" Target="slide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2.xml"/><Relationship Id="rId5" Type="http://schemas.openxmlformats.org/officeDocument/2006/relationships/slide" Target="slide4.xml"/><Relationship Id="rId4" Type="http://schemas.openxmlformats.org/officeDocument/2006/relationships/slide" Target="slid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H:\&#1080;&#1085;&#1090;&#1077;&#1088;&#1072;&#1082;&#1090;&#1080;&#1074;&#1085;&#1099;&#1081;%20&#1091;&#1088;&#1086;&#1082;\&#1084;&#1086;&#1081;%20&#1091;&#1088;&#1086;&#1082;\&#1047;&#1074;&#1091;&#1082;&#1086;&#1074;&#1072;&#1103;%203D-&#1090;&#1077;&#1088;&#1072;&#1087;&#1080;&#1103;%20-%20&#1059;&#1090;&#1088;&#1086;%20&#1074;%20&#1083;&#1077;&#1089;&#1091;.mp3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chemistry.150shelkovo011.edusite.ru/" TargetMode="External"/><Relationship Id="rId2" Type="http://schemas.openxmlformats.org/officeDocument/2006/relationships/hyperlink" Target="http://www.raduga.lekks.r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111.doc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slide" Target="slide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6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Изомеры</a:t>
            </a:r>
            <a:r>
              <a:rPr lang="ru-RU" sz="66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. </a:t>
            </a:r>
            <a:r>
              <a:rPr lang="ru-RU" sz="66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Изомерия</a:t>
            </a:r>
          </a:p>
          <a:p>
            <a:pPr algn="r">
              <a:buNone/>
            </a:pPr>
            <a:endParaRPr lang="ru-RU" sz="160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r">
              <a:buNone/>
            </a:pPr>
            <a:endParaRPr lang="ru-RU" sz="160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algn="r">
              <a:buNone/>
            </a:pPr>
            <a:r>
              <a:rPr lang="ru-RU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Разработала: учитель химии </a:t>
            </a:r>
          </a:p>
          <a:p>
            <a:pPr algn="r">
              <a:buNone/>
            </a:pPr>
            <a:r>
              <a:rPr lang="ru-RU" sz="24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Бойдинова</a:t>
            </a:r>
            <a:r>
              <a:rPr lang="ru-RU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Светлана Юрьевна</a:t>
            </a:r>
          </a:p>
          <a:p>
            <a:pPr algn="r">
              <a:buNone/>
            </a:pPr>
            <a:r>
              <a:rPr lang="ru-RU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МКОУ «</a:t>
            </a:r>
            <a:r>
              <a:rPr lang="ru-RU" sz="24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Шумаковская</a:t>
            </a:r>
            <a:r>
              <a:rPr lang="ru-RU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СОШ» </a:t>
            </a:r>
          </a:p>
          <a:p>
            <a:pPr algn="r">
              <a:buNone/>
            </a:pPr>
            <a:r>
              <a:rPr lang="ru-RU" sz="2400" dirty="0" err="1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Солнцевского</a:t>
            </a:r>
            <a:r>
              <a:rPr lang="ru-RU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 района</a:t>
            </a:r>
          </a:p>
          <a:p>
            <a:pPr algn="r">
              <a:buNone/>
            </a:pPr>
            <a:r>
              <a:rPr lang="ru-RU" sz="2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Курской области</a:t>
            </a:r>
            <a:endParaRPr lang="ru-RU" sz="24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>
    <p:split orient="vert" dir="in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932040" y="260648"/>
            <a:ext cx="3970337" cy="3376613"/>
          </a:xfrm>
          <a:noFill/>
          <a:ln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8195" name="Picture 7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888888"/>
              </a:clrFrom>
              <a:clrTo>
                <a:srgbClr val="888888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5288" y="260350"/>
            <a:ext cx="4032696" cy="334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6012160" y="4365104"/>
            <a:ext cx="1731605" cy="656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4400" dirty="0" smtClean="0">
                <a:solidFill>
                  <a:srgbClr val="FFFF00"/>
                </a:solidFill>
              </a:rPr>
              <a:t>Бутан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293096"/>
            <a:ext cx="4104456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4400" dirty="0" smtClean="0">
                <a:solidFill>
                  <a:srgbClr val="FFFF00"/>
                </a:solidFill>
              </a:rPr>
              <a:t>2-метилпропан</a:t>
            </a:r>
          </a:p>
        </p:txBody>
      </p:sp>
      <p:sp>
        <p:nvSpPr>
          <p:cNvPr id="6" name="Стрелка вправо 5">
            <a:hlinkClick r:id="rId4" action="ppaction://hlinksldjump"/>
          </p:cNvPr>
          <p:cNvSpPr/>
          <p:nvPr/>
        </p:nvSpPr>
        <p:spPr>
          <a:xfrm>
            <a:off x="7524328" y="580526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Organization Chart 7"/>
          <p:cNvGrpSpPr>
            <a:grpSpLocks/>
          </p:cNvGrpSpPr>
          <p:nvPr/>
        </p:nvGrpSpPr>
        <p:grpSpPr bwMode="auto">
          <a:xfrm>
            <a:off x="431800" y="404813"/>
            <a:ext cx="8532813" cy="5648325"/>
            <a:chOff x="272" y="1001"/>
            <a:chExt cx="4032" cy="1584"/>
          </a:xfrm>
        </p:grpSpPr>
        <p:cxnSp>
          <p:nvCxnSpPr>
            <p:cNvPr id="1028" name="_s1028"/>
            <p:cNvCxnSpPr>
              <a:cxnSpLocks noChangeShapeType="1"/>
              <a:stCxn id="20" idx="1"/>
            </p:cNvCxnSpPr>
            <p:nvPr/>
          </p:nvCxnSpPr>
          <p:spPr bwMode="auto">
            <a:xfrm rot="10800000">
              <a:off x="3113" y="1991"/>
              <a:ext cx="327" cy="450"/>
            </a:xfrm>
            <a:prstGeom prst="bentConnector2">
              <a:avLst/>
            </a:prstGeom>
            <a:noFill/>
            <a:ln w="31750">
              <a:solidFill>
                <a:srgbClr val="FFFF00"/>
              </a:solidFill>
              <a:miter lim="800000"/>
              <a:headEnd type="stealth" w="lg" len="lg"/>
              <a:tailEnd/>
            </a:ln>
          </p:spPr>
        </p:cxnSp>
        <p:cxnSp>
          <p:nvCxnSpPr>
            <p:cNvPr id="1029" name="_s1029"/>
            <p:cNvCxnSpPr>
              <a:cxnSpLocks noChangeShapeType="1"/>
            </p:cNvCxnSpPr>
            <p:nvPr/>
          </p:nvCxnSpPr>
          <p:spPr bwMode="auto">
            <a:xfrm rot="5400000" flipH="1">
              <a:off x="3115" y="1726"/>
              <a:ext cx="303" cy="307"/>
            </a:xfrm>
            <a:prstGeom prst="bentConnector3">
              <a:avLst>
                <a:gd name="adj1" fmla="val -444"/>
              </a:avLst>
            </a:prstGeom>
            <a:noFill/>
            <a:ln w="31750">
              <a:solidFill>
                <a:srgbClr val="FFFF00"/>
              </a:solidFill>
              <a:miter lim="800000"/>
              <a:headEnd type="stealth" w="lg" len="lg"/>
              <a:tailEnd/>
            </a:ln>
          </p:spPr>
        </p:cxnSp>
        <p:cxnSp>
          <p:nvCxnSpPr>
            <p:cNvPr id="1030" name="_s1030"/>
            <p:cNvCxnSpPr>
              <a:cxnSpLocks noChangeShapeType="1"/>
              <a:endCxn id="14" idx="3"/>
            </p:cNvCxnSpPr>
            <p:nvPr/>
          </p:nvCxnSpPr>
          <p:spPr bwMode="auto">
            <a:xfrm rot="5400000" flipH="1">
              <a:off x="2085" y="1636"/>
              <a:ext cx="272" cy="153"/>
            </a:xfrm>
            <a:prstGeom prst="bentConnector2">
              <a:avLst/>
            </a:prstGeom>
            <a:noFill/>
            <a:ln w="31750">
              <a:solidFill>
                <a:srgbClr val="FFFF00"/>
              </a:solidFill>
              <a:miter lim="800000"/>
              <a:headEnd type="stealth" w="lg" len="lg"/>
              <a:tailEnd/>
            </a:ln>
          </p:spPr>
        </p:cxnSp>
        <p:cxnSp>
          <p:nvCxnSpPr>
            <p:cNvPr id="1031" name="_s1031"/>
            <p:cNvCxnSpPr>
              <a:cxnSpLocks noChangeShapeType="1"/>
              <a:stCxn id="17" idx="0"/>
            </p:cNvCxnSpPr>
            <p:nvPr/>
          </p:nvCxnSpPr>
          <p:spPr bwMode="auto">
            <a:xfrm rot="16200000">
              <a:off x="1173" y="1882"/>
              <a:ext cx="505" cy="198"/>
            </a:xfrm>
            <a:prstGeom prst="bentConnector3">
              <a:avLst>
                <a:gd name="adj1" fmla="val 61287"/>
              </a:avLst>
            </a:prstGeom>
            <a:noFill/>
            <a:ln w="31750">
              <a:solidFill>
                <a:srgbClr val="FFFF00"/>
              </a:solidFill>
              <a:miter lim="800000"/>
              <a:headEnd type="stealth" w="lg" len="lg"/>
              <a:tailEnd/>
            </a:ln>
          </p:spPr>
        </p:cxnSp>
        <p:cxnSp>
          <p:nvCxnSpPr>
            <p:cNvPr id="1032" name="_s1032"/>
            <p:cNvCxnSpPr>
              <a:cxnSpLocks noChangeShapeType="1"/>
              <a:stCxn id="16" idx="0"/>
              <a:endCxn id="14" idx="1"/>
            </p:cNvCxnSpPr>
            <p:nvPr/>
          </p:nvCxnSpPr>
          <p:spPr bwMode="auto">
            <a:xfrm rot="16200000">
              <a:off x="848" y="1433"/>
              <a:ext cx="288" cy="576"/>
            </a:xfrm>
            <a:prstGeom prst="bentConnector2">
              <a:avLst/>
            </a:prstGeom>
            <a:noFill/>
            <a:ln w="31750">
              <a:solidFill>
                <a:srgbClr val="FFFF00"/>
              </a:solidFill>
              <a:miter lim="800000"/>
              <a:headEnd type="stealth" w="lg" len="lg"/>
              <a:tailEnd/>
            </a:ln>
          </p:spPr>
        </p:cxnSp>
        <p:cxnSp>
          <p:nvCxnSpPr>
            <p:cNvPr id="1033" name="_s1033"/>
            <p:cNvCxnSpPr>
              <a:cxnSpLocks noChangeShapeType="1"/>
              <a:stCxn id="15" idx="0"/>
              <a:endCxn id="13" idx="2"/>
            </p:cNvCxnSpPr>
            <p:nvPr/>
          </p:nvCxnSpPr>
          <p:spPr bwMode="auto">
            <a:xfrm rot="5400000" flipH="1">
              <a:off x="2870" y="923"/>
              <a:ext cx="144" cy="876"/>
            </a:xfrm>
            <a:prstGeom prst="bentConnector3">
              <a:avLst>
                <a:gd name="adj1" fmla="val 47366"/>
              </a:avLst>
            </a:prstGeom>
            <a:noFill/>
            <a:ln w="31750">
              <a:solidFill>
                <a:srgbClr val="FFFF00"/>
              </a:solidFill>
              <a:miter lim="800000"/>
              <a:headEnd type="stealth" w="lg" len="lg"/>
              <a:tailEnd/>
            </a:ln>
          </p:spPr>
        </p:cxnSp>
        <p:cxnSp>
          <p:nvCxnSpPr>
            <p:cNvPr id="1034" name="_s1034"/>
            <p:cNvCxnSpPr>
              <a:cxnSpLocks noChangeShapeType="1"/>
            </p:cNvCxnSpPr>
            <p:nvPr/>
          </p:nvCxnSpPr>
          <p:spPr bwMode="auto">
            <a:xfrm rot="16200000">
              <a:off x="2042" y="960"/>
              <a:ext cx="143" cy="792"/>
            </a:xfrm>
            <a:prstGeom prst="bentConnector3">
              <a:avLst>
                <a:gd name="adj1" fmla="val 45171"/>
              </a:avLst>
            </a:prstGeom>
            <a:noFill/>
            <a:ln w="31750">
              <a:solidFill>
                <a:srgbClr val="FFFF00"/>
              </a:solidFill>
              <a:miter lim="800000"/>
              <a:headEnd type="stealth" w="lg" len="lg"/>
              <a:tailEnd/>
            </a:ln>
          </p:spPr>
        </p:cxnSp>
        <p:sp>
          <p:nvSpPr>
            <p:cNvPr id="13" name="_s1035"/>
            <p:cNvSpPr>
              <a:spLocks noChangeArrowheads="1"/>
            </p:cNvSpPr>
            <p:nvPr/>
          </p:nvSpPr>
          <p:spPr bwMode="auto">
            <a:xfrm>
              <a:off x="2072" y="1001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FF66"/>
                </a:gs>
                <a:gs pos="100000">
                  <a:srgbClr val="99FF66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Arial" charset="0"/>
                </a:rPr>
                <a:t>Виды изомерии</a:t>
              </a:r>
            </a:p>
          </p:txBody>
        </p:sp>
        <p:sp>
          <p:nvSpPr>
            <p:cNvPr id="14" name="_s1036"/>
            <p:cNvSpPr>
              <a:spLocks noChangeArrowheads="1"/>
            </p:cNvSpPr>
            <p:nvPr/>
          </p:nvSpPr>
          <p:spPr bwMode="auto">
            <a:xfrm>
              <a:off x="1280" y="1433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FF66"/>
                </a:gs>
                <a:gs pos="100000">
                  <a:srgbClr val="99FF66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Arial" charset="0"/>
                </a:rPr>
                <a:t>Структурная</a:t>
              </a:r>
            </a:p>
          </p:txBody>
        </p:sp>
        <p:sp>
          <p:nvSpPr>
            <p:cNvPr id="15" name="_s1037">
              <a:hlinkClick r:id="rId2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864" y="1433"/>
              <a:ext cx="1032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FF66"/>
                </a:gs>
                <a:gs pos="100000">
                  <a:srgbClr val="99FF66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Arial" charset="0"/>
                </a:rPr>
                <a:t>Пространственная</a:t>
              </a:r>
            </a:p>
          </p:txBody>
        </p:sp>
        <p:sp>
          <p:nvSpPr>
            <p:cNvPr id="16" name="_s1038">
              <a:hlinkClick r:id="rId3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272" y="1865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FF66"/>
                </a:gs>
                <a:gs pos="100000">
                  <a:srgbClr val="99FF66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Arial" charset="0"/>
                </a:rPr>
                <a:t>Углеродного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Arial" charset="0"/>
                </a:rPr>
                <a:t>скелета</a:t>
              </a:r>
            </a:p>
          </p:txBody>
        </p:sp>
        <p:sp>
          <p:nvSpPr>
            <p:cNvPr id="17" name="_s1039">
              <a:hlinkClick r:id="rId4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766" y="2233"/>
              <a:ext cx="1121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FF66"/>
                </a:gs>
                <a:gs pos="100000">
                  <a:srgbClr val="99FF66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Arial" charset="0"/>
                </a:rPr>
                <a:t>Положения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Arial" charset="0"/>
                </a:rPr>
                <a:t>(ФГ или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Arial" charset="0"/>
                </a:rPr>
                <a:t>кратной связи)</a:t>
              </a:r>
            </a:p>
          </p:txBody>
        </p:sp>
        <p:sp>
          <p:nvSpPr>
            <p:cNvPr id="18" name="_s1040">
              <a:hlinkClick r:id="rId5" action="ppaction://hlinksldjump"/>
            </p:cNvPr>
            <p:cNvSpPr>
              <a:spLocks noChangeArrowheads="1"/>
            </p:cNvSpPr>
            <p:nvPr/>
          </p:nvSpPr>
          <p:spPr bwMode="auto">
            <a:xfrm>
              <a:off x="1752" y="1849"/>
              <a:ext cx="863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FF66"/>
                </a:gs>
                <a:gs pos="100000">
                  <a:srgbClr val="99FF66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Arial" charset="0"/>
                </a:rPr>
                <a:t>Межклассовая</a:t>
              </a:r>
            </a:p>
          </p:txBody>
        </p:sp>
        <p:sp>
          <p:nvSpPr>
            <p:cNvPr id="19" name="_s1041"/>
            <p:cNvSpPr>
              <a:spLocks noChangeArrowheads="1"/>
            </p:cNvSpPr>
            <p:nvPr/>
          </p:nvSpPr>
          <p:spPr bwMode="auto">
            <a:xfrm>
              <a:off x="3420" y="1869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FF66"/>
                </a:gs>
                <a:gs pos="100000">
                  <a:srgbClr val="99FF66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Arial" charset="0"/>
                </a:rPr>
                <a:t>Геометрическая</a:t>
              </a:r>
            </a:p>
          </p:txBody>
        </p:sp>
        <p:sp>
          <p:nvSpPr>
            <p:cNvPr id="20" name="_s1042"/>
            <p:cNvSpPr>
              <a:spLocks noChangeArrowheads="1"/>
            </p:cNvSpPr>
            <p:nvPr/>
          </p:nvSpPr>
          <p:spPr bwMode="auto">
            <a:xfrm>
              <a:off x="3440" y="2297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99FF66"/>
                </a:gs>
                <a:gs pos="100000">
                  <a:srgbClr val="99FF66">
                    <a:gamma/>
                    <a:shade val="75686"/>
                    <a:invGamma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00FF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1400" b="1" i="0" u="none" strike="noStrike" cap="none" normalizeH="0" baseline="0" smtClean="0">
                  <a:ln>
                    <a:noFill/>
                  </a:ln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Verdana" pitchFamily="34" charset="0"/>
                  <a:cs typeface="Arial" charset="0"/>
                </a:rPr>
                <a:t>Оптическая</a:t>
              </a:r>
            </a:p>
          </p:txBody>
        </p:sp>
      </p:grp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Составьте структурные формулы</a:t>
            </a:r>
            <a:br>
              <a:rPr lang="ru-RU" sz="4000"/>
            </a:br>
            <a:r>
              <a:rPr lang="ru-RU" sz="4000"/>
              <a:t>пространственных изомеров</a:t>
            </a:r>
          </a:p>
        </p:txBody>
      </p:sp>
      <p:pic>
        <p:nvPicPr>
          <p:cNvPr id="7174" name="Picture 6" descr="изомеры1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371600" y="1676400"/>
            <a:ext cx="6324600" cy="4267200"/>
          </a:xfrm>
          <a:noFill/>
          <a:ln/>
        </p:spPr>
      </p:pic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7164288" y="616530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692275" y="4221163"/>
            <a:ext cx="5338763" cy="990600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>
                <a:solidFill>
                  <a:srgbClr val="0099FF"/>
                </a:solidFill>
              </a:rPr>
              <a:t>зеркало</a:t>
            </a:r>
          </a:p>
        </p:txBody>
      </p:sp>
      <p:pic>
        <p:nvPicPr>
          <p:cNvPr id="12291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080906"/>
              </a:clrFrom>
              <a:clrTo>
                <a:srgbClr val="080906">
                  <a:alpha val="0"/>
                </a:srgbClr>
              </a:clrTo>
            </a:clrChange>
            <a:lum bright="-12000" contrast="24000"/>
          </a:blip>
          <a:srcRect b="23390"/>
          <a:stretch>
            <a:fillRect/>
          </a:stretch>
        </p:blipFill>
        <p:spPr bwMode="auto">
          <a:xfrm>
            <a:off x="971550" y="620713"/>
            <a:ext cx="6769100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800" b="0" smtClean="0">
                <a:solidFill>
                  <a:srgbClr val="DDDDDD"/>
                </a:solidFill>
                <a:effectLst/>
              </a:rPr>
              <a:t>Назовите виды изомерии:</a:t>
            </a:r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 l="9988" t="20673" r="11612" b="7814"/>
          <a:stretch>
            <a:fillRect/>
          </a:stretch>
        </p:blipFill>
        <p:spPr>
          <a:xfrm>
            <a:off x="684213" y="1412875"/>
            <a:ext cx="7991475" cy="4608513"/>
          </a:xfrm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Подумаем…</a:t>
            </a:r>
            <a:endParaRPr lang="ru-RU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2400" dirty="0"/>
              <a:t>Составьте формулу вещества по названию. Определите, какие виды изомерии у него возможны. Постройте по одному изомеру каждого вида изомерии. </a:t>
            </a:r>
            <a:r>
              <a:rPr lang="ru-RU" sz="2400" dirty="0" smtClean="0"/>
              <a:t>Изомерам  </a:t>
            </a:r>
            <a:r>
              <a:rPr lang="ru-RU" sz="2400" dirty="0"/>
              <a:t>дайте названия по систематической номенклатуре.</a:t>
            </a:r>
          </a:p>
          <a:p>
            <a:r>
              <a:rPr lang="ru-RU" sz="2400" dirty="0"/>
              <a:t>1. </a:t>
            </a:r>
            <a:r>
              <a:rPr lang="ru-RU" sz="2400" dirty="0" err="1"/>
              <a:t>Гексан</a:t>
            </a:r>
            <a:endParaRPr lang="ru-RU" sz="2400" dirty="0"/>
          </a:p>
          <a:p>
            <a:r>
              <a:rPr lang="ru-RU" sz="2400" dirty="0"/>
              <a:t>2. Пентен-1</a:t>
            </a:r>
          </a:p>
          <a:p>
            <a:r>
              <a:rPr lang="ru-RU" sz="2400" dirty="0"/>
              <a:t>3. 2,4-диметил-3-этилгексен-3</a:t>
            </a:r>
          </a:p>
          <a:p>
            <a:r>
              <a:rPr lang="ru-RU" sz="2400" dirty="0"/>
              <a:t>4. Бутанол-2</a:t>
            </a:r>
          </a:p>
          <a:p>
            <a:r>
              <a:rPr lang="ru-RU" sz="2400" dirty="0"/>
              <a:t>5. 2-аминобутановая кислота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А теперь…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5038"/>
            <a:ext cx="8229600" cy="3890962"/>
          </a:xfrm>
        </p:spPr>
        <p:txBody>
          <a:bodyPr/>
          <a:lstStyle/>
          <a:p>
            <a:pPr algn="ctr"/>
            <a:r>
              <a:rPr lang="ru-RU" sz="4800" b="1" dirty="0" smtClean="0"/>
              <a:t>«Релаксация».</a:t>
            </a:r>
            <a:endParaRPr lang="ru-RU" sz="2800" dirty="0" smtClean="0"/>
          </a:p>
          <a:p>
            <a:pPr algn="ctr"/>
            <a:r>
              <a:rPr lang="ru-RU" sz="2800" dirty="0" smtClean="0"/>
              <a:t>Закройте глаза и вспомните приятные моменты нашего занятия.</a:t>
            </a:r>
          </a:p>
          <a:p>
            <a:pPr algn="ctr"/>
            <a:r>
              <a:rPr lang="ru-RU" sz="2800" dirty="0" smtClean="0"/>
              <a:t>Я рада, что на протяжении всего занятия вы были внимательны.</a:t>
            </a:r>
          </a:p>
          <a:p>
            <a:pPr algn="ctr"/>
            <a:r>
              <a:rPr lang="ru-RU" sz="2800" dirty="0" smtClean="0"/>
              <a:t>Я хочу, чтобы все, кто работал хорошо – улыбнулись мне, а кто чувствует в себе потенциал работать еще лучше – поаплодировали себе.</a:t>
            </a:r>
          </a:p>
          <a:p>
            <a:pPr algn="ctr" eaLnBrk="1" hangingPunct="1">
              <a:buFontTx/>
              <a:buNone/>
              <a:defRPr/>
            </a:pPr>
            <a:endParaRPr lang="ru-RU" sz="8000" dirty="0" smtClean="0">
              <a:solidFill>
                <a:srgbClr val="CCECFF"/>
              </a:solidFill>
            </a:endParaRPr>
          </a:p>
        </p:txBody>
      </p:sp>
      <p:pic>
        <p:nvPicPr>
          <p:cNvPr id="4" name="Звуковая 3D-терапия - Утро в лесу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9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59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2000"/>
                                        <p:tgtEl>
                                          <p:spTgt spid="125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25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1259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259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1" dur="26519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3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125954" grpId="0"/>
      <p:bldP spid="12595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§ 4</a:t>
            </a:r>
          </a:p>
          <a:p>
            <a:r>
              <a:rPr lang="ru-RU" sz="5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Заполнить таблицу</a:t>
            </a:r>
            <a:endParaRPr lang="ru-RU" sz="54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</p:spPr>
        <p:txBody>
          <a:bodyPr/>
          <a:lstStyle/>
          <a:p>
            <a:pPr marL="54864" indent="0"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Заполните таблицу:</a:t>
            </a:r>
            <a:endParaRPr lang="ru-RU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646238"/>
          <a:ext cx="9144000" cy="4668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116007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Связь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Тип гибридизации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Валентный угол между гибридными </a:t>
                      </a:r>
                      <a:r>
                        <a:rPr lang="ru-RU" dirty="0" err="1" smtClean="0"/>
                        <a:t>орбиталями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Длина связи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Форма молекулы</a:t>
                      </a:r>
                      <a:endParaRPr lang="ru-RU" dirty="0"/>
                    </a:p>
                  </a:txBody>
                  <a:tcPr/>
                </a:tc>
              </a:tr>
              <a:tr h="1160071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С-С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0071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С=С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160071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С       С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flipV="1">
            <a:off x="785813" y="5357813"/>
            <a:ext cx="301625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785813" y="5500688"/>
            <a:ext cx="301625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785813" y="5643563"/>
            <a:ext cx="301625" cy="793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268413"/>
            <a:ext cx="8218487" cy="3802062"/>
          </a:xfrm>
        </p:spPr>
        <p:txBody>
          <a:bodyPr/>
          <a:lstStyle/>
          <a:p>
            <a:pPr eaLnBrk="1" hangingPunct="1">
              <a:defRPr/>
            </a:pPr>
            <a:r>
              <a:rPr lang="ru-RU" sz="11000" smtClean="0">
                <a:solidFill>
                  <a:srgbClr val="DDDDDD"/>
                </a:solidFill>
              </a:rPr>
              <a:t>Спасибо за УРОК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9432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5400" dirty="0" smtClean="0"/>
              <a:t>Что такое перед вами???</a:t>
            </a:r>
            <a:endParaRPr lang="ru-RU" sz="5400" dirty="0"/>
          </a:p>
        </p:txBody>
      </p:sp>
      <p:pic>
        <p:nvPicPr>
          <p:cNvPr id="4" name="Рисунок 3" descr="D:\ТАМАРА\D9 презентации все\картинки\картинки анемешки\Animated\J007613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21240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/>
              <a:t>Используемые материалы и ресурсы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251325"/>
          </a:xfrm>
        </p:spPr>
        <p:txBody>
          <a:bodyPr/>
          <a:lstStyle/>
          <a:p>
            <a:pPr eaLnBrk="1" hangingPunct="1">
              <a:defRPr/>
            </a:pPr>
            <a:r>
              <a:rPr lang="ru-RU" dirty="0" smtClean="0">
                <a:hlinkClick r:id="rId2"/>
              </a:rPr>
              <a:t>http://www.raduga.lekks.ru</a:t>
            </a:r>
            <a:endParaRPr lang="ru-RU" dirty="0" smtClean="0"/>
          </a:p>
          <a:p>
            <a:pPr eaLnBrk="1" hangingPunct="1">
              <a:defRPr/>
            </a:pPr>
            <a:r>
              <a:rPr lang="ru-RU" dirty="0" smtClean="0">
                <a:hlinkClick r:id="rId3"/>
              </a:rPr>
              <a:t>http://chemistry.150shelkovo011.edusite.ru</a:t>
            </a:r>
            <a:endParaRPr lang="ru-RU" dirty="0" smtClean="0"/>
          </a:p>
          <a:p>
            <a:pPr eaLnBrk="1" hangingPunct="1">
              <a:defRPr/>
            </a:pPr>
            <a:endParaRPr lang="ru-RU" dirty="0" smtClean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5175"/>
            <a:ext cx="4248150" cy="2433638"/>
          </a:xfrm>
        </p:spPr>
        <p:txBody>
          <a:bodyPr/>
          <a:lstStyle/>
          <a:p>
            <a:pPr eaLnBrk="1" hangingPunct="1"/>
            <a:r>
              <a:rPr lang="ru-RU" sz="6600" dirty="0" smtClean="0">
                <a:solidFill>
                  <a:srgbClr val="FF0066"/>
                </a:solidFill>
                <a:effectLst/>
              </a:rPr>
              <a:t>Н-О-С≡N</a:t>
            </a:r>
            <a:br>
              <a:rPr lang="ru-RU" sz="6600" dirty="0" smtClean="0">
                <a:solidFill>
                  <a:srgbClr val="FF0066"/>
                </a:solidFill>
                <a:effectLst/>
              </a:rPr>
            </a:br>
            <a:r>
              <a:rPr lang="ru-RU" sz="6600" dirty="0" smtClean="0">
                <a:solidFill>
                  <a:srgbClr val="FF0066"/>
                </a:solidFill>
                <a:effectLst/>
              </a:rPr>
              <a:t/>
            </a:r>
            <a:br>
              <a:rPr lang="ru-RU" sz="6600" dirty="0" smtClean="0">
                <a:solidFill>
                  <a:srgbClr val="FF0066"/>
                </a:solidFill>
                <a:effectLst/>
              </a:rPr>
            </a:br>
            <a:endParaRPr lang="ru-RU" sz="6600" dirty="0" smtClean="0">
              <a:solidFill>
                <a:srgbClr val="FF0066"/>
              </a:solidFill>
              <a:effectLst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3968" y="2132856"/>
            <a:ext cx="4618037" cy="26670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6600" dirty="0" smtClean="0">
                <a:solidFill>
                  <a:srgbClr val="FFFF00"/>
                </a:solidFill>
                <a:effectLst/>
              </a:rPr>
              <a:t>Н-О-N</a:t>
            </a:r>
            <a:r>
              <a:rPr lang="en-US" sz="6600" dirty="0" smtClean="0">
                <a:solidFill>
                  <a:srgbClr val="FFFF00"/>
                </a:solidFill>
                <a:effectLst/>
              </a:rPr>
              <a:t>=C</a:t>
            </a:r>
            <a:r>
              <a:rPr lang="ru-RU" sz="6600" dirty="0" smtClean="0">
                <a:solidFill>
                  <a:srgbClr val="FFFF00"/>
                </a:solidFill>
                <a:effectLst/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772816"/>
            <a:ext cx="248235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rgbClr val="FF0066"/>
                </a:solidFill>
              </a:rPr>
              <a:t>Циановая кислота</a:t>
            </a:r>
            <a:endParaRPr lang="ru-RU" sz="4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499992" y="3356992"/>
            <a:ext cx="40362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Гремучая кислота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99792" y="4437112"/>
            <a:ext cx="302358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МФ веществ</a:t>
            </a: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4000" dirty="0" smtClean="0">
              <a:solidFill>
                <a:srgbClr val="FF0000"/>
              </a:solidFill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ru-RU" sz="4000" dirty="0" smtClean="0">
              <a:solidFill>
                <a:srgbClr val="FF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53834" y="5229200"/>
            <a:ext cx="1696298" cy="6056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4000" dirty="0" smtClean="0">
                <a:solidFill>
                  <a:srgbClr val="FFFF00"/>
                </a:solidFill>
              </a:rPr>
              <a:t>Н</a:t>
            </a:r>
            <a:r>
              <a:rPr lang="en-US" sz="4000" dirty="0" smtClean="0">
                <a:solidFill>
                  <a:srgbClr val="FFFF00"/>
                </a:solidFill>
              </a:rPr>
              <a:t>C</a:t>
            </a:r>
            <a:r>
              <a:rPr lang="ru-RU" sz="4000" dirty="0" smtClean="0">
                <a:solidFill>
                  <a:srgbClr val="FFFF00"/>
                </a:solidFill>
              </a:rPr>
              <a:t>NО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withGroup">
                            <p:stCondLst>
                              <p:cond delay="1280"/>
                            </p:stCondLst>
                            <p:childTnLst>
                              <p:par>
                                <p:cTn id="1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  <p:bldP spid="5" grpId="0"/>
      <p:bldP spid="6" grpId="0"/>
      <p:bldP spid="7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3394720" cy="1711325"/>
          </a:xfrm>
        </p:spPr>
        <p:txBody>
          <a:bodyPr/>
          <a:lstStyle/>
          <a:p>
            <a:pPr eaLnBrk="1" hangingPunct="1"/>
            <a:r>
              <a:rPr lang="ru-RU" b="0" dirty="0" smtClean="0">
                <a:effectLst/>
              </a:rPr>
              <a:t/>
            </a:r>
            <a:br>
              <a:rPr lang="ru-RU" b="0" dirty="0" smtClean="0">
                <a:effectLst/>
              </a:rPr>
            </a:br>
            <a:r>
              <a:rPr lang="ru-RU" b="0" dirty="0" smtClean="0">
                <a:effectLst/>
              </a:rPr>
              <a:t>СН</a:t>
            </a:r>
            <a:r>
              <a:rPr lang="ru-RU" sz="2400" b="0" dirty="0" smtClean="0">
                <a:effectLst/>
              </a:rPr>
              <a:t>3</a:t>
            </a:r>
            <a:r>
              <a:rPr lang="ru-RU" b="0" dirty="0" smtClean="0">
                <a:effectLst/>
              </a:rPr>
              <a:t>-</a:t>
            </a:r>
            <a:r>
              <a:rPr lang="ru-RU" b="0" dirty="0" smtClean="0">
                <a:solidFill>
                  <a:srgbClr val="FF0000"/>
                </a:solidFill>
                <a:effectLst/>
              </a:rPr>
              <a:t>О</a:t>
            </a:r>
            <a:r>
              <a:rPr lang="ru-RU" b="0" dirty="0" smtClean="0">
                <a:effectLst/>
              </a:rPr>
              <a:t>-СН</a:t>
            </a:r>
            <a:r>
              <a:rPr lang="ru-RU" sz="2400" b="0" dirty="0" smtClean="0">
                <a:effectLst/>
              </a:rPr>
              <a:t>3</a:t>
            </a:r>
            <a:r>
              <a:rPr lang="ru-RU" b="0" dirty="0" smtClean="0">
                <a:effectLst/>
              </a:rPr>
              <a:t>		</a:t>
            </a:r>
          </a:p>
        </p:txBody>
      </p:sp>
      <p:sp>
        <p:nvSpPr>
          <p:cNvPr id="10243" name="Oval 4"/>
          <p:cNvSpPr>
            <a:spLocks noChangeArrowheads="1"/>
          </p:cNvSpPr>
          <p:nvPr/>
        </p:nvSpPr>
        <p:spPr bwMode="auto">
          <a:xfrm>
            <a:off x="8243888" y="2492375"/>
            <a:ext cx="504825" cy="504825"/>
          </a:xfrm>
          <a:prstGeom prst="ellipse">
            <a:avLst/>
          </a:prstGeom>
          <a:solidFill>
            <a:srgbClr val="CCFFFF"/>
          </a:solidFill>
          <a:ln w="9525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Oval 5"/>
          <p:cNvSpPr>
            <a:spLocks noChangeArrowheads="1"/>
          </p:cNvSpPr>
          <p:nvPr/>
        </p:nvSpPr>
        <p:spPr bwMode="auto">
          <a:xfrm>
            <a:off x="7308850" y="2349500"/>
            <a:ext cx="649288" cy="6477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5" name="Oval 6"/>
          <p:cNvSpPr>
            <a:spLocks noChangeArrowheads="1"/>
          </p:cNvSpPr>
          <p:nvPr/>
        </p:nvSpPr>
        <p:spPr bwMode="auto">
          <a:xfrm>
            <a:off x="6011863" y="3573463"/>
            <a:ext cx="720725" cy="7191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6" name="Oval 7"/>
          <p:cNvSpPr>
            <a:spLocks noChangeArrowheads="1"/>
          </p:cNvSpPr>
          <p:nvPr/>
        </p:nvSpPr>
        <p:spPr bwMode="auto">
          <a:xfrm>
            <a:off x="8101013" y="3716338"/>
            <a:ext cx="504825" cy="504825"/>
          </a:xfrm>
          <a:prstGeom prst="ellipse">
            <a:avLst/>
          </a:prstGeom>
          <a:solidFill>
            <a:srgbClr val="CCFFFF"/>
          </a:solidFill>
          <a:ln w="9525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7" name="Oval 8"/>
          <p:cNvSpPr>
            <a:spLocks noChangeArrowheads="1"/>
          </p:cNvSpPr>
          <p:nvPr/>
        </p:nvSpPr>
        <p:spPr bwMode="auto">
          <a:xfrm>
            <a:off x="7596188" y="4652963"/>
            <a:ext cx="504825" cy="504825"/>
          </a:xfrm>
          <a:prstGeom prst="ellipse">
            <a:avLst/>
          </a:prstGeom>
          <a:solidFill>
            <a:srgbClr val="CCFFFF"/>
          </a:solidFill>
          <a:ln w="9525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Oval 9"/>
          <p:cNvSpPr>
            <a:spLocks noChangeArrowheads="1"/>
          </p:cNvSpPr>
          <p:nvPr/>
        </p:nvSpPr>
        <p:spPr bwMode="auto">
          <a:xfrm>
            <a:off x="5580112" y="4581128"/>
            <a:ext cx="504825" cy="504825"/>
          </a:xfrm>
          <a:prstGeom prst="ellipse">
            <a:avLst/>
          </a:prstGeom>
          <a:solidFill>
            <a:srgbClr val="CCFFFF"/>
          </a:solidFill>
          <a:ln w="9525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9" name="Oval 10"/>
          <p:cNvSpPr>
            <a:spLocks noChangeArrowheads="1"/>
          </p:cNvSpPr>
          <p:nvPr/>
        </p:nvSpPr>
        <p:spPr bwMode="auto">
          <a:xfrm>
            <a:off x="5076825" y="3644900"/>
            <a:ext cx="504825" cy="504825"/>
          </a:xfrm>
          <a:prstGeom prst="ellipse">
            <a:avLst/>
          </a:prstGeom>
          <a:solidFill>
            <a:srgbClr val="CCFFFF"/>
          </a:solidFill>
          <a:ln w="9525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0" name="Oval 11"/>
          <p:cNvSpPr>
            <a:spLocks noChangeArrowheads="1"/>
          </p:cNvSpPr>
          <p:nvPr/>
        </p:nvSpPr>
        <p:spPr bwMode="auto">
          <a:xfrm>
            <a:off x="5724525" y="2492375"/>
            <a:ext cx="504825" cy="504825"/>
          </a:xfrm>
          <a:prstGeom prst="ellipse">
            <a:avLst/>
          </a:prstGeom>
          <a:solidFill>
            <a:srgbClr val="CCFFFF"/>
          </a:solidFill>
          <a:ln w="9525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1" name="Oval 12"/>
          <p:cNvSpPr>
            <a:spLocks noChangeArrowheads="1"/>
          </p:cNvSpPr>
          <p:nvPr/>
        </p:nvSpPr>
        <p:spPr bwMode="auto">
          <a:xfrm>
            <a:off x="755650" y="2349500"/>
            <a:ext cx="504825" cy="504825"/>
          </a:xfrm>
          <a:prstGeom prst="ellipse">
            <a:avLst/>
          </a:prstGeom>
          <a:solidFill>
            <a:srgbClr val="CCFFFF"/>
          </a:solidFill>
          <a:ln w="9525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2" name="Oval 13"/>
          <p:cNvSpPr>
            <a:spLocks noChangeArrowheads="1"/>
          </p:cNvSpPr>
          <p:nvPr/>
        </p:nvSpPr>
        <p:spPr bwMode="auto">
          <a:xfrm>
            <a:off x="468313" y="3933825"/>
            <a:ext cx="504825" cy="504825"/>
          </a:xfrm>
          <a:prstGeom prst="ellipse">
            <a:avLst/>
          </a:prstGeom>
          <a:solidFill>
            <a:srgbClr val="CCFFFF"/>
          </a:solidFill>
          <a:ln w="9525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3" name="Oval 14"/>
          <p:cNvSpPr>
            <a:spLocks noChangeArrowheads="1"/>
          </p:cNvSpPr>
          <p:nvPr/>
        </p:nvSpPr>
        <p:spPr bwMode="auto">
          <a:xfrm>
            <a:off x="1547813" y="4652963"/>
            <a:ext cx="504825" cy="504825"/>
          </a:xfrm>
          <a:prstGeom prst="ellipse">
            <a:avLst/>
          </a:prstGeom>
          <a:solidFill>
            <a:srgbClr val="CCFFFF"/>
          </a:solidFill>
          <a:ln w="9525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4" name="Oval 15"/>
          <p:cNvSpPr>
            <a:spLocks noChangeArrowheads="1"/>
          </p:cNvSpPr>
          <p:nvPr/>
        </p:nvSpPr>
        <p:spPr bwMode="auto">
          <a:xfrm>
            <a:off x="2339975" y="4652963"/>
            <a:ext cx="504825" cy="504825"/>
          </a:xfrm>
          <a:prstGeom prst="ellipse">
            <a:avLst/>
          </a:prstGeom>
          <a:solidFill>
            <a:srgbClr val="CCFFFF"/>
          </a:solidFill>
          <a:ln w="9525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5" name="Oval 16"/>
          <p:cNvSpPr>
            <a:spLocks noChangeArrowheads="1"/>
          </p:cNvSpPr>
          <p:nvPr/>
        </p:nvSpPr>
        <p:spPr bwMode="auto">
          <a:xfrm>
            <a:off x="3492500" y="4005263"/>
            <a:ext cx="504825" cy="504825"/>
          </a:xfrm>
          <a:prstGeom prst="ellipse">
            <a:avLst/>
          </a:prstGeom>
          <a:solidFill>
            <a:srgbClr val="CCFFFF"/>
          </a:solidFill>
          <a:ln w="9525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6" name="Oval 17"/>
          <p:cNvSpPr>
            <a:spLocks noChangeArrowheads="1"/>
          </p:cNvSpPr>
          <p:nvPr/>
        </p:nvSpPr>
        <p:spPr bwMode="auto">
          <a:xfrm>
            <a:off x="3276600" y="2349500"/>
            <a:ext cx="504825" cy="504825"/>
          </a:xfrm>
          <a:prstGeom prst="ellipse">
            <a:avLst/>
          </a:prstGeom>
          <a:solidFill>
            <a:srgbClr val="CCFFFF"/>
          </a:solidFill>
          <a:ln w="9525">
            <a:solidFill>
              <a:srgbClr val="CC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7" name="Oval 18"/>
          <p:cNvSpPr>
            <a:spLocks noChangeArrowheads="1"/>
          </p:cNvSpPr>
          <p:nvPr/>
        </p:nvSpPr>
        <p:spPr bwMode="auto">
          <a:xfrm>
            <a:off x="7019925" y="3573463"/>
            <a:ext cx="720725" cy="7191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8" name="Oval 20"/>
          <p:cNvSpPr>
            <a:spLocks noChangeArrowheads="1"/>
          </p:cNvSpPr>
          <p:nvPr/>
        </p:nvSpPr>
        <p:spPr bwMode="auto">
          <a:xfrm>
            <a:off x="1187450" y="3500438"/>
            <a:ext cx="720725" cy="7191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59" name="Line 22"/>
          <p:cNvSpPr>
            <a:spLocks noChangeShapeType="1"/>
          </p:cNvSpPr>
          <p:nvPr/>
        </p:nvSpPr>
        <p:spPr bwMode="auto">
          <a:xfrm flipH="1">
            <a:off x="1763713" y="3213100"/>
            <a:ext cx="287337" cy="360363"/>
          </a:xfrm>
          <a:prstGeom prst="line">
            <a:avLst/>
          </a:prstGeom>
          <a:noFill/>
          <a:ln w="50800">
            <a:solidFill>
              <a:srgbClr val="CC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0" name="Line 24"/>
          <p:cNvSpPr>
            <a:spLocks noChangeShapeType="1"/>
          </p:cNvSpPr>
          <p:nvPr/>
        </p:nvSpPr>
        <p:spPr bwMode="auto">
          <a:xfrm>
            <a:off x="2484438" y="3213100"/>
            <a:ext cx="287337" cy="360363"/>
          </a:xfrm>
          <a:prstGeom prst="line">
            <a:avLst/>
          </a:prstGeom>
          <a:noFill/>
          <a:ln w="50800">
            <a:solidFill>
              <a:srgbClr val="CC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1" name="Line 25"/>
          <p:cNvSpPr>
            <a:spLocks noChangeShapeType="1"/>
          </p:cNvSpPr>
          <p:nvPr/>
        </p:nvSpPr>
        <p:spPr bwMode="auto">
          <a:xfrm>
            <a:off x="1692275" y="4221163"/>
            <a:ext cx="71438" cy="431800"/>
          </a:xfrm>
          <a:prstGeom prst="line">
            <a:avLst/>
          </a:prstGeom>
          <a:noFill/>
          <a:ln w="50800">
            <a:solidFill>
              <a:srgbClr val="CC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2" name="Line 26"/>
          <p:cNvSpPr>
            <a:spLocks noChangeShapeType="1"/>
          </p:cNvSpPr>
          <p:nvPr/>
        </p:nvSpPr>
        <p:spPr bwMode="auto">
          <a:xfrm flipH="1">
            <a:off x="971550" y="4005263"/>
            <a:ext cx="215900" cy="144462"/>
          </a:xfrm>
          <a:prstGeom prst="line">
            <a:avLst/>
          </a:prstGeom>
          <a:noFill/>
          <a:ln w="50800">
            <a:solidFill>
              <a:srgbClr val="CC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3" name="Line 27"/>
          <p:cNvSpPr>
            <a:spLocks noChangeShapeType="1"/>
          </p:cNvSpPr>
          <p:nvPr/>
        </p:nvSpPr>
        <p:spPr bwMode="auto">
          <a:xfrm flipH="1" flipV="1">
            <a:off x="1116013" y="2852738"/>
            <a:ext cx="287337" cy="647700"/>
          </a:xfrm>
          <a:prstGeom prst="line">
            <a:avLst/>
          </a:prstGeom>
          <a:noFill/>
          <a:ln w="50800">
            <a:solidFill>
              <a:srgbClr val="CC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4" name="Line 28"/>
          <p:cNvSpPr>
            <a:spLocks noChangeShapeType="1"/>
          </p:cNvSpPr>
          <p:nvPr/>
        </p:nvSpPr>
        <p:spPr bwMode="auto">
          <a:xfrm flipV="1">
            <a:off x="3132138" y="2852738"/>
            <a:ext cx="360362" cy="720725"/>
          </a:xfrm>
          <a:prstGeom prst="line">
            <a:avLst/>
          </a:prstGeom>
          <a:noFill/>
          <a:ln w="50800">
            <a:solidFill>
              <a:srgbClr val="CC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5" name="Line 29"/>
          <p:cNvSpPr>
            <a:spLocks noChangeShapeType="1"/>
          </p:cNvSpPr>
          <p:nvPr/>
        </p:nvSpPr>
        <p:spPr bwMode="auto">
          <a:xfrm flipH="1">
            <a:off x="2700338" y="4221163"/>
            <a:ext cx="215900" cy="431800"/>
          </a:xfrm>
          <a:prstGeom prst="line">
            <a:avLst/>
          </a:prstGeom>
          <a:noFill/>
          <a:ln w="50800">
            <a:solidFill>
              <a:srgbClr val="CC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6" name="Line 30"/>
          <p:cNvSpPr>
            <a:spLocks noChangeShapeType="1"/>
          </p:cNvSpPr>
          <p:nvPr/>
        </p:nvSpPr>
        <p:spPr bwMode="auto">
          <a:xfrm>
            <a:off x="3276600" y="4005263"/>
            <a:ext cx="215900" cy="144462"/>
          </a:xfrm>
          <a:prstGeom prst="line">
            <a:avLst/>
          </a:prstGeom>
          <a:noFill/>
          <a:ln w="50800">
            <a:solidFill>
              <a:srgbClr val="CC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7" name="Line 31"/>
          <p:cNvSpPr>
            <a:spLocks noChangeShapeType="1"/>
          </p:cNvSpPr>
          <p:nvPr/>
        </p:nvSpPr>
        <p:spPr bwMode="auto">
          <a:xfrm>
            <a:off x="7956550" y="2708275"/>
            <a:ext cx="287338" cy="0"/>
          </a:xfrm>
          <a:prstGeom prst="line">
            <a:avLst/>
          </a:prstGeom>
          <a:noFill/>
          <a:ln w="50800">
            <a:solidFill>
              <a:srgbClr val="CC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8" name="Line 32"/>
          <p:cNvSpPr>
            <a:spLocks noChangeShapeType="1"/>
          </p:cNvSpPr>
          <p:nvPr/>
        </p:nvSpPr>
        <p:spPr bwMode="auto">
          <a:xfrm flipH="1">
            <a:off x="7451725" y="2997200"/>
            <a:ext cx="144463" cy="576263"/>
          </a:xfrm>
          <a:prstGeom prst="line">
            <a:avLst/>
          </a:prstGeom>
          <a:noFill/>
          <a:ln w="50800">
            <a:solidFill>
              <a:srgbClr val="CC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9" name="Line 33"/>
          <p:cNvSpPr>
            <a:spLocks noChangeShapeType="1"/>
          </p:cNvSpPr>
          <p:nvPr/>
        </p:nvSpPr>
        <p:spPr bwMode="auto">
          <a:xfrm>
            <a:off x="7740650" y="3933825"/>
            <a:ext cx="360363" cy="0"/>
          </a:xfrm>
          <a:prstGeom prst="line">
            <a:avLst/>
          </a:prstGeom>
          <a:noFill/>
          <a:ln w="50800">
            <a:solidFill>
              <a:srgbClr val="CC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0" name="Line 34"/>
          <p:cNvSpPr>
            <a:spLocks noChangeShapeType="1"/>
          </p:cNvSpPr>
          <p:nvPr/>
        </p:nvSpPr>
        <p:spPr bwMode="auto">
          <a:xfrm>
            <a:off x="7524750" y="4292600"/>
            <a:ext cx="215900" cy="360363"/>
          </a:xfrm>
          <a:prstGeom prst="line">
            <a:avLst/>
          </a:prstGeom>
          <a:noFill/>
          <a:ln w="50800">
            <a:solidFill>
              <a:srgbClr val="CC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1" name="Line 35"/>
          <p:cNvSpPr>
            <a:spLocks noChangeShapeType="1"/>
          </p:cNvSpPr>
          <p:nvPr/>
        </p:nvSpPr>
        <p:spPr bwMode="auto">
          <a:xfrm flipH="1">
            <a:off x="6732588" y="3933825"/>
            <a:ext cx="287337" cy="0"/>
          </a:xfrm>
          <a:prstGeom prst="line">
            <a:avLst/>
          </a:prstGeom>
          <a:noFill/>
          <a:ln w="50800">
            <a:solidFill>
              <a:srgbClr val="CC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2" name="Line 36"/>
          <p:cNvSpPr>
            <a:spLocks noChangeShapeType="1"/>
          </p:cNvSpPr>
          <p:nvPr/>
        </p:nvSpPr>
        <p:spPr bwMode="auto">
          <a:xfrm flipH="1">
            <a:off x="5940425" y="4221163"/>
            <a:ext cx="215900" cy="360362"/>
          </a:xfrm>
          <a:prstGeom prst="line">
            <a:avLst/>
          </a:prstGeom>
          <a:noFill/>
          <a:ln w="50800">
            <a:solidFill>
              <a:srgbClr val="CC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3" name="Line 37"/>
          <p:cNvSpPr>
            <a:spLocks noChangeShapeType="1"/>
          </p:cNvSpPr>
          <p:nvPr/>
        </p:nvSpPr>
        <p:spPr bwMode="auto">
          <a:xfrm>
            <a:off x="5580063" y="3933825"/>
            <a:ext cx="431800" cy="0"/>
          </a:xfrm>
          <a:prstGeom prst="line">
            <a:avLst/>
          </a:prstGeom>
          <a:noFill/>
          <a:ln w="50800">
            <a:solidFill>
              <a:srgbClr val="CC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4" name="Line 38"/>
          <p:cNvSpPr>
            <a:spLocks noChangeShapeType="1"/>
          </p:cNvSpPr>
          <p:nvPr/>
        </p:nvSpPr>
        <p:spPr bwMode="auto">
          <a:xfrm>
            <a:off x="6084888" y="2997200"/>
            <a:ext cx="215900" cy="576263"/>
          </a:xfrm>
          <a:prstGeom prst="line">
            <a:avLst/>
          </a:prstGeom>
          <a:noFill/>
          <a:ln w="50800">
            <a:solidFill>
              <a:srgbClr val="CCFF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75" name="Oval 21"/>
          <p:cNvSpPr>
            <a:spLocks noChangeArrowheads="1"/>
          </p:cNvSpPr>
          <p:nvPr/>
        </p:nvSpPr>
        <p:spPr bwMode="auto">
          <a:xfrm>
            <a:off x="1908175" y="2708275"/>
            <a:ext cx="649288" cy="6477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76" name="Oval 19"/>
          <p:cNvSpPr>
            <a:spLocks noChangeArrowheads="1"/>
          </p:cNvSpPr>
          <p:nvPr/>
        </p:nvSpPr>
        <p:spPr bwMode="auto">
          <a:xfrm>
            <a:off x="2627313" y="3500438"/>
            <a:ext cx="720725" cy="719137"/>
          </a:xfrm>
          <a:prstGeom prst="ellipse">
            <a:avLst/>
          </a:pr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3419872" y="5733256"/>
            <a:ext cx="26642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С</a:t>
            </a:r>
            <a:r>
              <a:rPr lang="ru-RU" sz="2800" baseline="-25000" dirty="0" smtClean="0"/>
              <a:t>2</a:t>
            </a:r>
            <a:r>
              <a:rPr lang="ru-RU" sz="2800" dirty="0" smtClean="0"/>
              <a:t>Н</a:t>
            </a:r>
            <a:r>
              <a:rPr lang="ru-RU" sz="2800" baseline="-25000" dirty="0" smtClean="0"/>
              <a:t>6</a:t>
            </a:r>
            <a:r>
              <a:rPr lang="ru-RU" sz="2800" dirty="0" smtClean="0"/>
              <a:t>О</a:t>
            </a:r>
            <a:endParaRPr lang="ru-RU" sz="2800" dirty="0"/>
          </a:p>
        </p:txBody>
      </p:sp>
      <p:sp>
        <p:nvSpPr>
          <p:cNvPr id="38" name="Прямоугольник 37"/>
          <p:cNvSpPr/>
          <p:nvPr/>
        </p:nvSpPr>
        <p:spPr>
          <a:xfrm>
            <a:off x="5076056" y="764704"/>
            <a:ext cx="333777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СН</a:t>
            </a:r>
            <a:r>
              <a:rPr lang="ru-RU" sz="4400" baseline="-25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3</a:t>
            </a:r>
            <a:r>
              <a:rPr lang="ru-RU" sz="4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-СН</a:t>
            </a:r>
            <a:r>
              <a:rPr lang="ru-RU" sz="4400" baseline="-250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2</a:t>
            </a:r>
            <a:r>
              <a:rPr lang="ru-RU" sz="4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-</a:t>
            </a:r>
            <a:r>
              <a:rPr lang="ru-RU" sz="4400" dirty="0" smtClean="0">
                <a:solidFill>
                  <a:srgbClr val="FF0000"/>
                </a:solidFill>
              </a:rPr>
              <a:t>О</a:t>
            </a:r>
            <a:r>
              <a:rPr lang="ru-RU" sz="440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Н</a:t>
            </a:r>
            <a:endParaRPr lang="ru-RU" sz="440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156176" y="5661248"/>
            <a:ext cx="1731605" cy="656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4400" dirty="0" smtClean="0">
                <a:solidFill>
                  <a:srgbClr val="FFFF00"/>
                </a:solidFill>
              </a:rPr>
              <a:t>этанол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755576" y="5589240"/>
            <a:ext cx="2592288" cy="796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2800" dirty="0" err="1" smtClean="0">
                <a:solidFill>
                  <a:srgbClr val="FFFF00"/>
                </a:solidFill>
              </a:rPr>
              <a:t>Диметиловый</a:t>
            </a:r>
            <a:r>
              <a:rPr lang="ru-RU" sz="2800" dirty="0" smtClean="0">
                <a:solidFill>
                  <a:srgbClr val="FFFF00"/>
                </a:solidFill>
              </a:rPr>
              <a:t> эфир</a:t>
            </a:r>
          </a:p>
        </p:txBody>
      </p:sp>
      <p:sp>
        <p:nvSpPr>
          <p:cNvPr id="41" name="Стрелка вправо 40">
            <a:hlinkClick r:id="rId3" action="ppaction://hlinksldjump"/>
          </p:cNvPr>
          <p:cNvSpPr/>
          <p:nvPr/>
        </p:nvSpPr>
        <p:spPr>
          <a:xfrm>
            <a:off x="7524328" y="60932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Изомерия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явление существования соединений , молекулы которых содержат атомы одних и тех же химических элементов, но отличаются своей формой и взаимным расположением атомов</a:t>
            </a:r>
            <a:endParaRPr lang="ru-RU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Историческая справка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3929063" y="1600200"/>
            <a:ext cx="4757737" cy="4525963"/>
          </a:xfrm>
        </p:spPr>
        <p:txBody>
          <a:bodyPr/>
          <a:lstStyle/>
          <a:p>
            <a:pPr eaLnBrk="1" hangingPunct="1"/>
            <a:r>
              <a:rPr lang="ru-RU" sz="3600" b="1" smtClean="0"/>
              <a:t>Термин </a:t>
            </a:r>
            <a:r>
              <a:rPr lang="ru-RU" sz="3600" b="1" smtClean="0">
                <a:solidFill>
                  <a:srgbClr val="FF0000"/>
                </a:solidFill>
              </a:rPr>
              <a:t>изомерия </a:t>
            </a:r>
            <a:r>
              <a:rPr lang="ru-RU" sz="3600" b="1" smtClean="0"/>
              <a:t>предложен в 1830 г. Шведским химиком И.Берцелиусом.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" y="1500188"/>
            <a:ext cx="3230563" cy="4427537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4101" name="Прямоугольник 4"/>
          <p:cNvSpPr>
            <a:spLocks noChangeArrowheads="1"/>
          </p:cNvSpPr>
          <p:nvPr/>
        </p:nvSpPr>
        <p:spPr bwMode="auto">
          <a:xfrm>
            <a:off x="3929063" y="4143375"/>
            <a:ext cx="457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3258FC"/>
                </a:solidFill>
                <a:latin typeface="Tahoma" pitchFamily="34" charset="0"/>
              </a:rPr>
              <a:t>Берцелиус Йенс Якоб </a:t>
            </a:r>
          </a:p>
          <a:p>
            <a:pPr algn="ctr"/>
            <a:r>
              <a:rPr lang="ru-RU" sz="2800" b="1">
                <a:solidFill>
                  <a:srgbClr val="3258FC"/>
                </a:solidFill>
                <a:latin typeface="Tahoma" pitchFamily="34" charset="0"/>
              </a:rPr>
              <a:t>(1779-1848) </a:t>
            </a:r>
            <a:endParaRPr lang="ru-RU" sz="2800">
              <a:solidFill>
                <a:srgbClr val="3258FC"/>
              </a:solidFill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Историческая справка</a:t>
            </a:r>
            <a:endParaRPr lang="ru-RU" smtClean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3357563" y="1600200"/>
            <a:ext cx="5572125" cy="4525963"/>
          </a:xfrm>
        </p:spPr>
        <p:txBody>
          <a:bodyPr/>
          <a:lstStyle/>
          <a:p>
            <a:pPr eaLnBrk="1" hangingPunct="1"/>
            <a:r>
              <a:rPr lang="ru-RU" sz="2400" b="1" smtClean="0"/>
              <a:t>Русский химик А.М.Бутлеров предсказал существование двух изомерных бутанов С</a:t>
            </a:r>
            <a:r>
              <a:rPr lang="ru-RU" sz="2400" b="1" baseline="-25000" smtClean="0"/>
              <a:t>4</a:t>
            </a:r>
            <a:r>
              <a:rPr lang="ru-RU" sz="2400" b="1" smtClean="0"/>
              <a:t>Н</a:t>
            </a:r>
            <a:r>
              <a:rPr lang="ru-RU" sz="2400" b="1" baseline="-25000" smtClean="0"/>
              <a:t>10</a:t>
            </a:r>
            <a:r>
              <a:rPr lang="ru-RU" sz="2400" b="1" smtClean="0"/>
              <a:t>, трех изомерных пентанов С</a:t>
            </a:r>
            <a:r>
              <a:rPr lang="ru-RU" sz="2400" b="1" baseline="-25000" smtClean="0"/>
              <a:t>5</a:t>
            </a:r>
            <a:r>
              <a:rPr lang="ru-RU" sz="2400" b="1" smtClean="0"/>
              <a:t>Н</a:t>
            </a:r>
            <a:r>
              <a:rPr lang="ru-RU" sz="2400" b="1" baseline="-25000" smtClean="0"/>
              <a:t>12</a:t>
            </a:r>
            <a:r>
              <a:rPr lang="ru-RU" sz="2400" b="1" smtClean="0"/>
              <a:t>, четырех изомерных бутиловых спиртов С</a:t>
            </a:r>
            <a:r>
              <a:rPr lang="ru-RU" sz="2400" b="1" baseline="-25000" smtClean="0"/>
              <a:t>5</a:t>
            </a:r>
            <a:r>
              <a:rPr lang="ru-RU" sz="2400" b="1" smtClean="0"/>
              <a:t>Н</a:t>
            </a:r>
            <a:r>
              <a:rPr lang="ru-RU" sz="2400" b="1" baseline="-25000" smtClean="0"/>
              <a:t>11</a:t>
            </a:r>
            <a:r>
              <a:rPr lang="ru-RU" sz="2400" b="1" smtClean="0"/>
              <a:t>ОН. </a:t>
            </a:r>
          </a:p>
          <a:p>
            <a:pPr eaLnBrk="1" hangingPunct="1"/>
            <a:r>
              <a:rPr lang="ru-RU" sz="2400" b="1" smtClean="0"/>
              <a:t>В 1860 -1870 гг., он вместе со своими учениками синтезировал предсказанные изомеры.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928813"/>
            <a:ext cx="3028950" cy="4103687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  <a:headEnd/>
            <a:tailEnd/>
          </a:ln>
        </p:spPr>
      </p:pic>
      <p:sp>
        <p:nvSpPr>
          <p:cNvPr id="5125" name="Прямоугольник 4"/>
          <p:cNvSpPr>
            <a:spLocks noChangeArrowheads="1"/>
          </p:cNvSpPr>
          <p:nvPr/>
        </p:nvSpPr>
        <p:spPr bwMode="auto">
          <a:xfrm>
            <a:off x="3786188" y="5143500"/>
            <a:ext cx="457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3258FC"/>
                </a:solidFill>
                <a:latin typeface="Tahoma" pitchFamily="34" charset="0"/>
              </a:rPr>
              <a:t>Бутлеров Александр Михайлович</a:t>
            </a:r>
          </a:p>
          <a:p>
            <a:pPr algn="ctr"/>
            <a:r>
              <a:rPr lang="ru-RU" sz="2800" b="1">
                <a:solidFill>
                  <a:srgbClr val="3258FC"/>
                </a:solidFill>
                <a:latin typeface="Tahoma" pitchFamily="34" charset="0"/>
              </a:rPr>
              <a:t> (1828-1886)</a:t>
            </a:r>
            <a:endParaRPr lang="ru-RU" sz="2800">
              <a:solidFill>
                <a:srgbClr val="3258FC"/>
              </a:solidFill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Какие вещества называются изомерами?</a:t>
            </a:r>
            <a:endParaRPr lang="ru-RU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4000" b="1" dirty="0" smtClean="0"/>
              <a:t>вещества, имеющие одинаковый качественный и количественный состав, но разное строение и разные свойства.</a:t>
            </a:r>
            <a:endParaRPr lang="ru-RU" sz="4000" dirty="0"/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Дать названия веществам: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861300" cy="4495800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dirty="0" smtClean="0"/>
              <a:t>СН</a:t>
            </a:r>
            <a:r>
              <a:rPr lang="ru-RU" sz="2400" dirty="0" smtClean="0"/>
              <a:t>3</a:t>
            </a:r>
            <a:r>
              <a:rPr lang="ru-RU" sz="6000" dirty="0" smtClean="0"/>
              <a:t>–СН=СН–СН</a:t>
            </a:r>
            <a:r>
              <a:rPr lang="ru-RU" sz="2400" dirty="0" smtClean="0"/>
              <a:t>3</a:t>
            </a:r>
          </a:p>
          <a:p>
            <a:pPr eaLnBrk="1" hangingPunct="1">
              <a:buFontTx/>
              <a:buNone/>
              <a:defRPr/>
            </a:pPr>
            <a:endParaRPr lang="ru-RU" sz="6000" dirty="0" smtClean="0"/>
          </a:p>
          <a:p>
            <a:pPr eaLnBrk="1" hangingPunct="1">
              <a:defRPr/>
            </a:pPr>
            <a:r>
              <a:rPr lang="ru-RU" sz="6000" dirty="0" smtClean="0"/>
              <a:t>СН</a:t>
            </a:r>
            <a:r>
              <a:rPr lang="ru-RU" sz="2400" dirty="0" smtClean="0"/>
              <a:t>2</a:t>
            </a:r>
            <a:r>
              <a:rPr lang="ru-RU" sz="6000" dirty="0" smtClean="0"/>
              <a:t>=СН–СН</a:t>
            </a:r>
            <a:r>
              <a:rPr lang="ru-RU" sz="2400" dirty="0" smtClean="0"/>
              <a:t>2</a:t>
            </a:r>
            <a:r>
              <a:rPr lang="ru-RU" sz="6000" dirty="0" smtClean="0"/>
              <a:t>–СН</a:t>
            </a:r>
            <a:r>
              <a:rPr lang="ru-RU" sz="2400" dirty="0" smtClean="0"/>
              <a:t>3</a:t>
            </a:r>
          </a:p>
          <a:p>
            <a:pPr eaLnBrk="1" hangingPunct="1">
              <a:defRPr/>
            </a:pPr>
            <a:endParaRPr lang="ru-RU" sz="4800" dirty="0" smtClean="0"/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4359275" y="2487613"/>
          <a:ext cx="4032250" cy="2668587"/>
        </p:xfrm>
        <a:graphic>
          <a:graphicData uri="http://schemas.openxmlformats.org/presentationml/2006/ole">
            <p:oleObj spid="_x0000_s9220" name="Документ" r:id="rId3" imgW="6094034" imgH="4064262" progId="">
              <p:embed/>
            </p:oleObj>
          </a:graphicData>
        </a:graphic>
      </p:graphicFrame>
      <p:sp>
        <p:nvSpPr>
          <p:cNvPr id="5" name="Стрелка вправо 4">
            <a:hlinkClick r:id="rId4" action="ppaction://hlinksldjump"/>
          </p:cNvPr>
          <p:cNvSpPr/>
          <p:nvPr/>
        </p:nvSpPr>
        <p:spPr>
          <a:xfrm>
            <a:off x="7020272" y="6021288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2708920"/>
            <a:ext cx="4104456" cy="656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4400" dirty="0" smtClean="0">
                <a:solidFill>
                  <a:srgbClr val="FFFF00"/>
                </a:solidFill>
              </a:rPr>
              <a:t>Бутен-2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123728" y="5085184"/>
            <a:ext cx="4104456" cy="656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ru-RU" sz="4400" dirty="0" smtClean="0">
                <a:solidFill>
                  <a:srgbClr val="FFFF00"/>
                </a:solidFill>
              </a:rPr>
              <a:t>Бутен-1</a:t>
            </a: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  <p:bldP spid="33795" grpId="0" uiExpand="1" build="p"/>
      <p:bldP spid="6" grpId="0"/>
      <p:bldP spid="7" grpId="0"/>
    </p:bldLst>
  </p:timing>
</p:sld>
</file>

<file path=ppt/theme/theme1.xml><?xml version="1.0" encoding="utf-8"?>
<a:theme xmlns:a="http://schemas.openxmlformats.org/drawingml/2006/main" name="Сотрудничество">
  <a:themeElements>
    <a:clrScheme name="Сотрудничество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Сотрудничество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отрудничество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отрудничество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отрудничество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641</TotalTime>
  <Words>322</Words>
  <Application>Microsoft Office PowerPoint</Application>
  <PresentationFormat>Экран (4:3)</PresentationFormat>
  <Paragraphs>85</Paragraphs>
  <Slides>20</Slides>
  <Notes>1</Notes>
  <HiddenSlides>0</HiddenSlides>
  <MMClips>1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Сотрудничество</vt:lpstr>
      <vt:lpstr>Документ</vt:lpstr>
      <vt:lpstr>.</vt:lpstr>
      <vt:lpstr>   Что такое перед вами???</vt:lpstr>
      <vt:lpstr>Н-О-С≡N  </vt:lpstr>
      <vt:lpstr> СН3-О-СН3  </vt:lpstr>
      <vt:lpstr>Изомерия</vt:lpstr>
      <vt:lpstr>Историческая справка</vt:lpstr>
      <vt:lpstr>Историческая справка</vt:lpstr>
      <vt:lpstr>Какие вещества называются изомерами?</vt:lpstr>
      <vt:lpstr>Дать названия веществам:</vt:lpstr>
      <vt:lpstr>Слайд 10</vt:lpstr>
      <vt:lpstr>Слайд 11</vt:lpstr>
      <vt:lpstr>Составьте структурные формулы пространственных изомеров</vt:lpstr>
      <vt:lpstr>зеркало</vt:lpstr>
      <vt:lpstr>Назовите виды изомерии:</vt:lpstr>
      <vt:lpstr>Подумаем…</vt:lpstr>
      <vt:lpstr>А теперь…</vt:lpstr>
      <vt:lpstr>Домашнее задание</vt:lpstr>
      <vt:lpstr>Заполните таблицу:</vt:lpstr>
      <vt:lpstr>Спасибо за УРОК</vt:lpstr>
      <vt:lpstr>Используемые материалы и ресурсы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ИЗОМЕРИЯ. ИЗОМЕРЫ.</dc:title>
  <dc:creator>Solontson V. Nokolay</dc:creator>
  <cp:lastModifiedBy>Светлана</cp:lastModifiedBy>
  <cp:revision>14</cp:revision>
  <dcterms:created xsi:type="dcterms:W3CDTF">2009-09-27T10:09:48Z</dcterms:created>
  <dcterms:modified xsi:type="dcterms:W3CDTF">2013-11-07T13:18:05Z</dcterms:modified>
</cp:coreProperties>
</file>