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Подготовила: Ушакова Г.Л., </a:t>
            </a:r>
          </a:p>
          <a:p>
            <a:pPr algn="r"/>
            <a:r>
              <a:rPr lang="ru-RU" dirty="0" smtClean="0"/>
              <a:t>учитель химии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836713"/>
            <a:ext cx="7175351" cy="1944216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Простые вещества – металлы.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33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052736"/>
            <a:ext cx="6512511" cy="4462432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Металлический</a:t>
            </a:r>
            <a:br>
              <a:rPr lang="ru-RU" sz="5400" dirty="0" smtClean="0"/>
            </a:br>
            <a:r>
              <a:rPr lang="ru-RU" sz="5400" dirty="0" smtClean="0"/>
              <a:t> блеск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2400" dirty="0" smtClean="0"/>
              <a:t>Свет поглощается поверхностью металла, и его электроны начинают испускать свои, вторичные волны излучения, которые мы воспринимаем как металлический блеск.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70461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6379111" cy="547260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Общие физические свойства металлов определяются металлической связью и металлической кристаллической решеткой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u="sng" dirty="0" smtClean="0">
                <a:latin typeface="Franklin Gothic Heavy" pitchFamily="34" charset="0"/>
              </a:rPr>
              <a:t>МЕТАЛЛОВ – 88</a:t>
            </a:r>
            <a:br>
              <a:rPr lang="ru-RU" sz="2000" i="1" u="sng" dirty="0" smtClean="0">
                <a:latin typeface="Franklin Gothic Heavy" pitchFamily="34" charset="0"/>
              </a:rPr>
            </a:br>
            <a:r>
              <a:rPr lang="ru-RU" sz="2000" dirty="0">
                <a:latin typeface="Franklin Gothic Heavy" pitchFamily="34" charset="0"/>
              </a:rPr>
              <a:t/>
            </a:r>
            <a:br>
              <a:rPr lang="ru-RU" sz="2000" dirty="0">
                <a:latin typeface="Franklin Gothic Heavy" pitchFamily="34" charset="0"/>
              </a:rPr>
            </a:br>
            <a:r>
              <a:rPr lang="ru-RU" sz="2000" dirty="0" smtClean="0">
                <a:latin typeface="Franklin Gothic Heavy" pitchFamily="34" charset="0"/>
              </a:rPr>
              <a:t>НЕМЕТАЛЛОВ – 22</a:t>
            </a:r>
            <a:br>
              <a:rPr lang="ru-RU" sz="2000" dirty="0" smtClean="0">
                <a:latin typeface="Franklin Gothic Heavy" pitchFamily="34" charset="0"/>
              </a:rPr>
            </a:br>
            <a:r>
              <a:rPr lang="ru-RU" sz="2000" dirty="0">
                <a:latin typeface="Franklin Gothic Heavy" pitchFamily="34" charset="0"/>
              </a:rPr>
              <a:t/>
            </a:r>
            <a:br>
              <a:rPr lang="ru-RU" sz="2000" dirty="0">
                <a:latin typeface="Franklin Gothic Heavy" pitchFamily="34" charset="0"/>
              </a:rPr>
            </a:br>
            <a:r>
              <a:rPr lang="ru-RU" sz="2000" i="1" dirty="0" smtClean="0">
                <a:latin typeface="Franklin Gothic Heavy" pitchFamily="34" charset="0"/>
              </a:rPr>
              <a:t>Всего элементов - 110</a:t>
            </a:r>
            <a:endParaRPr lang="ru-RU" sz="2000" i="1" dirty="0"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5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20879" cy="5184576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latin typeface="Impact" pitchFamily="34" charset="0"/>
              </a:rPr>
              <a:t>Цель: сформировать </a:t>
            </a:r>
            <a:br>
              <a:rPr lang="ru-RU" dirty="0" smtClean="0">
                <a:latin typeface="Impact" pitchFamily="34" charset="0"/>
              </a:rPr>
            </a:br>
            <a:r>
              <a:rPr lang="ru-RU" dirty="0">
                <a:latin typeface="Impact" pitchFamily="34" charset="0"/>
              </a:rPr>
              <a:t/>
            </a:r>
            <a:br>
              <a:rPr lang="ru-RU" dirty="0">
                <a:latin typeface="Impact" pitchFamily="34" charset="0"/>
              </a:rPr>
            </a:br>
            <a:r>
              <a:rPr lang="ru-RU" dirty="0" smtClean="0">
                <a:latin typeface="Impact" pitchFamily="34" charset="0"/>
              </a:rPr>
              <a:t>представление о </a:t>
            </a:r>
            <a:br>
              <a:rPr lang="ru-RU" dirty="0" smtClean="0">
                <a:latin typeface="Impact" pitchFamily="34" charset="0"/>
              </a:rPr>
            </a:br>
            <a:r>
              <a:rPr lang="ru-RU" dirty="0">
                <a:latin typeface="Impact" pitchFamily="34" charset="0"/>
              </a:rPr>
              <a:t/>
            </a:r>
            <a:br>
              <a:rPr lang="ru-RU" dirty="0">
                <a:latin typeface="Impact" pitchFamily="34" charset="0"/>
              </a:rPr>
            </a:br>
            <a:r>
              <a:rPr lang="ru-RU" dirty="0" smtClean="0">
                <a:latin typeface="Impact" pitchFamily="34" charset="0"/>
              </a:rPr>
              <a:t>физических свойствах </a:t>
            </a:r>
            <a:br>
              <a:rPr lang="ru-RU" dirty="0" smtClean="0">
                <a:latin typeface="Impact" pitchFamily="34" charset="0"/>
              </a:rPr>
            </a:br>
            <a:r>
              <a:rPr lang="ru-RU" dirty="0">
                <a:latin typeface="Impact" pitchFamily="34" charset="0"/>
              </a:rPr>
              <a:t/>
            </a:r>
            <a:br>
              <a:rPr lang="ru-RU" dirty="0">
                <a:latin typeface="Impact" pitchFamily="34" charset="0"/>
              </a:rPr>
            </a:br>
            <a:r>
              <a:rPr lang="ru-RU" dirty="0" smtClean="0">
                <a:latin typeface="Impact" pitchFamily="34" charset="0"/>
              </a:rPr>
              <a:t>металлов.</a:t>
            </a:r>
            <a:endParaRPr lang="ru-RU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9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304599" cy="503143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 И З И Ч Е С К И 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СВОЙСТВА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Impact" pitchFamily="34" charset="0"/>
              </a:rPr>
              <a:t>М Е Т А Л </a:t>
            </a:r>
            <a:r>
              <a:rPr lang="ru-RU" dirty="0" err="1" smtClean="0">
                <a:latin typeface="Impact" pitchFamily="34" charset="0"/>
              </a:rPr>
              <a:t>Л</a:t>
            </a:r>
            <a:r>
              <a:rPr lang="ru-RU" dirty="0" smtClean="0">
                <a:latin typeface="Impact" pitchFamily="34" charset="0"/>
              </a:rPr>
              <a:t> О В</a:t>
            </a:r>
            <a:endParaRPr lang="ru-RU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24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20091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АГРЕГАТНОЕ СОСТОЯНИЕ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16000" lvl="5" indent="0">
              <a:buNone/>
            </a:pPr>
            <a:r>
              <a:rPr lang="ru-RU" sz="3600" dirty="0" smtClean="0"/>
              <a:t>ТВЕРДЫЕ</a:t>
            </a:r>
          </a:p>
          <a:p>
            <a:pPr marL="45720" indent="0">
              <a:buNone/>
            </a:pPr>
            <a:r>
              <a:rPr lang="ru-RU" sz="2800" dirty="0" smtClean="0"/>
              <a:t>- железо</a:t>
            </a:r>
          </a:p>
          <a:p>
            <a:pPr marL="45720" indent="0">
              <a:buNone/>
            </a:pPr>
            <a:r>
              <a:rPr lang="ru-RU" sz="2800" dirty="0" smtClean="0"/>
              <a:t>- алюминий и др.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/>
              <a:t>ЖИДКИЕ</a:t>
            </a:r>
          </a:p>
          <a:p>
            <a:pPr marL="45720" indent="0">
              <a:buNone/>
            </a:pPr>
            <a:r>
              <a:rPr lang="ru-RU" sz="3600" dirty="0" smtClean="0"/>
              <a:t>- </a:t>
            </a:r>
            <a:r>
              <a:rPr lang="ru-RU" sz="2400" dirty="0" smtClean="0"/>
              <a:t>ртуть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777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r="660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1.   </a:t>
            </a:r>
            <a:r>
              <a:rPr lang="ru-RU" sz="2400" dirty="0" smtClean="0"/>
              <a:t>Легкоплавкие  (галлий, цезий)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   Тугоплавкие (вольфрам)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Температуры плавления и кипения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67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ТВЕРДОСТЬ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МЯГКИЕ</a:t>
            </a:r>
          </a:p>
          <a:p>
            <a:pPr>
              <a:buFontTx/>
              <a:buChar char="-"/>
            </a:pPr>
            <a:r>
              <a:rPr lang="ru-RU" sz="2800" dirty="0" smtClean="0"/>
              <a:t>Натрий</a:t>
            </a:r>
          </a:p>
          <a:p>
            <a:pPr>
              <a:buFontTx/>
              <a:buChar char="-"/>
            </a:pPr>
            <a:r>
              <a:rPr lang="ru-RU" sz="2800" dirty="0" smtClean="0"/>
              <a:t>калий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ТВЕРДЫЕ</a:t>
            </a:r>
          </a:p>
          <a:p>
            <a:pPr marL="45720" indent="0">
              <a:buNone/>
            </a:pPr>
            <a:r>
              <a:rPr lang="ru-RU" sz="2800" dirty="0" smtClean="0"/>
              <a:t>- хром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326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ПЛОТНОСТЬ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/>
              <a:t>ЛЕГКИЕ</a:t>
            </a:r>
          </a:p>
          <a:p>
            <a:pPr>
              <a:buFontTx/>
              <a:buChar char="-"/>
            </a:pPr>
            <a:r>
              <a:rPr lang="ru-RU" sz="3200" dirty="0" smtClean="0"/>
              <a:t>Литий</a:t>
            </a:r>
          </a:p>
          <a:p>
            <a:pPr>
              <a:buFontTx/>
              <a:buChar char="-"/>
            </a:pPr>
            <a:r>
              <a:rPr lang="ru-RU" sz="3200" dirty="0" smtClean="0"/>
              <a:t>Натрий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/>
              <a:t>ТЯЖЕЛЫЕ</a:t>
            </a:r>
          </a:p>
          <a:p>
            <a:pPr>
              <a:buFontTx/>
              <a:buChar char="-"/>
            </a:pPr>
            <a:r>
              <a:rPr lang="ru-RU" sz="3200" dirty="0" smtClean="0"/>
              <a:t>Цинк</a:t>
            </a:r>
          </a:p>
          <a:p>
            <a:pPr>
              <a:buFontTx/>
              <a:buChar char="-"/>
            </a:pPr>
            <a:r>
              <a:rPr lang="ru-RU" sz="3200" dirty="0" smtClean="0"/>
              <a:t>Железо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0060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5038496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Электро- и теплопроводность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1. Серебро,</a:t>
            </a:r>
            <a:br>
              <a:rPr lang="ru-RU" dirty="0" smtClean="0"/>
            </a:br>
            <a:r>
              <a:rPr lang="ru-RU" dirty="0" smtClean="0"/>
              <a:t> 2. медь,</a:t>
            </a:r>
            <a:br>
              <a:rPr lang="ru-RU" dirty="0" smtClean="0"/>
            </a:br>
            <a:r>
              <a:rPr lang="ru-RU" dirty="0" smtClean="0"/>
              <a:t> 3. золото, </a:t>
            </a:r>
            <a:br>
              <a:rPr lang="ru-RU" dirty="0" smtClean="0"/>
            </a:br>
            <a:r>
              <a:rPr lang="ru-RU" dirty="0" smtClean="0"/>
              <a:t> 4. алюминий.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54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ПРОЧНОСТЬ.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b="1" dirty="0" smtClean="0"/>
              <a:t>КОВКОСТЬ, 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b="1" dirty="0" smtClean="0"/>
              <a:t>ПЛАСТИЧ -</a:t>
            </a:r>
          </a:p>
          <a:p>
            <a:pPr marL="45720" indent="0">
              <a:buNone/>
            </a:pPr>
            <a:r>
              <a:rPr lang="ru-RU" sz="4400" b="1" dirty="0" smtClean="0"/>
              <a:t>НОСТЬ,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11387916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84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Простые вещества – металлы.</vt:lpstr>
      <vt:lpstr>Цель: сформировать   представление о   физических свойствах   металлов.</vt:lpstr>
      <vt:lpstr> Ф И З И Ч Е С К И Е  СВОЙСТВА  М Е Т А Л Л О В</vt:lpstr>
      <vt:lpstr>АГРЕГАТНОЕ СОСТОЯНИЕ</vt:lpstr>
      <vt:lpstr>Температуры плавления и кипения</vt:lpstr>
      <vt:lpstr>ТВЕРДОСТЬ</vt:lpstr>
      <vt:lpstr>ПЛОТНОСТЬ</vt:lpstr>
      <vt:lpstr>Электро- и теплопроводность   1. Серебро,  2. медь,  3. золото,   4. алюминий.  </vt:lpstr>
      <vt:lpstr>ПРОЧНОСТЬ.</vt:lpstr>
      <vt:lpstr>Металлический  блеск  Свет поглощается поверхностью металла, и его электроны начинают испускать свои, вторичные волны излучения, которые мы воспринимаем как металлический блеск.</vt:lpstr>
      <vt:lpstr>Общие физические свойства металлов определяются металлической связью и металлической кристаллической решеткой.    МЕТАЛЛОВ – 88  НЕМЕТАЛЛОВ – 22  Всего элементов - 110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Березина С.С.</cp:lastModifiedBy>
  <cp:revision>8</cp:revision>
  <dcterms:modified xsi:type="dcterms:W3CDTF">2003-12-31T22:58:32Z</dcterms:modified>
</cp:coreProperties>
</file>