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86"/>
  </p:notesMasterIdLst>
  <p:sldIdLst>
    <p:sldId id="256" r:id="rId2"/>
    <p:sldId id="257" r:id="rId3"/>
    <p:sldId id="271" r:id="rId4"/>
    <p:sldId id="272" r:id="rId5"/>
    <p:sldId id="258" r:id="rId6"/>
    <p:sldId id="273" r:id="rId7"/>
    <p:sldId id="274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88" r:id="rId19"/>
    <p:sldId id="287" r:id="rId20"/>
    <p:sldId id="275" r:id="rId21"/>
    <p:sldId id="289" r:id="rId22"/>
    <p:sldId id="293" r:id="rId23"/>
    <p:sldId id="278" r:id="rId24"/>
    <p:sldId id="290" r:id="rId25"/>
    <p:sldId id="294" r:id="rId26"/>
    <p:sldId id="281" r:id="rId27"/>
    <p:sldId id="291" r:id="rId28"/>
    <p:sldId id="295" r:id="rId29"/>
    <p:sldId id="284" r:id="rId30"/>
    <p:sldId id="292" r:id="rId31"/>
    <p:sldId id="296" r:id="rId32"/>
    <p:sldId id="285" r:id="rId33"/>
    <p:sldId id="303" r:id="rId34"/>
    <p:sldId id="304" r:id="rId35"/>
    <p:sldId id="299" r:id="rId36"/>
    <p:sldId id="305" r:id="rId37"/>
    <p:sldId id="306" r:id="rId38"/>
    <p:sldId id="300" r:id="rId39"/>
    <p:sldId id="307" r:id="rId40"/>
    <p:sldId id="308" r:id="rId41"/>
    <p:sldId id="301" r:id="rId42"/>
    <p:sldId id="309" r:id="rId43"/>
    <p:sldId id="310" r:id="rId44"/>
    <p:sldId id="302" r:id="rId45"/>
    <p:sldId id="311" r:id="rId46"/>
    <p:sldId id="312" r:id="rId47"/>
    <p:sldId id="286" r:id="rId48"/>
    <p:sldId id="313" r:id="rId49"/>
    <p:sldId id="314" r:id="rId50"/>
    <p:sldId id="319" r:id="rId51"/>
    <p:sldId id="320" r:id="rId52"/>
    <p:sldId id="321" r:id="rId53"/>
    <p:sldId id="315" r:id="rId54"/>
    <p:sldId id="322" r:id="rId55"/>
    <p:sldId id="323" r:id="rId56"/>
    <p:sldId id="316" r:id="rId57"/>
    <p:sldId id="324" r:id="rId58"/>
    <p:sldId id="325" r:id="rId59"/>
    <p:sldId id="317" r:id="rId60"/>
    <p:sldId id="326" r:id="rId61"/>
    <p:sldId id="327" r:id="rId62"/>
    <p:sldId id="318" r:id="rId63"/>
    <p:sldId id="328" r:id="rId64"/>
    <p:sldId id="329" r:id="rId65"/>
    <p:sldId id="330" r:id="rId66"/>
    <p:sldId id="331" r:id="rId67"/>
    <p:sldId id="332" r:id="rId68"/>
    <p:sldId id="333" r:id="rId69"/>
    <p:sldId id="338" r:id="rId70"/>
    <p:sldId id="339" r:id="rId71"/>
    <p:sldId id="334" r:id="rId72"/>
    <p:sldId id="340" r:id="rId73"/>
    <p:sldId id="341" r:id="rId74"/>
    <p:sldId id="335" r:id="rId75"/>
    <p:sldId id="342" r:id="rId76"/>
    <p:sldId id="343" r:id="rId77"/>
    <p:sldId id="336" r:id="rId78"/>
    <p:sldId id="344" r:id="rId79"/>
    <p:sldId id="345" r:id="rId80"/>
    <p:sldId id="337" r:id="rId81"/>
    <p:sldId id="346" r:id="rId82"/>
    <p:sldId id="347" r:id="rId83"/>
    <p:sldId id="348" r:id="rId84"/>
    <p:sldId id="349" r:id="rId8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F9CB76-E82E-49B9-AAA4-E8C5D3BA8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63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410C0-A02B-450D-8BC5-DD61B00E5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79AED-5FA8-464D-B934-E394D4375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58372-4C41-4D62-89E5-E82AF7BED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2880-5109-49E3-8AF8-1C653A8DD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E4AD2-7546-485B-BA61-DE46783A9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4198D-A478-4846-AE32-38FDA45EA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4F75B-97E4-4600-AEEE-5FDFE0272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B63FC-57CB-4134-BE1E-6CAB7EC26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A370A-11EE-43A9-B0AE-80AACD659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C5D54-A6A0-43F6-BF9B-28A6F7D76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EB89A-5A02-40B4-9CCF-688B2335E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53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F34D35B-942A-46F0-B101-6C3E16335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audio" Target="../media/audio2.wav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audio" Target="../media/audio2.wav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audio" Target="../media/audio2.wav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audio" Target="../media/audio2.wav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audio" Target="../media/audio2.wav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2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audio" Target="../media/audio1.wav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5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6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6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65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6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7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74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7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80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7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audio" Target="../media/audio2.wav"/><Relationship Id="rId4" Type="http://schemas.openxmlformats.org/officeDocument/2006/relationships/slide" Target="slide9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slide" Target="slide83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8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685800" y="981075"/>
            <a:ext cx="7772400" cy="261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"Знаешь ли</a:t>
            </a:r>
          </a:p>
          <a:p>
            <a:pPr algn="ctr"/>
            <a:r>
              <a:rPr lang="ru-RU" sz="4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ты ПДД?"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789363"/>
            <a:ext cx="7772400" cy="2449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3                                   № 4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050" y="4365625"/>
            <a:ext cx="433388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7763" y="4437063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294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260350"/>
            <a:ext cx="11350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</a:t>
            </a:r>
            <a:br>
              <a:rPr lang="ru-RU" sz="3800" b="1" smtClean="0"/>
            </a:br>
            <a:r>
              <a:rPr lang="ru-RU" sz="3800" b="1" smtClean="0"/>
              <a:t> 1 балл.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4. Можно ли ходить по  краю тротуара (бордюру)?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а. Можно, так как транспорту не разрешается выезжать на тротуар.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б. Нельзя, это опасно, так как вас может задеть транспорт, который едет                             близко от тротуара. </a:t>
            </a:r>
          </a:p>
        </p:txBody>
      </p:sp>
      <p:sp>
        <p:nvSpPr>
          <p:cNvPr id="13316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7235825" y="3068638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AutoShape 5">
            <a:hlinkClick r:id="rId4" action="ppaction://hlinksldjump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7308850" y="4508500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18" name="Picture 6" descr="j02932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44675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№4                                  №5 </a:t>
            </a:r>
          </a:p>
          <a:p>
            <a:pPr eaLnBrk="1" hangingPunct="1"/>
            <a:endParaRPr lang="ru-RU" smtClean="0"/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050" y="4724400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4724400"/>
            <a:ext cx="358775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42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260350"/>
            <a:ext cx="110013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916113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76700"/>
            <a:ext cx="7772400" cy="2054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4                                   № 5</a:t>
            </a:r>
          </a:p>
          <a:p>
            <a:pPr eaLnBrk="1" hangingPunct="1"/>
            <a:endParaRPr lang="ru-RU" smtClean="0"/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4652963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4581525"/>
            <a:ext cx="358775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6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188913"/>
            <a:ext cx="1279525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№5. С какой  стороны можно обходить автобус?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а. Спереди.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б. Сзади.</a:t>
            </a:r>
          </a:p>
        </p:txBody>
      </p:sp>
      <p:sp>
        <p:nvSpPr>
          <p:cNvPr id="16388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851275" y="2636838"/>
            <a:ext cx="360363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AutoShape 5">
            <a:hlinkClick r:id="rId4" action="ppaction://hlinksldjump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3851275" y="3141663"/>
            <a:ext cx="35877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0" name="Picture 6" descr="j02932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№5                                  №6 </a:t>
            </a:r>
          </a:p>
          <a:p>
            <a:pPr eaLnBrk="1" hangingPunct="1"/>
            <a:endParaRPr lang="ru-RU" smtClean="0"/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050" y="4724400"/>
            <a:ext cx="360363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4724400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14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5                                   № 6</a:t>
            </a:r>
          </a:p>
          <a:p>
            <a:pPr eaLnBrk="1" hangingPunct="1"/>
            <a:endParaRPr lang="ru-RU" smtClean="0"/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438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188913"/>
            <a:ext cx="120808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№6. С какой стороны можно обходить трамвай?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а. Спереди.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б. Сзади.</a:t>
            </a:r>
          </a:p>
        </p:txBody>
      </p:sp>
      <p:sp>
        <p:nvSpPr>
          <p:cNvPr id="19460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779838" y="2636838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AutoShape 5">
            <a:hlinkClick r:id="rId4" action="ppaction://hlinksldjump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3779838" y="3213100"/>
            <a:ext cx="360362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62" name="Picture 6" descr="j02932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№6                                  №7 </a:t>
            </a:r>
          </a:p>
          <a:p>
            <a:pPr eaLnBrk="1" hangingPunct="1"/>
            <a:endParaRPr lang="ru-RU" smtClean="0"/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050" y="4724400"/>
            <a:ext cx="360363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4724400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486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6                                   № 7</a:t>
            </a:r>
          </a:p>
          <a:p>
            <a:pPr eaLnBrk="1" hangingPunct="1"/>
            <a:endParaRPr lang="ru-RU" smtClean="0"/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10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188913"/>
            <a:ext cx="11366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1. По какой стороне тротуара нужно ходить?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а. По правой.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б. По левой.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в. По любой.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Выбери ответ, нажав на него</a:t>
            </a:r>
          </a:p>
        </p:txBody>
      </p:sp>
      <p:sp>
        <p:nvSpPr>
          <p:cNvPr id="4100" name="AutoShape 12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067175" y="2565400"/>
            <a:ext cx="433388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13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067175" y="3141663"/>
            <a:ext cx="433388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14">
            <a:hlinkClick r:id="rId4" action="ppaction://hlinksldjump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067175" y="3716338"/>
            <a:ext cx="433388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3" name="Picture 15" descr="j02932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4388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№7. На какой цвет светофора следует переходить улицу?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а. Красный.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б. Жёлтый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в. Зелёный.</a:t>
            </a:r>
          </a:p>
        </p:txBody>
      </p:sp>
      <p:sp>
        <p:nvSpPr>
          <p:cNvPr id="22532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851275" y="2636838"/>
            <a:ext cx="360363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AutoShape 5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851275" y="3213100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utoShape 6">
            <a:hlinkClick r:id="" action="ppaction://hlinkshowjump?jump=nextslide" highlightClick="1">
              <a:snd r:embed="rId4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3851275" y="3644900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35" name="Picture 7" descr="j0293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№7                                  №8 </a:t>
            </a:r>
          </a:p>
          <a:p>
            <a:pPr eaLnBrk="1" hangingPunct="1"/>
            <a:endParaRPr lang="ru-RU" smtClean="0"/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050" y="4724400"/>
            <a:ext cx="360363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4724400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8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260350"/>
            <a:ext cx="110013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7                                   № 8</a:t>
            </a:r>
          </a:p>
          <a:p>
            <a:pPr eaLnBrk="1" hangingPunct="1"/>
            <a:endParaRPr lang="ru-RU" smtClean="0"/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582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188913"/>
            <a:ext cx="1279525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№8. Где и как должны ходить пешеходы по улице?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а. По дороге.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б. По тротуару.</a:t>
            </a:r>
          </a:p>
        </p:txBody>
      </p:sp>
      <p:sp>
        <p:nvSpPr>
          <p:cNvPr id="25604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5003800" y="2565400"/>
            <a:ext cx="431800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AutoShape 5">
            <a:hlinkClick r:id="rId4" action="ppaction://hlinksldjump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5003800" y="3068638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06" name="Picture 6" descr="j02932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№8                                  №9 </a:t>
            </a:r>
          </a:p>
          <a:p>
            <a:pPr eaLnBrk="1" hangingPunct="1"/>
            <a:endParaRPr lang="ru-RU" smtClean="0"/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050" y="4724400"/>
            <a:ext cx="360363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4724400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30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260350"/>
            <a:ext cx="110013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8                                   № 9</a:t>
            </a:r>
          </a:p>
          <a:p>
            <a:pPr eaLnBrk="1" hangingPunct="1"/>
            <a:endParaRPr lang="ru-RU" smtClean="0"/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7654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188913"/>
            <a:ext cx="14239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</a:t>
            </a:r>
            <a:br>
              <a:rPr lang="ru-RU" sz="3800" b="1" smtClean="0"/>
            </a:br>
            <a:r>
              <a:rPr lang="ru-RU" sz="3800" b="1" smtClean="0"/>
              <a:t> 1 балл.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№ 9.  Где нужно стоять в ожидании трамвая, троллейбуса, автобуса?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а. На остановке.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б. На проезжей части дороги</a:t>
            </a:r>
          </a:p>
        </p:txBody>
      </p:sp>
      <p:sp>
        <p:nvSpPr>
          <p:cNvPr id="28676" name="AutoShape 4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6588125" y="2565400"/>
            <a:ext cx="358775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AutoShape 5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588125" y="3141663"/>
            <a:ext cx="360363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8678" name="Picture 6" descr="j0293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№9                                  №10 </a:t>
            </a:r>
          </a:p>
          <a:p>
            <a:pPr eaLnBrk="1" hangingPunct="1"/>
            <a:endParaRPr lang="ru-RU" smtClean="0"/>
          </a:p>
        </p:txBody>
      </p:sp>
      <p:sp>
        <p:nvSpPr>
          <p:cNvPr id="297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050" y="4724400"/>
            <a:ext cx="360363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7763" y="4724400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9702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9                                   № 10</a:t>
            </a:r>
          </a:p>
          <a:p>
            <a:pPr eaLnBrk="1" hangingPunct="1"/>
            <a:endParaRPr lang="ru-RU" smtClean="0"/>
          </a:p>
        </p:txBody>
      </p:sp>
      <p:sp>
        <p:nvSpPr>
          <p:cNvPr id="30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16688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26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260350"/>
            <a:ext cx="127952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10. Как называется пешеходный переход?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А. Лошадь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Б. Зебра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В. Корова</a:t>
            </a:r>
          </a:p>
        </p:txBody>
      </p:sp>
      <p:sp>
        <p:nvSpPr>
          <p:cNvPr id="31748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779838" y="2636838"/>
            <a:ext cx="360362" cy="2873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AutoShape 5">
            <a:hlinkClick r:id="" action="ppaction://hlinkshowjump?jump=nextslide" highlightClick="1">
              <a:snd r:embed="rId4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3779838" y="3141663"/>
            <a:ext cx="360362" cy="2873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AutoShape 6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779838" y="3644900"/>
            <a:ext cx="360362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1751" name="Picture 7" descr="j0293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836613"/>
            <a:ext cx="7772400" cy="2663825"/>
          </a:xfrm>
        </p:spPr>
        <p:txBody>
          <a:bodyPr/>
          <a:lstStyle/>
          <a:p>
            <a:pPr eaLnBrk="1" hangingPunct="1"/>
            <a:r>
              <a:rPr lang="ru-RU" sz="4800" smtClean="0"/>
              <a:t>Правильно!!! Молодец!!! Так держать.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716338"/>
            <a:ext cx="7772400" cy="1081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                                  №2  </a:t>
            </a:r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1050" y="4365625"/>
            <a:ext cx="576263" cy="287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56325" y="4292600"/>
            <a:ext cx="5762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6" name="Picture 7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333375"/>
            <a:ext cx="110013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№10                                  №11 </a:t>
            </a:r>
          </a:p>
          <a:p>
            <a:pPr eaLnBrk="1" hangingPunct="1"/>
            <a:endParaRPr lang="ru-RU" smtClean="0"/>
          </a:p>
        </p:txBody>
      </p:sp>
      <p:sp>
        <p:nvSpPr>
          <p:cNvPr id="327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74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188913"/>
            <a:ext cx="1100138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10                                   № 11</a:t>
            </a:r>
          </a:p>
          <a:p>
            <a:pPr eaLnBrk="1" hangingPunct="1"/>
            <a:endParaRPr lang="ru-RU" smtClean="0"/>
          </a:p>
        </p:txBody>
      </p:sp>
      <p:sp>
        <p:nvSpPr>
          <p:cNvPr id="337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3798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260350"/>
            <a:ext cx="127952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№11. Как называют водителя, управляющего такси?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А. Таксомотор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Б. Таксошофер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В. Таксист</a:t>
            </a:r>
          </a:p>
        </p:txBody>
      </p:sp>
      <p:sp>
        <p:nvSpPr>
          <p:cNvPr id="34820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643438" y="2636838"/>
            <a:ext cx="358775" cy="2873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AutoShape 6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643438" y="3068638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AutoShape 7">
            <a:hlinkClick r:id="" action="ppaction://hlinkshowjump?jump=nextslide" highlightClick="1">
              <a:snd r:embed="rId4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643438" y="3644900"/>
            <a:ext cx="360362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4823" name="Picture 8" descr="j0293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№11                                  №12 </a:t>
            </a:r>
          </a:p>
          <a:p>
            <a:pPr eaLnBrk="1" hangingPunct="1"/>
            <a:endParaRPr lang="ru-RU" smtClean="0"/>
          </a:p>
        </p:txBody>
      </p:sp>
      <p:sp>
        <p:nvSpPr>
          <p:cNvPr id="358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5846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188913"/>
            <a:ext cx="1100138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11                                   № 12</a:t>
            </a:r>
          </a:p>
          <a:p>
            <a:pPr eaLnBrk="1" hangingPunct="1"/>
            <a:endParaRPr lang="ru-RU" smtClean="0"/>
          </a:p>
        </p:txBody>
      </p:sp>
      <p:sp>
        <p:nvSpPr>
          <p:cNvPr id="368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70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188913"/>
            <a:ext cx="1206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</a:t>
            </a:r>
            <a:br>
              <a:rPr lang="ru-RU" sz="3800" b="1" smtClean="0"/>
            </a:br>
            <a:r>
              <a:rPr lang="ru-RU" sz="3800" b="1" smtClean="0"/>
              <a:t> 1 балл.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12. Каких колес не бывает?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А. Лысых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Б. Шипованных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В. Волосатых</a:t>
            </a:r>
          </a:p>
        </p:txBody>
      </p:sp>
      <p:sp>
        <p:nvSpPr>
          <p:cNvPr id="37892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643438" y="2205038"/>
            <a:ext cx="288925" cy="2873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AutoShape 5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2708275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AutoShape 6">
            <a:hlinkClick r:id="" action="ppaction://hlinkshowjump?jump=nextslide" highlightClick="1">
              <a:snd r:embed="rId4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572000" y="3213100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7895" name="Picture 7" descr="j0293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№12                                  №13 </a:t>
            </a:r>
          </a:p>
          <a:p>
            <a:pPr eaLnBrk="1" hangingPunct="1"/>
            <a:endParaRPr lang="ru-RU" smtClean="0"/>
          </a:p>
        </p:txBody>
      </p:sp>
      <p:sp>
        <p:nvSpPr>
          <p:cNvPr id="389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8918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260350"/>
            <a:ext cx="110013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12                                   № 13</a:t>
            </a:r>
          </a:p>
          <a:p>
            <a:pPr eaLnBrk="1" hangingPunct="1"/>
            <a:endParaRPr lang="ru-RU" smtClean="0"/>
          </a:p>
        </p:txBody>
      </p:sp>
      <p:sp>
        <p:nvSpPr>
          <p:cNvPr id="399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9942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188913"/>
            <a:ext cx="142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</a:t>
            </a:r>
            <a:br>
              <a:rPr lang="ru-RU" sz="3800" b="1" smtClean="0"/>
            </a:br>
            <a:r>
              <a:rPr lang="ru-RU" sz="3800" b="1" smtClean="0"/>
              <a:t> 1 балл.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№13. Как называют линии, нанесенные на дороге?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А. Развилка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Б. Разложка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В. Разметка</a:t>
            </a:r>
          </a:p>
        </p:txBody>
      </p:sp>
      <p:sp>
        <p:nvSpPr>
          <p:cNvPr id="40964" name="AutoShape 4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067175" y="3644900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AutoShape 5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995738" y="2636838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AutoShape 6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995738" y="3213100"/>
            <a:ext cx="360362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67" name="Picture 7" descr="j0293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№13                                  №14 </a:t>
            </a:r>
          </a:p>
          <a:p>
            <a:pPr eaLnBrk="1" hangingPunct="1"/>
            <a:endParaRPr lang="ru-RU" smtClean="0"/>
          </a:p>
        </p:txBody>
      </p:sp>
      <p:sp>
        <p:nvSpPr>
          <p:cNvPr id="419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990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00213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789363"/>
            <a:ext cx="7772400" cy="172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                                   № 2</a:t>
            </a: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365625"/>
            <a:ext cx="431800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56325" y="4437063"/>
            <a:ext cx="503238" cy="2873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50" name="Picture 11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188913"/>
            <a:ext cx="1208088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13                                   № 14</a:t>
            </a:r>
          </a:p>
          <a:p>
            <a:pPr eaLnBrk="1" hangingPunct="1"/>
            <a:endParaRPr lang="ru-RU" smtClean="0"/>
          </a:p>
        </p:txBody>
      </p:sp>
      <p:sp>
        <p:nvSpPr>
          <p:cNvPr id="430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3014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260350"/>
            <a:ext cx="127952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14. С какого возраста можно садиться на переднее сиденье автомобиля?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А.10 лет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Б. 12 лет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В. 14 лет</a:t>
            </a:r>
          </a:p>
        </p:txBody>
      </p:sp>
      <p:sp>
        <p:nvSpPr>
          <p:cNvPr id="44036" name="AutoShape 4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3779838" y="3644900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AutoShape 5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779838" y="2636838"/>
            <a:ext cx="358775" cy="2873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8" name="AutoShape 6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708400" y="3141663"/>
            <a:ext cx="360363" cy="2873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4039" name="Picture 7" descr="j0293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№14                                  №15 </a:t>
            </a:r>
          </a:p>
          <a:p>
            <a:pPr eaLnBrk="1" hangingPunct="1"/>
            <a:endParaRPr lang="ru-RU" smtClean="0"/>
          </a:p>
        </p:txBody>
      </p:sp>
      <p:sp>
        <p:nvSpPr>
          <p:cNvPr id="450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5062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260350"/>
            <a:ext cx="110013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14                                   № 15</a:t>
            </a:r>
          </a:p>
          <a:p>
            <a:pPr eaLnBrk="1" hangingPunct="1"/>
            <a:endParaRPr lang="ru-RU" smtClean="0"/>
          </a:p>
        </p:txBody>
      </p:sp>
      <p:sp>
        <p:nvSpPr>
          <p:cNvPr id="460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6086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404813"/>
            <a:ext cx="1206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</a:t>
            </a:r>
            <a:br>
              <a:rPr lang="ru-RU" sz="3800" b="1" smtClean="0"/>
            </a:br>
            <a:r>
              <a:rPr lang="ru-RU" sz="3800" b="1" smtClean="0"/>
              <a:t> 1 балл.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15. Как водители называют руль?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А. Бублик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Б. Сушка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В. Баранка</a:t>
            </a:r>
          </a:p>
        </p:txBody>
      </p:sp>
      <p:sp>
        <p:nvSpPr>
          <p:cNvPr id="47108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851275" y="2205038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AutoShape 5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851275" y="2708275"/>
            <a:ext cx="358775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AutoShape 6">
            <a:hlinkClick r:id="" action="ppaction://hlinkshowjump?jump=nextslide" highlightClick="1">
              <a:snd r:embed="rId4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3851275" y="3213100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7111" name="Picture 7" descr="j0293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№15                                  №16</a:t>
            </a:r>
          </a:p>
          <a:p>
            <a:pPr eaLnBrk="1" hangingPunct="1"/>
            <a:endParaRPr lang="ru-RU" smtClean="0"/>
          </a:p>
        </p:txBody>
      </p:sp>
      <p:sp>
        <p:nvSpPr>
          <p:cNvPr id="481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3663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8134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260350"/>
            <a:ext cx="110013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15                                   № 16</a:t>
            </a:r>
          </a:p>
          <a:p>
            <a:pPr eaLnBrk="1" hangingPunct="1"/>
            <a:endParaRPr lang="ru-RU" smtClean="0"/>
          </a:p>
        </p:txBody>
      </p:sp>
      <p:sp>
        <p:nvSpPr>
          <p:cNvPr id="491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084763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9158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333375"/>
            <a:ext cx="120808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№16. Как называют человека, который долго думает?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А. Тормоз.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Б. Газ.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В. Сцепление</a:t>
            </a:r>
          </a:p>
        </p:txBody>
      </p:sp>
      <p:sp>
        <p:nvSpPr>
          <p:cNvPr id="50180" name="AutoShape 5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356100" y="2708275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1" name="AutoShape 6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356100" y="3213100"/>
            <a:ext cx="360363" cy="287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AutoShape 7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427538" y="3644900"/>
            <a:ext cx="360362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0183" name="Picture 13" descr="j0293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№16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Перейти к вопросам в 2 балла                          </a:t>
            </a:r>
          </a:p>
          <a:p>
            <a:pPr eaLnBrk="1" hangingPunct="1"/>
            <a:endParaRPr lang="ru-RU" smtClean="0"/>
          </a:p>
        </p:txBody>
      </p:sp>
      <p:sp>
        <p:nvSpPr>
          <p:cNvPr id="512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797425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05" name="Picture 6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5229225"/>
            <a:ext cx="433387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716338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16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Перейти к вопросам в 2 балла                        </a:t>
            </a:r>
          </a:p>
        </p:txBody>
      </p:sp>
      <p:sp>
        <p:nvSpPr>
          <p:cNvPr id="522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292600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2229" name="Picture 7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88125" y="4797425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</a:t>
            </a:r>
            <a:br>
              <a:rPr lang="ru-RU" sz="3800" b="1" smtClean="0"/>
            </a:br>
            <a:r>
              <a:rPr lang="ru-RU" sz="3800" b="1" smtClean="0"/>
              <a:t>1 балл.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2. Вы хотите перейти проезжую часть и видите, что приближается автомобиль. То вы: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а. Ждёте, когда автомобиль проедет.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б. Быстро, но осторожно перебегаете дорогу.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в. Даёте знак водителю, чтобы он остановился, и смело переходить дорогу.</a:t>
            </a:r>
          </a:p>
        </p:txBody>
      </p:sp>
      <p:sp>
        <p:nvSpPr>
          <p:cNvPr id="7172" name="AutoShape 5">
            <a:hlinkClick r:id="rId2" action="ppaction://hlinksldjump" highlightClick="1">
              <a:snd r:embed="rId3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7524750" y="3068638"/>
            <a:ext cx="503238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6">
            <a:hlinkClick r:id="rId4" action="ppaction://hlinksldjump" highlightClick="1">
              <a:snd r:embed="rId5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7596188" y="3933825"/>
            <a:ext cx="358775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7">
            <a:hlinkClick r:id="rId4" action="ppaction://hlinksldjump" highlightClick="1">
              <a:snd r:embed="rId5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7524750" y="45085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5" name="Picture 8" descr="j02932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</a:t>
            </a:r>
            <a:br>
              <a:rPr lang="ru-RU" sz="3800" b="1" smtClean="0"/>
            </a:br>
            <a:r>
              <a:rPr lang="ru-RU" sz="3800" b="1" smtClean="0"/>
              <a:t>в 2 балла.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1. Как называются знаки, размещенные на треугольнике белого цвета с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красной окантовкой?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а. Предупреждающие знаки.</a:t>
            </a:r>
            <a:r>
              <a:rPr lang="ru-RU" u="sng" smtClean="0"/>
              <a:t> 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б. Знаки приоритета.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в. Разрешающие знаки.</a:t>
            </a:r>
          </a:p>
        </p:txBody>
      </p:sp>
      <p:grpSp>
        <p:nvGrpSpPr>
          <p:cNvPr id="53252" name="Group 4"/>
          <p:cNvGrpSpPr>
            <a:grpSpLocks noChangeAspect="1"/>
          </p:cNvGrpSpPr>
          <p:nvPr/>
        </p:nvGrpSpPr>
        <p:grpSpPr bwMode="auto">
          <a:xfrm>
            <a:off x="6300788" y="1844675"/>
            <a:ext cx="2171700" cy="1828800"/>
            <a:chOff x="5079" y="6351"/>
            <a:chExt cx="2581" cy="2160"/>
          </a:xfrm>
        </p:grpSpPr>
        <p:sp>
          <p:nvSpPr>
            <p:cNvPr id="53256" name="AutoShape 5"/>
            <p:cNvSpPr>
              <a:spLocks noChangeAspect="1" noChangeArrowheads="1"/>
            </p:cNvSpPr>
            <p:nvPr/>
          </p:nvSpPr>
          <p:spPr bwMode="auto">
            <a:xfrm>
              <a:off x="5079" y="6351"/>
              <a:ext cx="2581" cy="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7" name="AutoShape 6"/>
            <p:cNvSpPr>
              <a:spLocks noChangeArrowheads="1"/>
            </p:cNvSpPr>
            <p:nvPr/>
          </p:nvSpPr>
          <p:spPr bwMode="auto">
            <a:xfrm>
              <a:off x="5351" y="6621"/>
              <a:ext cx="2173" cy="148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8" name="AutoShape 7"/>
            <p:cNvSpPr>
              <a:spLocks noChangeArrowheads="1"/>
            </p:cNvSpPr>
            <p:nvPr/>
          </p:nvSpPr>
          <p:spPr bwMode="auto">
            <a:xfrm>
              <a:off x="5758" y="6891"/>
              <a:ext cx="1358" cy="108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53" name="AutoShape 8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6227763" y="3716338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AutoShape 9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227763" y="4149725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5" name="AutoShape 10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156325" y="4652963"/>
            <a:ext cx="431800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                                №2                                  </a:t>
            </a:r>
          </a:p>
          <a:p>
            <a:pPr eaLnBrk="1" hangingPunct="1"/>
            <a:endParaRPr lang="ru-RU" smtClean="0"/>
          </a:p>
        </p:txBody>
      </p:sp>
      <p:pic>
        <p:nvPicPr>
          <p:cNvPr id="54276" name="Picture 5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0425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                           №2                                  </a:t>
            </a:r>
          </a:p>
        </p:txBody>
      </p:sp>
      <p:sp>
        <p:nvSpPr>
          <p:cNvPr id="553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5301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5084763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</a:t>
            </a:r>
            <a:br>
              <a:rPr lang="ru-RU" sz="3800" b="1" smtClean="0"/>
            </a:br>
            <a:r>
              <a:rPr lang="ru-RU" sz="3800" b="1" smtClean="0"/>
              <a:t>в 2 балла.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2. Как называются знаки,  которые устанавливают очередность проезда на перекрестке?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а. Предупреждающие знаки.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б. Знаки приоритета.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в. Разрешающие знаки.</a:t>
            </a:r>
          </a:p>
        </p:txBody>
      </p:sp>
      <p:sp>
        <p:nvSpPr>
          <p:cNvPr id="56324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227763" y="2924175"/>
            <a:ext cx="360362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5" name="AutoShape 5">
            <a:hlinkClick r:id="" action="ppaction://hlinkshowjump?jump=nextslide" highlightClick="1">
              <a:snd r:embed="rId4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6227763" y="3500438"/>
            <a:ext cx="358775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6" name="AutoShape 6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156325" y="4005263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№2                                №3                                  </a:t>
            </a:r>
          </a:p>
          <a:p>
            <a:pPr eaLnBrk="1" hangingPunct="1"/>
            <a:endParaRPr lang="ru-RU" smtClean="0"/>
          </a:p>
        </p:txBody>
      </p:sp>
      <p:pic>
        <p:nvPicPr>
          <p:cNvPr id="57348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0425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2                           №3                                  </a:t>
            </a:r>
          </a:p>
        </p:txBody>
      </p:sp>
      <p:sp>
        <p:nvSpPr>
          <p:cNvPr id="583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8373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5084763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</a:t>
            </a:r>
            <a:br>
              <a:rPr lang="ru-RU" sz="3800" b="1" smtClean="0"/>
            </a:br>
            <a:r>
              <a:rPr lang="ru-RU" sz="3800" b="1" smtClean="0"/>
              <a:t>в 2 балла.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3. Как называется  группа знаков,  которые расположены в круге с красным окаймлением или красным фоном и не разрешают то, что нарисовано на знаке?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а. Предупреждающие знаки.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б. Разрешающие знаки.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в. Запрещающие знаки. 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7019925" y="3357563"/>
            <a:ext cx="1714500" cy="1600200"/>
          </a:xfrm>
          <a:custGeom>
            <a:avLst/>
            <a:gdLst>
              <a:gd name="T0" fmla="*/ 2147483647 w 21600"/>
              <a:gd name="T1" fmla="*/ 0 h 21600"/>
              <a:gd name="T2" fmla="*/ 1581793953 w 21600"/>
              <a:gd name="T3" fmla="*/ 1286060717 h 21600"/>
              <a:gd name="T4" fmla="*/ 0 w 21600"/>
              <a:gd name="T5" fmla="*/ 2147483647 h 21600"/>
              <a:gd name="T6" fmla="*/ 1581793953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128606071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397" name="AutoShape 5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6156325" y="4437063"/>
            <a:ext cx="360363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398" name="AutoShape 6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156325" y="4005263"/>
            <a:ext cx="360363" cy="2873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399" name="AutoShape 7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156325" y="3500438"/>
            <a:ext cx="360363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№3                                №4                                  </a:t>
            </a:r>
          </a:p>
          <a:p>
            <a:pPr eaLnBrk="1" hangingPunct="1"/>
            <a:endParaRPr lang="ru-RU" smtClean="0"/>
          </a:p>
        </p:txBody>
      </p:sp>
      <p:pic>
        <p:nvPicPr>
          <p:cNvPr id="60420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2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0425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3                           №4                                  </a:t>
            </a:r>
          </a:p>
        </p:txBody>
      </p:sp>
      <p:sp>
        <p:nvSpPr>
          <p:cNvPr id="614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445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5084763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</a:t>
            </a:r>
            <a:br>
              <a:rPr lang="ru-RU" sz="3800" b="1" smtClean="0"/>
            </a:br>
            <a:r>
              <a:rPr lang="ru-RU" sz="3800" b="1" smtClean="0"/>
              <a:t>в 2 балла.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№ 4. Как называется  группа знаков,  которые располагаются на круге голубого цвета. Они разрешают движение в указанном направлении, движение легковым автомобилям, указывают велосипедную дорожку, дорожку для пешеходов.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а. Предписывающие знаки.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б. Разрешающие знаки.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в. Указывающие знаки. </a:t>
            </a: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7019925" y="4149725"/>
            <a:ext cx="1439863" cy="1511300"/>
          </a:xfrm>
          <a:prstGeom prst="ellipse">
            <a:avLst/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69" name="AutoShape 6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6011863" y="4437063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70" name="AutoShape 7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011863" y="4868863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71" name="AutoShape 8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011863" y="5373688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700213"/>
            <a:ext cx="7772400" cy="1143000"/>
          </a:xfrm>
        </p:spPr>
        <p:txBody>
          <a:bodyPr/>
          <a:lstStyle/>
          <a:p>
            <a:pPr eaLnBrk="1" hangingPunct="1"/>
            <a:r>
              <a:rPr lang="ru-RU" sz="4400" smtClean="0"/>
              <a:t>Правильно!!! Молодец!!! Так держать.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05263"/>
            <a:ext cx="7772400" cy="2125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№2                                  №3  </a:t>
            </a:r>
          </a:p>
          <a:p>
            <a:pPr eaLnBrk="1" hangingPunct="1"/>
            <a:endParaRPr lang="ru-RU" smtClean="0"/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4075" y="4652963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45815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8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333375"/>
            <a:ext cx="1100137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№4                                №5                                  </a:t>
            </a:r>
          </a:p>
          <a:p>
            <a:pPr eaLnBrk="1" hangingPunct="1"/>
            <a:endParaRPr lang="ru-RU" smtClean="0"/>
          </a:p>
        </p:txBody>
      </p:sp>
      <p:pic>
        <p:nvPicPr>
          <p:cNvPr id="63492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9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0425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4                           №5                                  </a:t>
            </a:r>
          </a:p>
        </p:txBody>
      </p:sp>
      <p:sp>
        <p:nvSpPr>
          <p:cNvPr id="645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4517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5084763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</a:t>
            </a:r>
            <a:br>
              <a:rPr lang="ru-RU" sz="3800" b="1" smtClean="0"/>
            </a:br>
            <a:r>
              <a:rPr lang="ru-RU" sz="3800" b="1" smtClean="0"/>
              <a:t>в 2 балла.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№ 5. Как называется  группа знаков - голубые прямоугольники с рисунками: то ложка с вилкой, то красный крест, то палатка, то кровать… Понятно, что рядом столовая, неподалеку медпункт, хотите отдохнуть, вот место для отдыха…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а. Заставляющие знаки сделать то, что изображено на них.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б. Разрешающие знаки сделать то, что изображено на них.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в. Знаки сервиса. </a:t>
            </a:r>
          </a:p>
        </p:txBody>
      </p:sp>
      <p:sp>
        <p:nvSpPr>
          <p:cNvPr id="65540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211638" y="4292600"/>
            <a:ext cx="360362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41" name="AutoShape 5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4211638" y="5084763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42" name="AutoShape 6">
            <a:hlinkClick r:id="" action="ppaction://hlinkshowjump?jump=nextslide" highlightClick="1">
              <a:snd r:embed="rId4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211638" y="5589588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№5                                №6                                  </a:t>
            </a:r>
          </a:p>
          <a:p>
            <a:pPr eaLnBrk="1" hangingPunct="1"/>
            <a:endParaRPr lang="ru-RU" smtClean="0"/>
          </a:p>
        </p:txBody>
      </p:sp>
      <p:pic>
        <p:nvPicPr>
          <p:cNvPr id="66564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0425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5                           №6                                  </a:t>
            </a:r>
          </a:p>
        </p:txBody>
      </p:sp>
      <p:sp>
        <p:nvSpPr>
          <p:cNvPr id="675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7589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80063" y="5084763"/>
            <a:ext cx="360362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</a:t>
            </a:r>
            <a:br>
              <a:rPr lang="ru-RU" sz="3800" b="1" smtClean="0"/>
            </a:br>
            <a:r>
              <a:rPr lang="ru-RU" sz="3800" b="1" smtClean="0"/>
              <a:t>в 2 балла.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№ 6. И последняя группа знаков многим из вас знакома, или знакомы отдельные знаки. Эти знаки на голубых квадратах подсказывают, где пешеходный переход, где подземный переход, а где автобусная остановка. Тут место стоянки такси, одностороннее движение, или место для разворота. Как называются эти знаки?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   а. Информационные указатели.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   б. Разрешающие знаки.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   в. Знаки сервиса. </a:t>
            </a:r>
          </a:p>
        </p:txBody>
      </p:sp>
      <p:sp>
        <p:nvSpPr>
          <p:cNvPr id="68612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588125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3" name="AutoShape 5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6588125" y="5229225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4" name="AutoShape 6">
            <a:hlinkClick r:id="" action="ppaction://hlinkshowjump?jump=nextslide" highlightClick="1">
              <a:snd r:embed="rId4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6588125" y="4221163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№6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Перейти к вопросам в 3 балла                                                                </a:t>
            </a:r>
          </a:p>
          <a:p>
            <a:pPr eaLnBrk="1" hangingPunct="1"/>
            <a:endParaRPr lang="ru-RU" smtClean="0"/>
          </a:p>
        </p:txBody>
      </p:sp>
      <p:pic>
        <p:nvPicPr>
          <p:cNvPr id="69636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3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16688" y="52292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2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6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Перейти к вопросам в 3 балла                                  </a:t>
            </a:r>
          </a:p>
        </p:txBody>
      </p:sp>
      <p:sp>
        <p:nvSpPr>
          <p:cNvPr id="706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0661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88125" y="5661025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3 балла.</a:t>
            </a:r>
            <a:r>
              <a:rPr lang="ru-RU" sz="3800" smtClean="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1. В каком году  весь мир отметил 100 - летие автомобиля?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а. 2006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б. 1986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в. 1786</a:t>
            </a:r>
          </a:p>
        </p:txBody>
      </p:sp>
      <p:pic>
        <p:nvPicPr>
          <p:cNvPr id="71684" name="Picture 4" descr="j01498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349500"/>
            <a:ext cx="18002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AutoShape 5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2843213" y="2636838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686" name="AutoShape 6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2843213" y="36449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687" name="AutoShape 7">
            <a:hlinkClick r:id="" action="ppaction://hlinkshowjump?jump=nextslide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2843213" y="3141663"/>
            <a:ext cx="431800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65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№1                                   №2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                     </a:t>
            </a:r>
          </a:p>
        </p:txBody>
      </p:sp>
      <p:pic>
        <p:nvPicPr>
          <p:cNvPr id="72708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00213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76700"/>
            <a:ext cx="7772400" cy="2054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2                                   № 3</a:t>
            </a:r>
          </a:p>
          <a:p>
            <a:pPr eaLnBrk="1" hangingPunct="1"/>
            <a:endParaRPr lang="ru-RU" smtClean="0"/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4724400"/>
            <a:ext cx="360362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4724400"/>
            <a:ext cx="287337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2" name="Picture 6" descr="j0286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188913"/>
            <a:ext cx="1208088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1                             №2                          </a:t>
            </a:r>
          </a:p>
          <a:p>
            <a:pPr eaLnBrk="1" hangingPunct="1"/>
            <a:endParaRPr lang="ru-RU" smtClean="0"/>
          </a:p>
        </p:txBody>
      </p:sp>
      <p:sp>
        <p:nvSpPr>
          <p:cNvPr id="737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3733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525" y="5084763"/>
            <a:ext cx="360363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3 балла.</a:t>
            </a:r>
            <a:r>
              <a:rPr lang="ru-RU" sz="3800" smtClean="0"/>
              <a:t>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2. Автомобиль  слово нерусское. Что оно означает в переводе  с греческого языка?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а. «самодвижущийся»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б. «быстроедущий»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в. «Я не лошадь»</a:t>
            </a:r>
          </a:p>
        </p:txBody>
      </p:sp>
      <p:sp>
        <p:nvSpPr>
          <p:cNvPr id="74756" name="AutoShape 4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5076825" y="3573463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57" name="AutoShape 5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5076825" y="4076700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758" name="AutoShape 6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5076825" y="4581525"/>
            <a:ext cx="504825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65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№2                                   №3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                     </a:t>
            </a:r>
          </a:p>
        </p:txBody>
      </p:sp>
      <p:pic>
        <p:nvPicPr>
          <p:cNvPr id="75780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2                             №3                          </a:t>
            </a:r>
          </a:p>
          <a:p>
            <a:pPr eaLnBrk="1" hangingPunct="1"/>
            <a:endParaRPr lang="ru-RU" smtClean="0"/>
          </a:p>
        </p:txBody>
      </p:sp>
      <p:sp>
        <p:nvSpPr>
          <p:cNvPr id="768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6805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525" y="5084763"/>
            <a:ext cx="360363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3 балла.</a:t>
            </a:r>
            <a:r>
              <a:rPr lang="ru-RU" sz="3800" smtClean="0"/>
              <a:t>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3. Как назывался первый автомобиль и чем он заправлялся?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а. «омнибус», заправлялся дровами.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б. автобус,  заправлялся дровами.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в. автобус,  заправлялся бензином.</a:t>
            </a:r>
          </a:p>
        </p:txBody>
      </p:sp>
      <p:sp>
        <p:nvSpPr>
          <p:cNvPr id="77828" name="AutoShape 4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7596188" y="2636838"/>
            <a:ext cx="431800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7829" name="AutoShape 5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7596188" y="3068638"/>
            <a:ext cx="431800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7830" name="AutoShape 6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7596188" y="36449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65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№3                                   №4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                     </a:t>
            </a:r>
          </a:p>
        </p:txBody>
      </p:sp>
      <p:pic>
        <p:nvPicPr>
          <p:cNvPr id="78852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3                             №4                          </a:t>
            </a:r>
          </a:p>
          <a:p>
            <a:pPr eaLnBrk="1" hangingPunct="1"/>
            <a:endParaRPr lang="ru-RU" smtClean="0"/>
          </a:p>
        </p:txBody>
      </p:sp>
      <p:sp>
        <p:nvSpPr>
          <p:cNvPr id="798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9877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525" y="5084763"/>
            <a:ext cx="360363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3 балла.</a:t>
            </a:r>
            <a:r>
              <a:rPr lang="ru-RU" sz="3800" smtClean="0"/>
              <a:t>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4. Как назывался человек, управляющий омнибусом, в переводе с французского языка это слово означает «истопник» или «кочегар»?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а. Омнибусоводитель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б. Шофер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в. Водитель.</a:t>
            </a:r>
          </a:p>
        </p:txBody>
      </p:sp>
      <p:sp>
        <p:nvSpPr>
          <p:cNvPr id="80900" name="AutoShape 4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5148263" y="3933825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0901" name="AutoShape 5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5148263" y="34290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0902" name="AutoShape 6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5148263" y="4437063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65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№4                                   №5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                     </a:t>
            </a:r>
          </a:p>
        </p:txBody>
      </p:sp>
      <p:pic>
        <p:nvPicPr>
          <p:cNvPr id="81924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2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4724400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4                             №5                          </a:t>
            </a:r>
          </a:p>
          <a:p>
            <a:pPr eaLnBrk="1" hangingPunct="1"/>
            <a:endParaRPr lang="ru-RU" smtClean="0"/>
          </a:p>
        </p:txBody>
      </p:sp>
      <p:sp>
        <p:nvSpPr>
          <p:cNvPr id="829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949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525" y="5084763"/>
            <a:ext cx="360363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</a:t>
            </a:r>
            <a:br>
              <a:rPr lang="ru-RU" sz="3800" b="1" smtClean="0"/>
            </a:br>
            <a:r>
              <a:rPr lang="ru-RU" sz="3800" b="1" smtClean="0"/>
              <a:t>в 1 балл.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№ 3. Сколько колёс у автомобиля?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а. 2 колеса.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б. 4 колеса.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в. 5 колёс</a:t>
            </a:r>
          </a:p>
        </p:txBody>
      </p:sp>
      <p:sp>
        <p:nvSpPr>
          <p:cNvPr id="10244" name="AutoShape 4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635375" y="2205038"/>
            <a:ext cx="360363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5">
            <a:hlinkClick r:id="rId4" action="ppaction://hlinksldjump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3635375" y="2781300"/>
            <a:ext cx="360363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6">
            <a:hlinkClick r:id="rId2" action="ppaction://hlinksldjump" highlightClick="1">
              <a:snd r:embed="rId3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3635375" y="3284538"/>
            <a:ext cx="360363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47" name="Picture 7" descr="j02932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188913"/>
            <a:ext cx="174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Вопросы стоимостью в 3 балла.</a:t>
            </a:r>
            <a:r>
              <a:rPr lang="ru-RU" sz="3800" smtClean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№ 5. А что значит слово трамвай и из какой страны оно пришло?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а. «трэм-вэй». «Трэм»-вагон, «вэй» - путь. Вагон, ходящий  по путям,     рельсам, страна Англия.</a:t>
            </a:r>
          </a:p>
          <a:p>
            <a:pPr eaLnBrk="1" hangingPunct="1"/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б. «трэм-вэй». «Трэм»-вагон, «вэй» - путь. Вагон, ходящий  по путям,     рельсам, страна Франция.</a:t>
            </a:r>
          </a:p>
          <a:p>
            <a:pPr eaLnBrk="1" hangingPunct="1"/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в. «трэм-вэй». «Трэм»-вагон, «вэй» - путь. Вагон, ходящий  по путям,     шпалам, страна Италия.</a:t>
            </a:r>
          </a:p>
          <a:p>
            <a:pPr eaLnBrk="1" hangingPunct="1"/>
            <a:endParaRPr lang="ru-RU" sz="2400" smtClean="0"/>
          </a:p>
        </p:txBody>
      </p:sp>
      <p:sp>
        <p:nvSpPr>
          <p:cNvPr id="83972" name="AutoShape 4">
            <a:hlinkClick r:id="" action="ppaction://hlinkshowjump?jump=nextslide" highlightClick="1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7380288" y="3213100"/>
            <a:ext cx="504825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73" name="AutoShape 5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7308850" y="4437063"/>
            <a:ext cx="503238" cy="3603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74" name="AutoShape 6">
            <a:hlinkClick r:id="rId3" action="ppaction://hlinksldjump" highlightClick="1">
              <a:snd r:embed="rId4" name="explode.wav" builtIn="1"/>
            </a:hlinkClick>
          </p:cNvPr>
          <p:cNvSpPr>
            <a:spLocks noChangeArrowheads="1"/>
          </p:cNvSpPr>
          <p:nvPr/>
        </p:nvSpPr>
        <p:spPr bwMode="auto">
          <a:xfrm>
            <a:off x="7235825" y="5661025"/>
            <a:ext cx="504825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65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№5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Заключение                                 </a:t>
            </a:r>
          </a:p>
        </p:txBody>
      </p:sp>
      <p:pic>
        <p:nvPicPr>
          <p:cNvPr id="84996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4797425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Управляющая кнопка: настраиваемая 5">
            <a:hlinkClick r:id="rId4" action="ppaction://hlinksldjump" highlightClick="1">
              <a:snd r:embed="rId5" name="applause.wav" builtIn="1"/>
            </a:hlinkClick>
          </p:cNvPr>
          <p:cNvSpPr/>
          <p:nvPr/>
        </p:nvSpPr>
        <p:spPr>
          <a:xfrm>
            <a:off x="6215063" y="5214938"/>
            <a:ext cx="571500" cy="4286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73238"/>
            <a:ext cx="7772400" cy="1143000"/>
          </a:xfrm>
        </p:spPr>
        <p:txBody>
          <a:bodyPr/>
          <a:lstStyle/>
          <a:p>
            <a:pPr eaLnBrk="1" hangingPunct="1"/>
            <a:r>
              <a:rPr lang="ru-RU" sz="3800" smtClean="0"/>
              <a:t>Неверно. Не расстраивайся, удача ждет тебя впереди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08500"/>
            <a:ext cx="7772400" cy="1622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3 балла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 5                                                      </a:t>
            </a:r>
          </a:p>
          <a:p>
            <a:pPr eaLnBrk="1" hangingPunct="1"/>
            <a:endParaRPr lang="ru-RU" smtClean="0"/>
          </a:p>
        </p:txBody>
      </p:sp>
      <p:sp>
        <p:nvSpPr>
          <p:cNvPr id="860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11413" y="5157788"/>
            <a:ext cx="360362" cy="3587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6021" name="Picture 5" descr="j02860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260350"/>
            <a:ext cx="9191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Заключение.</a:t>
            </a:r>
          </a:p>
        </p:txBody>
      </p:sp>
      <p:sp>
        <p:nvSpPr>
          <p:cNvPr id="870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«Каждое утро встает солнышко, рассеиваются облака, просыпается от ночного сна природа. Звенят будильники в домах, и с каждой минутой становится всё оживлённее дорога. Дорога – это  место, полное неожиданностей.  Она может принести в нашу жизнь много нового, может открыть что- то неизведанное, а может стать местом происшествия. Хочется пожелать, чтобы ваша дорога была всегда «Дорога без опасности»»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smtClean="0"/>
              <a:t>Список используемой литературы: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1.      Р.П. Бабина  «Советы  дяди Стёпы»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2.      Н.Н. Авдеева, О.Л.Князева, Р.Б.Стеркина  «Безопасность на  улицах  и дорогах»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3.      Р.Б.Бабина  «Увлекательное  дорожное  путешествие» 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4.    Р.Б. Бабина 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«Азбука  дорожной  безопасности»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628775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Правильно!!! Молодец!!! Так держать.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933825"/>
            <a:ext cx="7772400" cy="165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Вернуться к вопросам в 1 балл.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№3                                  №4 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8175" y="4581525"/>
            <a:ext cx="360363" cy="287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4581525"/>
            <a:ext cx="360363" cy="287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70" name="Picture 6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5113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290</TotalTime>
  <Words>1955</Words>
  <Application>Microsoft Office PowerPoint</Application>
  <PresentationFormat>Экран (4:3)</PresentationFormat>
  <Paragraphs>319</Paragraphs>
  <Slides>84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84</vt:i4>
      </vt:variant>
    </vt:vector>
  </HeadingPairs>
  <TitlesOfParts>
    <vt:vector size="85" baseType="lpstr">
      <vt:lpstr>Слои</vt:lpstr>
      <vt:lpstr>Слайд 1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 в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в  1 балл.</vt:lpstr>
      <vt:lpstr>Правильно!!! Молодец!!! Так держать.</vt:lpstr>
      <vt:lpstr>Неверно. Не расстраивайся, удача ждет тебя впереди</vt:lpstr>
      <vt:lpstr>Вопросы стоимостью  в 2 балла.</vt:lpstr>
      <vt:lpstr>Правильно!!! Молодец!!! Так держать.</vt:lpstr>
      <vt:lpstr>Неверно. Не расстраивайся, удача ждет тебя впереди</vt:lpstr>
      <vt:lpstr>Вопросы стоимостью  в 2 балла.</vt:lpstr>
      <vt:lpstr>Правильно!!! Молодец!!! Так держать.</vt:lpstr>
      <vt:lpstr>Неверно. Не расстраивайся, удача ждет тебя впереди</vt:lpstr>
      <vt:lpstr>Вопросы стоимостью  в 2 балла.</vt:lpstr>
      <vt:lpstr>Правильно!!! Молодец!!! Так держать.</vt:lpstr>
      <vt:lpstr>Неверно. Не расстраивайся, удача ждет тебя впереди</vt:lpstr>
      <vt:lpstr>Вопросы стоимостью  в 2 балла.</vt:lpstr>
      <vt:lpstr>Правильно!!! Молодец!!! Так держать.</vt:lpstr>
      <vt:lpstr>Неверно. Не расстраивайся, удача ждет тебя впереди</vt:lpstr>
      <vt:lpstr>Вопросы стоимостью  в 2 балла.</vt:lpstr>
      <vt:lpstr>Правильно!!! Молодец!!! Так держать.</vt:lpstr>
      <vt:lpstr>Неверно. Не расстраивайся, удача ждет тебя впереди</vt:lpstr>
      <vt:lpstr>Вопросы стоимостью  в 2 балла.</vt:lpstr>
      <vt:lpstr>Правильно!!! Молодец!!! Так держать.</vt:lpstr>
      <vt:lpstr>Неверно. Не расстраивайся, удача ждет тебя впереди</vt:lpstr>
      <vt:lpstr>Вопросы стоимостью в 3 балла. </vt:lpstr>
      <vt:lpstr>Правильно!!! Молодец!!! Так держать.</vt:lpstr>
      <vt:lpstr>Неверно. Не расстраивайся, удача ждет тебя впереди</vt:lpstr>
      <vt:lpstr>Вопросы стоимостью в 3 балла. </vt:lpstr>
      <vt:lpstr>Правильно!!! Молодец!!! Так держать.</vt:lpstr>
      <vt:lpstr>Неверно. Не расстраивайся, удача ждет тебя впереди</vt:lpstr>
      <vt:lpstr>Вопросы стоимостью в 3 балла. </vt:lpstr>
      <vt:lpstr>Правильно!!! Молодец!!! Так держать.</vt:lpstr>
      <vt:lpstr>Неверно. Не расстраивайся, удача ждет тебя впереди</vt:lpstr>
      <vt:lpstr>Вопросы стоимостью в 3 балла. </vt:lpstr>
      <vt:lpstr>Правильно!!! Молодец!!! Так держать.</vt:lpstr>
      <vt:lpstr>Неверно. Не расстраивайся, удача ждет тебя впереди</vt:lpstr>
      <vt:lpstr>Вопросы стоимостью в 3 балла. </vt:lpstr>
      <vt:lpstr>Правильно!!! Молодец!!! Так держать.</vt:lpstr>
      <vt:lpstr>Неверно. Не расстраивайся, удача ждет тебя впереди</vt:lpstr>
      <vt:lpstr>Заключение.</vt:lpstr>
      <vt:lpstr>Список используемой литературы: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777</cp:lastModifiedBy>
  <cp:revision>11</cp:revision>
  <dcterms:created xsi:type="dcterms:W3CDTF">2009-04-11T16:12:55Z</dcterms:created>
  <dcterms:modified xsi:type="dcterms:W3CDTF">2012-12-20T16:14:17Z</dcterms:modified>
</cp:coreProperties>
</file>