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DF691-CEA1-4BCF-82CD-91391B2981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24A85-9CBC-4AEB-8CD2-A2E997BBB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1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24A85-9CBC-4AEB-8CD2-A2E997BBB82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6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3B73-7963-412B-9DD6-F4A960F0C7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7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05805-3116-4589-B3A5-A8245F5AF6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2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8BD3-B02A-4A59-82C1-06F6F735A8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81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F9E8-4E61-4381-A087-4C42BE9D30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07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D747-2036-4382-8C7E-C8976F4D86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62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C9D3-84C0-41F8-ADA3-66C07848A5F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35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0AF1-639C-4715-AFC1-AB40747BE6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42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7636-8978-4092-9CC9-ED5C271B8E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9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AACE-EF86-4720-BE74-B75F66F25A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03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62FA-5633-4756-B530-C14F707CAB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38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5227-8EB6-422F-8065-D5F00B6C81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7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032250" y="1598613"/>
            <a:ext cx="3617913" cy="449738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B140F-32F7-4954-AD98-A964B353A3B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48783"/>
      </p:ext>
    </p:extLst>
  </p:cSld>
  <p:clrMapOvr>
    <a:masterClrMapping/>
  </p:clrMapOvr>
  <p:transition spd="med" advTm="15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8945-E222-40CE-AD1E-6CAB1EB0B7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48816"/>
      </p:ext>
    </p:extLst>
  </p:cSld>
  <p:clrMapOvr>
    <a:masterClrMapping/>
  </p:clrMapOvr>
  <p:transition spd="med" advTm="15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15F5-EF01-4766-81EE-A94AEB9FB4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24461"/>
      </p:ext>
    </p:extLst>
  </p:cSld>
  <p:clrMapOvr>
    <a:masterClrMapping/>
  </p:clrMapOvr>
  <p:transition spd="med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FF"/>
            </a:gs>
            <a:gs pos="50000">
              <a:schemeClr val="tx2">
                <a:lumMod val="60000"/>
                <a:lumOff val="40000"/>
              </a:schemeClr>
            </a:gs>
            <a:gs pos="100000">
              <a:srgbClr val="00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AB666-5648-4093-AF8C-78B4B911320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 rot="-996227">
            <a:off x="177227" y="1081168"/>
            <a:ext cx="6855644" cy="28580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5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 «ЗАНИМАТЕЛЬНОЕ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 СТИХОСЛОЖЕНИЕ»</a:t>
            </a:r>
            <a:endParaRPr lang="ru-RU" sz="36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5123" name="Picture 18" descr="http://i056.radikal.ru/0905/c2/6355f9c27a2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79651">
            <a:off x="8291005" y="2324775"/>
            <a:ext cx="1553590" cy="125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img1.liveinternet.ru/images/attach/c/1/56/291/56291771_022bb9891dd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8667">
            <a:off x="974726" y="4552951"/>
            <a:ext cx="361791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29"/>
          <p:cNvSpPr>
            <a:spLocks noChangeArrowheads="1"/>
          </p:cNvSpPr>
          <p:nvPr/>
        </p:nvSpPr>
        <p:spPr bwMode="auto">
          <a:xfrm>
            <a:off x="3962400" y="5532438"/>
            <a:ext cx="5105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66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04338"/>
      </p:ext>
    </p:extLst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609" y="476672"/>
            <a:ext cx="8424936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Переразложите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фразы или слова,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чтобы получилось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новое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прочтение</a:t>
            </a:r>
          </a:p>
          <a:p>
            <a:pPr lvl="0" algn="ctr">
              <a:lnSpc>
                <a:spcPct val="115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исходного текста.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О, как велик, велик Наполеон! </a:t>
            </a:r>
          </a:p>
          <a:p>
            <a:pPr lvl="0" algn="ctr">
              <a:lnSpc>
                <a:spcPct val="115000"/>
              </a:lnSpc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Он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хитр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и быстр, и твёрд во брани; </a:t>
            </a:r>
          </a:p>
          <a:p>
            <a:pPr lvl="0" algn="ctr">
              <a:lnSpc>
                <a:spcPct val="115000"/>
              </a:lnSpc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 дрогнул, как к нему простёр в бой длани </a:t>
            </a:r>
          </a:p>
          <a:p>
            <a:pPr lvl="0" algn="ctr">
              <a:lnSpc>
                <a:spcPct val="115000"/>
              </a:lnSpc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штыком </a:t>
            </a: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Богратион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lvl="0" algn="ctr">
              <a:lnSpc>
                <a:spcPct val="115000"/>
              </a:lnSpc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9218" name="Picture 2" descr="http://im5-tub-ru.yandex.net/i?id=59887582-6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71" y="4363766"/>
            <a:ext cx="2798812" cy="223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689535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img10.proshkolu.ru/content/media/pic/std/4000000/3662000/3661484-4f32d73105d3ae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71" y="470141"/>
            <a:ext cx="8712968" cy="568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4500" y="1388638"/>
            <a:ext cx="7314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РАБОТУ!!!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92917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«Занимательное стихосложение»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посвящена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стихотворениям, которые не имеют высокой художественной ценности, но зато представляют собой интереснейшие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образцы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поэтических развлечений. </a:t>
            </a:r>
          </a:p>
          <a:p>
            <a:pPr algn="ctr"/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Стихи загадочной формы. </a:t>
            </a:r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таким стихотворениям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относятся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акростих,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мезостих,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телестих 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монограмма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581128"/>
            <a:ext cx="2160240" cy="209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155042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755" y="228123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Акростих -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(</a:t>
            </a:r>
            <a:r>
              <a:rPr lang="ru-RU" sz="2800" dirty="0" err="1">
                <a:solidFill>
                  <a:srgbClr val="FFFF00"/>
                </a:solidFill>
                <a:latin typeface="Times New Roman"/>
                <a:ea typeface="Calibri"/>
              </a:rPr>
              <a:t>краестишие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, </a:t>
            </a:r>
            <a:r>
              <a:rPr lang="ru-RU" sz="2800" dirty="0" err="1">
                <a:solidFill>
                  <a:srgbClr val="FFFF00"/>
                </a:solidFill>
                <a:latin typeface="Times New Roman"/>
                <a:ea typeface="Calibri"/>
              </a:rPr>
              <a:t>краегранесие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, </a:t>
            </a:r>
            <a:r>
              <a:rPr lang="ru-RU" sz="2800" dirty="0" err="1">
                <a:solidFill>
                  <a:srgbClr val="FFFF00"/>
                </a:solidFill>
                <a:latin typeface="Times New Roman"/>
                <a:ea typeface="Calibri"/>
              </a:rPr>
              <a:t>краестрочие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, </a:t>
            </a:r>
            <a:r>
              <a:rPr lang="ru-RU" sz="2800" dirty="0" err="1">
                <a:solidFill>
                  <a:srgbClr val="FFFF00"/>
                </a:solidFill>
                <a:latin typeface="Times New Roman"/>
                <a:ea typeface="Calibri"/>
              </a:rPr>
              <a:t>началестрочие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, </a:t>
            </a:r>
            <a:r>
              <a:rPr lang="ru-RU" sz="2800" dirty="0" err="1">
                <a:solidFill>
                  <a:srgbClr val="FFFF00"/>
                </a:solidFill>
                <a:latin typeface="Times New Roman"/>
                <a:ea typeface="Calibri"/>
              </a:rPr>
              <a:t>иместишие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) — это стихотворение, в котором начальные буквы каждой строки, читаемые сверху вниз, образуют какое-нибудь слово или выражение. Если они образуют имя, то акростих называется номограммой. Чаще всего именно имена зашифрованы в </a:t>
            </a:r>
            <a:r>
              <a:rPr lang="ru-RU" sz="2800" dirty="0" smtClean="0">
                <a:solidFill>
                  <a:srgbClr val="FFFF00"/>
                </a:solidFill>
                <a:latin typeface="Times New Roman"/>
                <a:ea typeface="Calibri"/>
              </a:rPr>
              <a:t>акростихах.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im3-tub-ru.yandex.net/i?id=209683239-6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488">
            <a:off x="3552125" y="3704550"/>
            <a:ext cx="2444687" cy="261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146304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12845"/>
            <a:ext cx="770485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Отгадайте акростих-номограмму,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</a:rPr>
              <a:t>в котором зашифровано имя и фамилия девушки:</a:t>
            </a:r>
            <a: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2800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А вам, божественная леди,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Никто перечить не посмеет!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Актёрствует весёлый ветер,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Сбивая в гроздь воздушных змеев,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Тревожит шумные вершины.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Алеют флаги над скалою,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Сурово щурятся мужчины,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/>
                <a:ea typeface="Calibri"/>
              </a:rPr>
              <a:t>Искатели </a:t>
            </a: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ковчега Ноя.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Я — не искатель, я — алхимик,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Глиссандо алчущий на струнах.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О, как прекрасно Ваше имя,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Рисуемое новой руной,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Ещё никем не повторённой,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Лишь мною брошенной на ветер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И незаметно принесённой </a:t>
            </a:r>
            <a:b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/>
                <a:ea typeface="Calibri"/>
              </a:rPr>
              <a:t>К ногам моей прекрасной леди. 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3583">
            <a:off x="441296" y="2402768"/>
            <a:ext cx="1900685" cy="274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135" flipH="1">
            <a:off x="6852492" y="2373559"/>
            <a:ext cx="1940889" cy="279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693702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</a:rPr>
              <a:t>      Мезостих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— 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</a:rPr>
              <a:t>это стихотворение, в котором буквы, образующие «загадочное» слово, располагаются не в начале, а выстроены посередине стихотворения. Оригинальной формой является так называемый стих-лабиринт, в котором буквы «шифра» образуют какую-нибудь фигуру, расположены по диагонали или ещё по какому-либо закону</a:t>
            </a:r>
            <a:r>
              <a:rPr lang="ru-RU" sz="2400" b="1" dirty="0" smtClean="0">
                <a:solidFill>
                  <a:srgbClr val="FFFF00"/>
                </a:solidFill>
                <a:latin typeface="Times New Roman"/>
                <a:ea typeface="Calibri"/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im3-tub-ru.yandex.net/i?id=187507165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20">
            <a:off x="3780597" y="3711981"/>
            <a:ext cx="304161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222034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Разгадайте слово!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/>
                <a:ea typeface="Calibri"/>
              </a:rPr>
              <a:t>Оно </a:t>
            </a:r>
            <a:r>
              <a:rPr lang="ru-RU" sz="3600" b="1" dirty="0">
                <a:solidFill>
                  <a:srgbClr val="FFFF00"/>
                </a:solidFill>
                <a:latin typeface="Times New Roman"/>
                <a:ea typeface="Calibri"/>
              </a:rPr>
              <a:t>составлено из 1-ой буквы 1-ой строки, 3-ей буквы 2-ой строки, далее 5, 7, 9, 11 буквы соответственно. </a:t>
            </a:r>
            <a:endParaRPr lang="ru-RU" sz="3600" dirty="0"/>
          </a:p>
        </p:txBody>
      </p:sp>
      <p:pic>
        <p:nvPicPr>
          <p:cNvPr id="5122" name="Picture 2" descr="http://im7-tub-ru.yandex.net/i?id=156998759-1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96564"/>
            <a:ext cx="2181597" cy="20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572974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924944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Лишённые последнего приюта, </a:t>
            </a:r>
            <a:b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Поющие величественно гимны, </a:t>
            </a:r>
            <a:b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Параболой мы движемся на юг, но </a:t>
            </a:r>
            <a:b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На юге холода, и иже с ними. </a:t>
            </a:r>
            <a:b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Вершится </a:t>
            </a:r>
            <a:r>
              <a:rPr lang="ru-RU" sz="3200" b="1" i="1" dirty="0" err="1">
                <a:solidFill>
                  <a:srgbClr val="FFFF00"/>
                </a:solidFill>
                <a:latin typeface="Times New Roman"/>
                <a:ea typeface="Calibri"/>
              </a:rPr>
              <a:t>Валтассаров</a:t>
            </a: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 скорый пир… </a:t>
            </a:r>
            <a:b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…Осудит нас </a:t>
            </a:r>
            <a:r>
              <a:rPr lang="ru-RU" sz="3200" b="1" i="1" dirty="0" err="1">
                <a:solidFill>
                  <a:srgbClr val="FFFF00"/>
                </a:solidFill>
                <a:latin typeface="Times New Roman"/>
                <a:ea typeface="Calibri"/>
              </a:rPr>
              <a:t>львиноголовый</a:t>
            </a:r>
            <a:r>
              <a:rPr lang="ru-RU" sz="3200" b="1" i="1" dirty="0">
                <a:solidFill>
                  <a:srgbClr val="FFFF00"/>
                </a:solidFill>
                <a:latin typeface="Times New Roman"/>
                <a:ea typeface="Calibri"/>
              </a:rPr>
              <a:t> мир. 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pic>
        <p:nvPicPr>
          <p:cNvPr id="6146" name="Picture 2" descr="http://im7-tub-ru.yandex.net/i?id=550053706-1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9573"/>
            <a:ext cx="4536504" cy="277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91502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960" y="11663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</a:rPr>
              <a:t>Телестих — 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это стих, в котором последние буквы каждой строки образуют </a:t>
            </a:r>
            <a:endParaRPr lang="ru-RU" sz="3200" b="1" dirty="0" smtClean="0">
              <a:solidFill>
                <a:srgbClr val="FFFF00"/>
              </a:solidFill>
              <a:latin typeface="Times New Roman"/>
              <a:ea typeface="Calibri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слово 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или фразу. 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/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Произнося чудесный чистый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звук,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Вишу на колокольне.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Высоко!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Неоднократно сам звенеть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хотел,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Разлиться песней сердца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далеко,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Но мой язык во власти чьих-то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рук.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Вздохнул бы я свободно и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легко,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 </a:t>
            </a:r>
            <a:b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</a:b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Когда бы сам, не по заказу,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пел.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://im2-tub-ru.yandex.net/i?id=56090008-4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96752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2-tub-ru.yandex.net/i?id=56090008-4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63" y="4911457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331391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7280" y="404664"/>
            <a:ext cx="7920880" cy="4078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Омограмма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— 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это каламбурное стихотворение, в котором соседние строки пишутся совершенно одинаково, и разнообразие смысла достигается различным разбиением на слова и расстановкой знаков препинания. Чаще всего </a:t>
            </a:r>
            <a:r>
              <a:rPr lang="ru-RU" sz="2400" b="1" dirty="0" err="1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омограммные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строки являются парными, но бывают и перекрестными. Первым в истории стихотворением с элементом </a:t>
            </a:r>
            <a:r>
              <a:rPr lang="ru-RU" sz="2400" b="1" dirty="0" err="1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омограммы</a:t>
            </a:r>
            <a:r>
              <a:rPr lang="ru-RU" sz="24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стало каноническое </a:t>
            </a:r>
            <a:r>
              <a:rPr lang="ru-RU" sz="2400" b="1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державинское… </a:t>
            </a:r>
            <a:endParaRPr lang="ru-RU" sz="2400" b="1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8194" name="Picture 2" descr="http://im3-tub-ru.yandex.net/i?id=141039169-0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592" y="4149080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771942"/>
      </p:ext>
    </p:extLst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310</Words>
  <Application>Microsoft Office PowerPoint</Application>
  <PresentationFormat>Экран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2013-10-23T11:48:25Z</dcterms:created>
  <dcterms:modified xsi:type="dcterms:W3CDTF">2013-10-23T12:49:57Z</dcterms:modified>
</cp:coreProperties>
</file>