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5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73" r:id="rId12"/>
    <p:sldId id="274" r:id="rId13"/>
    <p:sldId id="284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90E0E-63BA-48DA-AE88-BB035F02AB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4F6B-CD7D-47C0-BAC7-04C2B87C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9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Названы именем </a:t>
            </a:r>
            <a:r>
              <a:rPr lang="ru-RU" dirty="0" err="1" smtClean="0"/>
              <a:t>Д.И.Менделеева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Презентацию подготовили: </a:t>
            </a:r>
          </a:p>
          <a:p>
            <a:r>
              <a:rPr lang="ru-RU" dirty="0" smtClean="0"/>
              <a:t>Баранов С.-ученик 9 класса </a:t>
            </a:r>
            <a:r>
              <a:rPr lang="ru-RU" dirty="0" err="1" smtClean="0"/>
              <a:t>Мошковской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Воронцова О.Е. – учитель химии </a:t>
            </a:r>
            <a:r>
              <a:rPr lang="ru-RU" dirty="0" err="1" smtClean="0"/>
              <a:t>Мошковской</a:t>
            </a:r>
            <a:r>
              <a:rPr lang="ru-RU" dirty="0" smtClean="0"/>
              <a:t> СОШ </a:t>
            </a:r>
            <a:r>
              <a:rPr lang="ru-RU" dirty="0" err="1" smtClean="0"/>
              <a:t>Торжокского</a:t>
            </a:r>
            <a:r>
              <a:rPr lang="ru-RU" dirty="0" smtClean="0"/>
              <a:t> района </a:t>
            </a:r>
            <a:r>
              <a:rPr lang="ru-RU" dirty="0"/>
              <a:t>Т</a:t>
            </a:r>
            <a:r>
              <a:rPr lang="ru-RU" dirty="0" smtClean="0"/>
              <a:t>верской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Золотая медаль им. Д</a:t>
            </a:r>
            <a:r>
              <a:rPr lang="ru-RU" sz="2400" dirty="0" smtClean="0"/>
              <a:t>. И. Менделеева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340768"/>
            <a:ext cx="3816424" cy="4896544"/>
          </a:xfrm>
        </p:spPr>
        <p:txBody>
          <a:bodyPr>
            <a:normAutofit fontScale="55000" lnSpcReduction="20000"/>
          </a:bodyPr>
          <a:lstStyle/>
          <a:p>
            <a:pPr marL="12065" marR="31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Золотая медаль им.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— </a:t>
            </a:r>
            <a:r>
              <a:rPr lang="ru-RU" spc="-20" dirty="0">
                <a:solidFill>
                  <a:srgbClr val="000000"/>
                </a:solidFill>
                <a:latin typeface="Times New Roman"/>
                <a:ea typeface="Times New Roman"/>
              </a:rPr>
              <a:t>эта высокая награда присуждается один раз в </a:t>
            </a: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два года, в день рождения </a:t>
            </a:r>
            <a:r>
              <a:rPr lang="ru-RU" spc="-45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Д.И.Менделеева</a:t>
            </a: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 — 8 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</a:rPr>
              <a:t>февраля, за выдающиеся работы в области хими­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ческой науки и технологии, имеющие важное 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практическое значение. На </a:t>
            </a:r>
            <a:r>
              <a:rPr lang="en-US" spc="-30" dirty="0">
                <a:solidFill>
                  <a:srgbClr val="000000"/>
                </a:solidFill>
                <a:latin typeface="Times New Roman"/>
                <a:ea typeface="Times New Roman"/>
              </a:rPr>
              <a:t>IX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 Менделеевском 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</a:rPr>
              <a:t>съезде Золотая медаль им. </a:t>
            </a:r>
            <a:r>
              <a:rPr lang="ru-RU" spc="-55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Д.И.Менделеева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</a:rPr>
              <a:t> вру­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чалась впервые. Ее обладателем стал академик 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</a:rPr>
              <a:t>АН УССР </a:t>
            </a:r>
            <a:r>
              <a:rPr lang="ru-RU" spc="-65" dirty="0" err="1">
                <a:solidFill>
                  <a:srgbClr val="000000"/>
                </a:solidFill>
                <a:latin typeface="Times New Roman"/>
                <a:ea typeface="Times New Roman"/>
              </a:rPr>
              <a:t>А.В.Кирсанов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</a:rPr>
              <a:t> за исследования в обла­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сти синтеза фосфорорганических соединений, 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</a:rPr>
              <a:t>применяемых в медицине и сельском хозяйстве.</a:t>
            </a:r>
            <a:endParaRPr lang="ru-RU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о Менделееве\Новая папка от Семёна\Золотая меда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86409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Петербургский университет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4797152"/>
            <a:ext cx="4191000" cy="17969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pc="-75" dirty="0">
                <a:solidFill>
                  <a:srgbClr val="000000"/>
                </a:solidFill>
                <a:latin typeface="Times New Roman"/>
                <a:ea typeface="Times New Roman"/>
              </a:rPr>
              <a:t>Первыми посетителями были участники и гости </a:t>
            </a:r>
            <a:r>
              <a:rPr lang="en-US" spc="-70" dirty="0">
                <a:solidFill>
                  <a:srgbClr val="000000"/>
                </a:solidFill>
                <a:latin typeface="Times New Roman"/>
                <a:ea typeface="Times New Roman"/>
              </a:rPr>
              <a:t>XIII</a:t>
            </a:r>
            <a:r>
              <a:rPr lang="ru-RU" spc="-70" dirty="0">
                <a:solidFill>
                  <a:srgbClr val="000000"/>
                </a:solidFill>
                <a:latin typeface="Times New Roman"/>
                <a:ea typeface="Times New Roman"/>
              </a:rPr>
              <a:t> Менделеевского съезда, посвященного 150-летию со дня рождения великого </a:t>
            </a:r>
            <a:r>
              <a:rPr lang="ru-RU" spc="-7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ученого.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1268761"/>
            <a:ext cx="4282496" cy="2016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При Санкт-Петербургском университете </a:t>
            </a:r>
            <a:r>
              <a:rPr lang="ru-RU" spc="-60" dirty="0">
                <a:solidFill>
                  <a:srgbClr val="000000"/>
                </a:solidFill>
                <a:latin typeface="Times New Roman"/>
                <a:ea typeface="Times New Roman"/>
              </a:rPr>
              <a:t>создан мемориальный комплекс </a:t>
            </a:r>
            <a:r>
              <a:rPr lang="ru-RU" spc="-60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Д.И.Менделе­</a:t>
            </a:r>
            <a:r>
              <a:rPr lang="ru-RU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ева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. 22 мая 1984 г. состоялось его открытие</a:t>
            </a:r>
            <a:r>
              <a:rPr lang="ru-RU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pc="-7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11266" name="Picture 2" descr="C:\Users\user\Downloads\SPbGU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58554"/>
            <a:ext cx="3816424" cy="34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С-Пт университ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157912" cy="31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Технологический институт </a:t>
            </a:r>
            <a:br>
              <a:rPr lang="ru-RU" sz="2400" dirty="0" smtClean="0"/>
            </a:br>
            <a:r>
              <a:rPr lang="ru-RU" sz="2400" dirty="0" smtClean="0"/>
              <a:t>г. Санкт-Петербург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2426713" cy="4525963"/>
          </a:xfrm>
        </p:spPr>
        <p:txBody>
          <a:bodyPr>
            <a:normAutofit fontScale="70000" lnSpcReduction="20000"/>
          </a:bodyPr>
          <a:lstStyle/>
          <a:p>
            <a:pPr marL="18415" marR="1841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pc="-65" dirty="0">
                <a:latin typeface="Times New Roman"/>
                <a:ea typeface="Times New Roman"/>
              </a:rPr>
              <a:t>28 мая 1982 г. открыта мемориальная дос­</a:t>
            </a:r>
            <a:r>
              <a:rPr lang="ru-RU" spc="-70" dirty="0">
                <a:latin typeface="Times New Roman"/>
                <a:ea typeface="Times New Roman"/>
              </a:rPr>
              <a:t>ка на главном здании Технологического инсти­</a:t>
            </a:r>
            <a:r>
              <a:rPr lang="ru-RU" spc="-50" dirty="0">
                <a:latin typeface="Times New Roman"/>
                <a:ea typeface="Times New Roman"/>
              </a:rPr>
              <a:t>тута в Санкт-Петербурге. Химический корпус </a:t>
            </a:r>
            <a:r>
              <a:rPr lang="ru-RU" spc="-60" dirty="0">
                <a:latin typeface="Times New Roman"/>
                <a:ea typeface="Times New Roman"/>
              </a:rPr>
              <a:t>института именуется Менделеевским.</a:t>
            </a:r>
            <a:endParaRPr lang="ru-RU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user\Desktop\о Менделееве\Новая папка от Семёна\Технологический институт. Московский проспект,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513" y="1741730"/>
            <a:ext cx="640871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36815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Российский химико-технологический университет им </a:t>
            </a:r>
            <a:r>
              <a:rPr lang="ru-RU" sz="2400" dirty="0" smtClean="0">
                <a:solidFill>
                  <a:prstClr val="black"/>
                </a:solidFill>
              </a:rPr>
              <a:t>Д. И. Менделеева (РХТУ), бывший МХТИ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1044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2119313"/>
            <a:ext cx="3200400" cy="26058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о Менделееве\Новая папка от Семёна\Моск  ХТИ им.Менделее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555" y="1412776"/>
            <a:ext cx="41752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51723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70" dirty="0">
                <a:solidFill>
                  <a:srgbClr val="000000"/>
                </a:solidFill>
                <a:latin typeface="Times New Roman"/>
                <a:ea typeface="Times New Roman"/>
              </a:rPr>
              <a:t>Первый советский вуз химико-технологи­ческого профиля был создан в Москве в 1920 г. 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и назван именем </a:t>
            </a:r>
            <a:r>
              <a:rPr lang="ru-RU" spc="-35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0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9361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Станция метро Менделеевская г. Москва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2322984" cy="4525963"/>
          </a:xfrm>
        </p:spPr>
        <p:txBody>
          <a:bodyPr/>
          <a:lstStyle/>
          <a:p>
            <a:pPr marL="0" indent="0">
              <a:buNone/>
            </a:pPr>
            <a:r>
              <a:rPr lang="ru-RU" spc="-55" dirty="0">
                <a:latin typeface="Times New Roman"/>
                <a:ea typeface="Times New Roman"/>
              </a:rPr>
              <a:t>В Московском метро есть станция Мен­</a:t>
            </a:r>
            <a:r>
              <a:rPr lang="ru-RU" spc="-40" dirty="0">
                <a:latin typeface="Times New Roman"/>
                <a:ea typeface="Times New Roman"/>
              </a:rPr>
              <a:t>делеевская.</a:t>
            </a:r>
            <a:endParaRPr lang="ru-RU" dirty="0"/>
          </a:p>
        </p:txBody>
      </p:sp>
      <p:pic>
        <p:nvPicPr>
          <p:cNvPr id="5122" name="Picture 2" descr="C:\Users\user\Desktop\о Менделееве\Новая папка от Семёна\800px-Mendeleyevskaya_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61926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Tablica_Mendeleev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77" y="260648"/>
            <a:ext cx="780124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437112"/>
            <a:ext cx="7645035" cy="177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pc="-1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Периодическая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 химических 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</a:rPr>
              <a:t>элементов </a:t>
            </a:r>
            <a:r>
              <a:rPr lang="ru-RU" spc="-55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Д.И.Менделеева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</a:rPr>
              <a:t> позволила пред­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сказать новые элементы и их свойства, испра­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вить атомные веса и формулы химических </a:t>
            </a:r>
            <a:r>
              <a:rPr lang="ru-RU" spc="-4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со­</a:t>
            </a:r>
            <a:r>
              <a:rPr lang="ru-RU" spc="-3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единений, </a:t>
            </a:r>
            <a:r>
              <a:rPr lang="ru-RU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порядковый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номер </a:t>
            </a:r>
            <a:r>
              <a:rPr lang="ru-RU" spc="-15" dirty="0">
                <a:solidFill>
                  <a:srgbClr val="000000"/>
                </a:solidFill>
                <a:latin typeface="Times New Roman"/>
                <a:ea typeface="Times New Roman"/>
              </a:rPr>
              <a:t>элемента называют числом Менделеева</a:t>
            </a:r>
            <a:r>
              <a:rPr lang="ru-RU" spc="-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Элемент № 101 назван Менделевием.</a:t>
            </a:r>
            <a:endParaRPr lang="ru-RU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1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355976" y="1268760"/>
            <a:ext cx="4608512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4032448" cy="562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spc="-75" dirty="0">
                <a:solidFill>
                  <a:srgbClr val="000000"/>
                </a:solidFill>
                <a:latin typeface="Times New Roman"/>
                <a:ea typeface="Times New Roman"/>
              </a:rPr>
              <a:t>В 60-х гг. </a:t>
            </a:r>
            <a:r>
              <a:rPr lang="en-US" sz="2000" spc="-75" dirty="0">
                <a:solidFill>
                  <a:srgbClr val="000000"/>
                </a:solidFill>
                <a:latin typeface="Times New Roman"/>
                <a:ea typeface="Times New Roman"/>
              </a:rPr>
              <a:t>XIX</a:t>
            </a:r>
            <a:r>
              <a:rPr lang="ru-RU" sz="2000" spc="-75" dirty="0">
                <a:solidFill>
                  <a:srgbClr val="000000"/>
                </a:solidFill>
                <a:latin typeface="Times New Roman"/>
                <a:ea typeface="Times New Roman"/>
              </a:rPr>
              <a:t> в. </a:t>
            </a:r>
            <a:r>
              <a:rPr lang="ru-RU" sz="2000" spc="-75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</a:t>
            </a:r>
            <a:r>
              <a:rPr lang="ru-RU" sz="2000" spc="-75" dirty="0">
                <a:solidFill>
                  <a:srgbClr val="000000"/>
                </a:solidFill>
                <a:latin typeface="Times New Roman"/>
                <a:ea typeface="Times New Roman"/>
              </a:rPr>
              <a:t> на осно­</a:t>
            </a:r>
            <a:r>
              <a:rPr lang="ru-RU" sz="2000" spc="-45" dirty="0">
                <a:solidFill>
                  <a:srgbClr val="000000"/>
                </a:solidFill>
                <a:latin typeface="Times New Roman"/>
                <a:ea typeface="Times New Roman"/>
              </a:rPr>
              <a:t>ве экспериментальных фактов выдвинул </a:t>
            </a:r>
            <a:r>
              <a:rPr lang="ru-RU" sz="2000" spc="-65" dirty="0">
                <a:solidFill>
                  <a:srgbClr val="000000"/>
                </a:solidFill>
                <a:latin typeface="Times New Roman"/>
                <a:ea typeface="Times New Roman"/>
              </a:rPr>
              <a:t>предположение о существовании в растворах </a:t>
            </a:r>
            <a:r>
              <a:rPr lang="ru-RU" sz="2000" spc="-55" dirty="0">
                <a:solidFill>
                  <a:srgbClr val="000000"/>
                </a:solidFill>
                <a:latin typeface="Times New Roman"/>
                <a:ea typeface="Times New Roman"/>
              </a:rPr>
              <a:t>ряда определенных химических соединений </a:t>
            </a:r>
            <a:r>
              <a:rPr lang="ru-RU" sz="2000" spc="-70" dirty="0">
                <a:solidFill>
                  <a:srgbClr val="000000"/>
                </a:solidFill>
                <a:latin typeface="Times New Roman"/>
                <a:ea typeface="Times New Roman"/>
              </a:rPr>
              <a:t>молекул растворенного вещества с водой, </a:t>
            </a:r>
            <a:endParaRPr lang="ru-RU" sz="20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spc="-70" dirty="0">
                <a:solidFill>
                  <a:srgbClr val="000000"/>
                </a:solidFill>
                <a:latin typeface="Times New Roman"/>
                <a:ea typeface="Times New Roman"/>
              </a:rPr>
              <a:t>Эта идея составила основу гидратной те­</a:t>
            </a:r>
            <a:r>
              <a:rPr lang="ru-RU" sz="2000" spc="-65" dirty="0">
                <a:solidFill>
                  <a:srgbClr val="000000"/>
                </a:solidFill>
                <a:latin typeface="Times New Roman"/>
                <a:ea typeface="Times New Roman"/>
              </a:rPr>
              <a:t>ории растворов. </a:t>
            </a:r>
            <a:endParaRPr lang="ru-RU" sz="20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Гидратная теория растворов </a:t>
            </a:r>
            <a:r>
              <a:rPr lang="ru-RU" sz="2000" spc="-20" dirty="0">
                <a:solidFill>
                  <a:srgbClr val="000000"/>
                </a:solidFill>
                <a:latin typeface="Times New Roman"/>
                <a:ea typeface="Times New Roman"/>
              </a:rPr>
              <a:t>Менделеева после объединения с теорией </a:t>
            </a:r>
            <a:r>
              <a:rPr lang="ru-RU" sz="2000" spc="-55" dirty="0">
                <a:solidFill>
                  <a:srgbClr val="000000"/>
                </a:solidFill>
                <a:latin typeface="Times New Roman"/>
                <a:ea typeface="Times New Roman"/>
              </a:rPr>
              <a:t>электролитической диссоциации стала важ­</a:t>
            </a:r>
            <a:r>
              <a:rPr lang="ru-RU" sz="2000" spc="-70" dirty="0">
                <a:solidFill>
                  <a:srgbClr val="000000"/>
                </a:solidFill>
                <a:latin typeface="Times New Roman"/>
                <a:ea typeface="Times New Roman"/>
              </a:rPr>
              <a:t>нейшей составной частью современного уче­ния о растворах.</a:t>
            </a:r>
            <a:endParaRPr lang="ru-RU" sz="20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6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Уравнение Менделеева - </a:t>
            </a:r>
            <a:r>
              <a:rPr lang="ru-RU" sz="2400" dirty="0" err="1" smtClean="0"/>
              <a:t>Клайперона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В 1874 г. </a:t>
            </a:r>
            <a:r>
              <a:rPr lang="ru-RU" spc="-35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 путем сочетания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законов Бойля — Мариотта, Гей-Люссака и 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Авогадро вывел уравнение состояния идеаль­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ного газа, которое устанавливает связь между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</a:rPr>
              <a:t>объемом 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V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</a:rPr>
              <a:t>данной массы (</a:t>
            </a:r>
            <a:r>
              <a:rPr lang="en-US" spc="-10" dirty="0">
                <a:solidFill>
                  <a:srgbClr val="000000"/>
                </a:solidFill>
                <a:latin typeface="Times New Roman"/>
                <a:ea typeface="Times New Roman"/>
              </a:rPr>
              <a:t>n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</a:rPr>
              <a:t>молей) газа, его </a:t>
            </a: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давлением р и температурой Т. В науке оно но­</a:t>
            </a:r>
            <a:r>
              <a:rPr lang="ru-RU" spc="-85" dirty="0">
                <a:solidFill>
                  <a:srgbClr val="000000"/>
                </a:solidFill>
                <a:latin typeface="Times New Roman"/>
                <a:ea typeface="Times New Roman"/>
              </a:rPr>
              <a:t>сит название "уравнение Менделеева — </a:t>
            </a:r>
            <a:r>
              <a:rPr lang="ru-RU" spc="-85" dirty="0" err="1">
                <a:solidFill>
                  <a:srgbClr val="000000"/>
                </a:solidFill>
                <a:latin typeface="Times New Roman"/>
                <a:ea typeface="Times New Roman"/>
              </a:rPr>
              <a:t>Кла­</a:t>
            </a:r>
            <a:r>
              <a:rPr lang="ru-RU" spc="-100" dirty="0" err="1">
                <a:solidFill>
                  <a:srgbClr val="000000"/>
                </a:solidFill>
                <a:latin typeface="Times New Roman"/>
                <a:ea typeface="Times New Roman"/>
              </a:rPr>
              <a:t>йперона</a:t>
            </a:r>
            <a:r>
              <a:rPr lang="ru-RU" spc="-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608646"/>
            <a:ext cx="4680520" cy="44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Главная палата мер и весов в г. Санкт-Петербурге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475112" cy="4525963"/>
          </a:xfrm>
        </p:spPr>
        <p:txBody>
          <a:bodyPr>
            <a:normAutofit fontScale="70000" lnSpcReduction="20000"/>
          </a:bodyPr>
          <a:lstStyle/>
          <a:p>
            <a:pPr marL="0" marR="1036320" indent="0" algn="just">
              <a:lnSpc>
                <a:spcPct val="115000"/>
              </a:lnSpc>
              <a:spcBef>
                <a:spcPts val="1080"/>
              </a:spcBef>
              <a:spcAft>
                <a:spcPts val="1000"/>
              </a:spcAft>
              <a:buNone/>
            </a:pPr>
            <a:r>
              <a:rPr lang="ru-RU" spc="-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spc="-35" dirty="0">
                <a:solidFill>
                  <a:srgbClr val="000000"/>
                </a:solidFill>
                <a:latin typeface="Times New Roman"/>
                <a:ea typeface="Times New Roman"/>
              </a:rPr>
              <a:t>Из Депо образцовых мер и весов, сущест­</a:t>
            </a:r>
            <a:r>
              <a:rPr lang="ru-RU" sz="2800" spc="-45" dirty="0">
                <a:solidFill>
                  <a:srgbClr val="000000"/>
                </a:solidFill>
                <a:latin typeface="Times New Roman"/>
                <a:ea typeface="Times New Roman"/>
              </a:rPr>
              <a:t>вовавшего с 1841 г., Менделеевым в 1893 г. бы</a:t>
            </a:r>
            <a:r>
              <a:rPr lang="ru-RU" sz="2800" spc="-10" dirty="0">
                <a:solidFill>
                  <a:srgbClr val="000000"/>
                </a:solidFill>
                <a:latin typeface="Times New Roman"/>
                <a:ea typeface="Times New Roman"/>
              </a:rPr>
              <a:t>ла создана Главная палата мер и весов, а в </a:t>
            </a:r>
            <a:r>
              <a:rPr lang="ru-RU" sz="2800" spc="-40" dirty="0">
                <a:solidFill>
                  <a:srgbClr val="000000"/>
                </a:solidFill>
                <a:latin typeface="Times New Roman"/>
                <a:ea typeface="Times New Roman"/>
              </a:rPr>
              <a:t>1928г. при ней был открыт метрологический </a:t>
            </a:r>
            <a:r>
              <a:rPr lang="ru-RU" sz="2800" spc="-50" dirty="0">
                <a:solidFill>
                  <a:srgbClr val="000000"/>
                </a:solidFill>
                <a:latin typeface="Times New Roman"/>
                <a:ea typeface="Times New Roman"/>
              </a:rPr>
              <a:t>музей им. </a:t>
            </a:r>
            <a:r>
              <a:rPr lang="ru-RU" sz="2800" spc="-50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Д.И.Менделеева</a:t>
            </a:r>
            <a:r>
              <a:rPr lang="ru-RU" sz="2800" spc="-5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Calibri"/>
            </a:endParaRPr>
          </a:p>
          <a:p>
            <a:pPr marL="0" marR="1036320" indent="0" algn="just">
              <a:lnSpc>
                <a:spcPct val="115000"/>
              </a:lnSpc>
              <a:spcBef>
                <a:spcPts val="1080"/>
              </a:spcBef>
              <a:spcAft>
                <a:spcPts val="1000"/>
              </a:spcAft>
              <a:buNone/>
            </a:pPr>
            <a:endParaRPr lang="ru-RU" sz="2800" dirty="0">
              <a:effectLst/>
              <a:latin typeface="Times New Roman"/>
              <a:ea typeface="Calibri"/>
            </a:endParaRPr>
          </a:p>
        </p:txBody>
      </p:sp>
      <p:pic>
        <p:nvPicPr>
          <p:cNvPr id="4098" name="Picture 2" descr="C:\Users\user\Desktop\о Менделееве\Новая папка от Семёна\Глав.палата мер и вес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5904656" cy="43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1"/>
            <a:ext cx="2912311" cy="18722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Памятник </a:t>
            </a:r>
            <a:r>
              <a:rPr lang="ru-RU" sz="2400" dirty="0" err="1" smtClean="0"/>
              <a:t>Д.И.Менделееву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в г. Санкт-Петербурге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119257"/>
            <a:ext cx="4824536" cy="36038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В Санкт-Петербурге на стене Главной па­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латы мер и весов воплощено в камне гениаль­</a:t>
            </a:r>
            <a:r>
              <a:rPr lang="ru-RU" spc="-50" dirty="0">
                <a:solidFill>
                  <a:srgbClr val="000000"/>
                </a:solidFill>
                <a:latin typeface="Times New Roman"/>
                <a:ea typeface="Times New Roman"/>
              </a:rPr>
              <a:t>ное творение Менделеева — периодическая си­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стема элементов, а рядом памятник— Менде­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</a:rPr>
              <a:t>леев сидит в кресле с номером "Временника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Главной палаты мер и весов" (скульптор </a:t>
            </a:r>
            <a:r>
              <a:rPr lang="ru-RU" spc="-45" dirty="0" err="1">
                <a:solidFill>
                  <a:srgbClr val="000000"/>
                </a:solidFill>
                <a:latin typeface="Times New Roman"/>
                <a:ea typeface="Times New Roman"/>
              </a:rPr>
              <a:t>И.Я.Гинзбург</a:t>
            </a: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). </a:t>
            </a:r>
            <a:endParaRPr lang="ru-RU" dirty="0"/>
          </a:p>
        </p:txBody>
      </p:sp>
      <p:pic>
        <p:nvPicPr>
          <p:cNvPr id="5122" name="Picture 2" descr="C:\Users\user\Desktop\о Менделееве\Новая папка от Семёна\памятник Д.И.Менделееву в С.Петербург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600400" cy="54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Минерал «менделеевит»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11507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Геолог-минералог </a:t>
            </a:r>
            <a:r>
              <a:rPr lang="ru-RU" spc="-25" dirty="0" err="1">
                <a:solidFill>
                  <a:srgbClr val="000000"/>
                </a:solidFill>
                <a:latin typeface="Times New Roman"/>
                <a:ea typeface="Times New Roman"/>
              </a:rPr>
              <a:t>В.А.Зильберминц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 открыл </a:t>
            </a:r>
            <a:r>
              <a:rPr lang="ru-RU" spc="-15" dirty="0">
                <a:solidFill>
                  <a:srgbClr val="000000"/>
                </a:solidFill>
                <a:latin typeface="Times New Roman"/>
                <a:ea typeface="Times New Roman"/>
              </a:rPr>
              <a:t>в Прибайкалье месторождение редкого высоко­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радиоактивного минерала</a:t>
            </a:r>
            <a:endParaRPr lang="ru-RU" sz="2800" dirty="0">
              <a:latin typeface="Times New Roman"/>
              <a:ea typeface="Calibri"/>
            </a:endParaRPr>
          </a:p>
          <a:p>
            <a:pPr marL="1206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В знак призна­ния больших заслуг </a:t>
            </a:r>
            <a:r>
              <a:rPr lang="ru-RU" spc="-5" dirty="0" err="1">
                <a:solidFill>
                  <a:srgbClr val="000000"/>
                </a:solidFill>
                <a:latin typeface="Times New Roman"/>
                <a:ea typeface="Times New Roman"/>
              </a:rPr>
              <a:t>Д.И.Менделеева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 перед на­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укой и отечеством минерал получил название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менделеевит.</a:t>
            </a:r>
            <a:r>
              <a:rPr lang="ru-RU" spc="-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esktop\о Менделееве\Новая папка от Семёна\мендлееви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850" y="1525125"/>
            <a:ext cx="5256584" cy="44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a typeface="Times New Roman"/>
              </a:rPr>
              <a:t>НИС "Дмитрий Менделеев" в научной экспедиции в Индийском Океане</a:t>
            </a:r>
            <a:endParaRPr lang="ru-RU" sz="2400" dirty="0"/>
          </a:p>
        </p:txBody>
      </p:sp>
      <p:pic>
        <p:nvPicPr>
          <p:cNvPr id="4" name="Объект 3" descr="«&amp;Dcy;&amp;mcy;&amp;icy;&amp;tcy;&amp;rcy;&amp;icy;&amp;jcy; &amp;Mcy;&amp;iecy;&amp;ncy;&amp;dcy;&amp;iecy;&amp;lcy;&amp;iecy;&amp;iecy;&amp;vcy;», &amp;Pcy;&amp;rcy;&amp;ocy;&amp;iecy;&amp;kcy;&amp;tcy; 416 (&amp;Gcy;&amp;Dcy;&amp;Rcy;), &amp;tcy;&amp;icy;&amp;pcy; &amp;Acy;&amp;kcy;&amp;acy;&amp;dcy;&amp;iecy;&amp;mcy;&amp;icy;&amp;kcy; &amp;Kcy;&amp;ucy;&amp;rcy;&amp;chcy;&amp;acy;&amp;tcy;&amp;ocy;&amp;vcy;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646" y="1412776"/>
            <a:ext cx="5898849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1628800"/>
            <a:ext cx="2016224" cy="4017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Дмитрий Менделеев" — экспедиционное </a:t>
            </a: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судно Океанологического института АН СССР, </a:t>
            </a:r>
            <a:endParaRPr lang="ru-RU" sz="1600" dirty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судне свыше 25 лабораторий, имеющих перво­</a:t>
            </a:r>
            <a:r>
              <a:rPr lang="ru-RU" spc="-15" dirty="0">
                <a:solidFill>
                  <a:srgbClr val="000000"/>
                </a:solidFill>
                <a:latin typeface="Times New Roman"/>
                <a:ea typeface="Times New Roman"/>
              </a:rPr>
              <a:t>классное оборудование. </a:t>
            </a:r>
            <a:endParaRPr lang="ru-RU" sz="1600" dirty="0">
              <a:effectLst/>
              <a:latin typeface="Times New Roman"/>
              <a:ea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58924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5" dirty="0">
                <a:solidFill>
                  <a:srgbClr val="000000"/>
                </a:solidFill>
                <a:latin typeface="Times New Roman"/>
                <a:ea typeface="Times New Roman"/>
              </a:rPr>
              <a:t>Судно имеет перво­</a:t>
            </a:r>
            <a:r>
              <a:rPr lang="ru-RU" spc="-60" dirty="0">
                <a:solidFill>
                  <a:srgbClr val="000000"/>
                </a:solidFill>
                <a:latin typeface="Times New Roman"/>
                <a:ea typeface="Times New Roman"/>
              </a:rPr>
              <a:t>классную сейсмическую аппаратуру, предназна­</a:t>
            </a:r>
            <a:r>
              <a:rPr lang="ru-RU" spc="-50" dirty="0">
                <a:solidFill>
                  <a:srgbClr val="000000"/>
                </a:solidFill>
                <a:latin typeface="Times New Roman"/>
                <a:ea typeface="Times New Roman"/>
              </a:rPr>
              <a:t>ченную для исследования геологических пород, залегающих на две океана.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1080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</a:t>
            </a:r>
            <a:r>
              <a:rPr lang="ru-RU" sz="2400" dirty="0" smtClean="0"/>
              <a:t>съезд, Русское химическое общество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2394992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pc="-40" dirty="0">
                <a:latin typeface="Times New Roman"/>
                <a:ea typeface="Times New Roman"/>
              </a:rPr>
              <a:t>В 1868 г. при Петербургском университе­те было организовано Русское химическое об­щество, сплотившее вокруг себя химиков Рос­</a:t>
            </a:r>
            <a:r>
              <a:rPr lang="ru-RU" spc="-25" dirty="0">
                <a:latin typeface="Times New Roman"/>
                <a:ea typeface="Times New Roman"/>
              </a:rPr>
              <a:t>сии. Первым президентом общества стал </a:t>
            </a:r>
            <a:r>
              <a:rPr lang="ru-RU" spc="-30" dirty="0" err="1">
                <a:latin typeface="Times New Roman"/>
                <a:ea typeface="Times New Roman"/>
              </a:rPr>
              <a:t>Н.Н.Зинин</a:t>
            </a:r>
            <a:r>
              <a:rPr lang="ru-RU" spc="-30" dirty="0">
                <a:latin typeface="Times New Roman"/>
                <a:ea typeface="Times New Roman"/>
              </a:rPr>
              <a:t>. В 1878 г. общество реорганизова­</a:t>
            </a:r>
            <a:r>
              <a:rPr lang="ru-RU" dirty="0">
                <a:latin typeface="Times New Roman"/>
                <a:ea typeface="Times New Roman"/>
              </a:rPr>
              <a:t>ли в Русское физико-химическое общество </a:t>
            </a:r>
            <a:r>
              <a:rPr lang="ru-RU" spc="-35" dirty="0">
                <a:latin typeface="Times New Roman"/>
                <a:ea typeface="Times New Roman"/>
              </a:rPr>
              <a:t>(РФХО).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4" name="Рисунок 3" descr="F:\2009-02-05\Изображение000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915816" y="1628800"/>
            <a:ext cx="59766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2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574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Названы именем Д.И.Менделеева.</vt:lpstr>
      <vt:lpstr>Презентация PowerPoint</vt:lpstr>
      <vt:lpstr>Презентация PowerPoint</vt:lpstr>
      <vt:lpstr>Уравнение Менделеева - Клайперона</vt:lpstr>
      <vt:lpstr>Главная палата мер и весов в г. Санкт-Петербурге</vt:lpstr>
      <vt:lpstr>Памятник Д.И.Менделееву  в г. Санкт-Петербурге</vt:lpstr>
      <vt:lpstr>Минерал «менделеевит»</vt:lpstr>
      <vt:lpstr>НИС "Дмитрий Менделеев" в научной экспедиции в Индийском Океане</vt:lpstr>
      <vt:lpstr>I съезд, Русское химическое общество</vt:lpstr>
      <vt:lpstr>Золотая медаль им. Д. И. Менделеева  </vt:lpstr>
      <vt:lpstr>Петербургский университет</vt:lpstr>
      <vt:lpstr>Технологический институт  г. Санкт-Петербург</vt:lpstr>
      <vt:lpstr>Российский химико-технологический университет им Д. И. Менделеева (РХТУ), бывший МХТИ</vt:lpstr>
      <vt:lpstr>Станция метро Менделеевская г. Москва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Именем Д.И.Менделеева названы.</dc:title>
  <dc:creator>user</dc:creator>
  <cp:lastModifiedBy>user</cp:lastModifiedBy>
  <cp:revision>17</cp:revision>
  <dcterms:created xsi:type="dcterms:W3CDTF">2014-01-24T12:48:20Z</dcterms:created>
  <dcterms:modified xsi:type="dcterms:W3CDTF">2014-02-07T11:48:48Z</dcterms:modified>
</cp:coreProperties>
</file>