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0"/>
  </p:notes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98" r:id="rId10"/>
    <p:sldId id="315" r:id="rId11"/>
    <p:sldId id="296" r:id="rId12"/>
    <p:sldId id="297" r:id="rId13"/>
    <p:sldId id="263" r:id="rId14"/>
    <p:sldId id="265" r:id="rId15"/>
    <p:sldId id="264" r:id="rId16"/>
    <p:sldId id="300" r:id="rId17"/>
    <p:sldId id="284" r:id="rId18"/>
    <p:sldId id="266" r:id="rId19"/>
    <p:sldId id="268" r:id="rId20"/>
    <p:sldId id="270" r:id="rId21"/>
    <p:sldId id="313" r:id="rId22"/>
    <p:sldId id="308" r:id="rId23"/>
    <p:sldId id="269" r:id="rId24"/>
    <p:sldId id="271" r:id="rId25"/>
    <p:sldId id="272" r:id="rId26"/>
    <p:sldId id="316" r:id="rId27"/>
    <p:sldId id="273" r:id="rId28"/>
    <p:sldId id="299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2" r:id="rId37"/>
    <p:sldId id="287" r:id="rId38"/>
    <p:sldId id="285" r:id="rId39"/>
    <p:sldId id="302" r:id="rId40"/>
    <p:sldId id="301" r:id="rId41"/>
    <p:sldId id="288" r:id="rId42"/>
    <p:sldId id="289" r:id="rId43"/>
    <p:sldId id="290" r:id="rId44"/>
    <p:sldId id="303" r:id="rId45"/>
    <p:sldId id="292" r:id="rId46"/>
    <p:sldId id="293" r:id="rId47"/>
    <p:sldId id="295" r:id="rId48"/>
    <p:sldId id="304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BBB882-E0B9-446C-8F19-EE7AA521070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6712A8-225C-4F29-9E17-CCAF84C1C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F013-B7E0-4B6C-9250-F80E849B2B1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F2728A-D310-42C5-99A1-3EB1E7EBAC30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C7048-B4BD-4B8A-BE07-6CA97CD1D5E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655C-7036-455D-9AF6-31B3415E600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28BF-4C8D-4ACE-BEF3-D7F6FF80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491C-BAAA-4BA5-980A-71DA5C7CD6C5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F2DD-F7E5-4E50-A937-66C6D1753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B72C-3C6B-4374-AF8E-B96A606A671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044B-97DE-4F63-9A20-59D771753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6CF2-9756-4419-A9AE-4C85846913B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8E53-737B-4EE8-BA0F-64802DC3B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0DB2-451B-4160-9EE3-4105A7E9DE5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C8D4-8C66-439D-BFA7-FB0B621E0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460B-18EB-4E40-96B4-5CA8B6638BA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6F8F-30F6-419B-9780-9F1158AD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BF1E-677D-454F-AA14-3F0742BAAA3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9B23-DBE3-4121-8723-180A27D8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D23A-EDE8-4F19-A14D-CEECEFC039EB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AC80-4ACE-4A76-9DEB-85E1D0477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6E1A-46B2-4ED6-8104-3B0417AE118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EB3C-DADC-4BD7-A959-372A520B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AC20-057A-49B6-9222-619D637B252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922E-52ED-407C-966D-AF229F8D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C271-B417-4EAB-BE14-5E41DF9C654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E08C-F044-41E1-8350-D7639719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72605C8-4EB0-4F03-B6A9-98B0624639CB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EBEC67D-6EB2-4FCD-B84F-8482621C7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400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spd="slow"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1;&#1077;&#1090;&#1093;&#1086;&#1074;&#1077;&#1085;%20-%20&#1050;%20&#1069;&#1083;&#1080;&#1079;&#1077;%20-.mp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2&amp;text=%D0%92%D0%B8%D0%B4%20%D1%86%D0%B5%D1%80%D0%BA%D0%B2%D0%B5%D0%B9%20%D0%B2%20%D0%9C%D0%BE%D1%81%D0%BA%D0%B2%D0%B5%20%D1%84%D0%BE%D1%82%D0%BE&amp;img_url=http%3A%2F%2Fcdn4.img22.rian.ru%2Fimages%2F90187%2F57%2F901875770.jpg&amp;pos=66&amp;uinfo=sw-886-sh-513-fw-765-fh-448-pd-1&amp;rpt=simag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01%20-%20&#1040;.&#1057;.%20&#1055;&#1091;&#1096;&#1082;&#1080;&#1085;%20-%20&#1052;&#1077;&#1076;&#1085;&#1099;&#1081;%20&#1074;&#1089;&#1072;&#1076;&#1085;&#1080;&#1082;%20(&#1086;&#1090;&#1088;&#1099;&#1074;&#1086;&#1082;)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source=wiz&amp;text=%D0%BC%D0%B8%D1%85%D0%B0%D0%B9%D0%BB%D0%BE%D0%B2%D1%81%D0%BA%D0%B8%D0%B9%20%D0%B7%D0%B0%D0%BC%D0%BE%D0%BA%20%D0%B2%20%D1%81%D0%B0%D0%BD%D0%BA%D1%82-%D0%BF%D0%B5%D1%82%D0%B5%D1%80%D0%B1%D1%83%D1%80%D0%B3%D0%B5%20%D1%84%D0%BE%D1%82%D0%BE&amp;noreask=1&amp;pos=0&amp;rpt=simage&amp;lr=50&amp;uinfo=sw-886-sh-513-fw-765-fh-448-pd-1&amp;img_url=http%3A%2F%2Fimg1.liveinternet.ru%2Fimages%2Fattach%2Fc%2F6%2F93%2F135%2F93135539_SanktPeterburg_Mihaylovskiy_zamok__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6%D0%B5%D1%80%D0%BA%D0%BE%D0%B2%D1%8C%20%D1%81%D0%BF%D0%B0%D1%81%D0%B0%20%D0%BD%D0%B5%D0%BA%D1%83%D1%82%D0%B2%D0%BE%D1%80%D0%BD%D0%BE%D0%B3%D0%BE%20%D0%BE%D0%B1%D1%80%D0%B0%D0%B7%D0%B0%20%D0%B2%20%D1%81%D0%B0%D0%BD%D0%BA%D1%82-%D0%BF%D0%B5%D1%82%D0%B5%D1%80%D0%B1%D1%83%D1%80%D0%B3%D0%B5%20%D0%BA%D0%B0%D1%80%D1%82%D0%B8%D0%BD%D0%BA%D0%B8&amp;img_url=http%3A%2F%2Fimg1.liveinternet.ru%2Fimages%2Fattach%2Fc%2F5%2F92%2F251%2F92251605_4975968_Cerkov_Spasa_Nerykotvornogo_Volkovskoe_kladbishe.jpg&amp;pos=22&amp;uinfo=sw-886-sh-513-fw-765-fh-448-pd-1&amp;rpt=simage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ages.yandex.ru/yandsearch?source=wiz&amp;text=%D0%BC%D0%B8%D1%85%D0%B0%D0%B9%D0%BB%D0%BE%D0%B2%D1%81%D0%BA%D0%BE%D0%B5%20%D0%BA%D0%B0%D1%80%D1%82%D0%B8%D0%BD%D0%BA%D0%B8&amp;noreask=1&amp;img_url=http%3A%2F%2Fimg.fromuz.com%2Fforum%2Fuploads%2Fmonthly_04_2008%2Fpost-9570-1208034472_thumb.jpg&amp;pos=21&amp;rpt=simage&amp;lr=5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yandex.ru/yandsearch?source=wiz&amp;img_url=http%3A%2F%2Fwww.reshetoria.ru%2Fliteraturnye_hroniki%2Fmeynstrim%2FMihaylovskoe.jpeg&amp;uinfo=sw-886-sh-513-fw-765-fh-448-pd-1&amp;p=1&amp;text=%D0%BC%D0%B8%D1%85%D0%B0%D0%B9%D0%BB%D0%BE%D0%B2%D1%81%D0%BA%D0%BE%D0%B5%20%D0%BA%D0%B0%D1%80%D1%82%D0%B8%D0%BD%D0%BA%D0%B8&amp;noreask=1&amp;pos=54&amp;rpt=simage&amp;lr=5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'&#1052;&#1048;&#1061;&#1040;&#1049;&#1051;&#1054;&#1042;&#1057;&#1050;&#1054;&#1045;'..mp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803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u="sng" dirty="0" smtClean="0">
                <a:hlinkClick r:id="rId2" action="ppaction://hlinkfile"/>
              </a:rPr>
              <a:t>ПРОГУЛКИ </a:t>
            </a:r>
            <a:r>
              <a:rPr lang="ru-RU" sz="7200" i="1" dirty="0" smtClean="0"/>
              <a:t/>
            </a:r>
            <a:br>
              <a:rPr lang="ru-RU" sz="7200" i="1" dirty="0" smtClean="0"/>
            </a:br>
            <a:r>
              <a:rPr lang="ru-RU" sz="7200" i="1" dirty="0" smtClean="0"/>
              <a:t>С</a:t>
            </a:r>
            <a:br>
              <a:rPr lang="ru-RU" sz="7200" i="1" dirty="0" smtClean="0"/>
            </a:br>
            <a:r>
              <a:rPr lang="ru-RU" sz="7200" i="1" dirty="0" smtClean="0"/>
              <a:t>ПУШКИНЫМ</a:t>
            </a:r>
            <a:endParaRPr lang="ru-RU" sz="7200" i="1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292600"/>
            <a:ext cx="6400800" cy="10080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mtClean="0"/>
              <a:t>Часть 2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smtClean="0"/>
              <a:t>Прогулка первая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5-tub-ru.yandex.net/i?id=222317888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Тверская, 14</a:t>
            </a:r>
            <a:br>
              <a:rPr lang="ru-RU" dirty="0" smtClean="0"/>
            </a:br>
            <a:r>
              <a:rPr lang="ru-RU" dirty="0" smtClean="0"/>
              <a:t>литературный салон Зинаиды Волконской</a:t>
            </a:r>
            <a:endParaRPr lang="ru-RU" dirty="0"/>
          </a:p>
        </p:txBody>
      </p:sp>
      <p:pic>
        <p:nvPicPr>
          <p:cNvPr id="13315" name="Picture 3" descr="C:\Users\Елена\Desktop\i[2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5832475" cy="3744913"/>
          </a:xfrm>
          <a:noFill/>
        </p:spPr>
      </p:pic>
      <p:pic>
        <p:nvPicPr>
          <p:cNvPr id="13316" name="Picture 2" descr="C:\Users\Елена\Desktop\magazin-002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844675"/>
            <a:ext cx="4859337" cy="3887788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Зинаида Александровна Волконская ( 1792-1862)</a:t>
            </a:r>
            <a:endParaRPr lang="ru-RU" dirty="0"/>
          </a:p>
        </p:txBody>
      </p:sp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Среди рассеянной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mtClean="0"/>
              <a:t>                    Москвы,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При толках виста и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mtClean="0"/>
              <a:t>                         бостона,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При бальном лепете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mtClean="0"/>
              <a:t>                            молвы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Ты любишь игры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mtClean="0"/>
              <a:t>                     Аполлона.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Царица муз и красоты…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mtClean="0"/>
              <a:t>                       </a:t>
            </a:r>
            <a:r>
              <a:rPr lang="ru-RU" sz="2000" i="1" smtClean="0"/>
              <a:t>А.С.Пушкин</a:t>
            </a:r>
          </a:p>
        </p:txBody>
      </p:sp>
      <p:pic>
        <p:nvPicPr>
          <p:cNvPr id="14340" name="Picture 2" descr="C:\Users\Елена\Desktop\i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12875"/>
            <a:ext cx="4537075" cy="5445125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Большая </a:t>
            </a:r>
            <a:r>
              <a:rPr lang="ru-RU" dirty="0" err="1" smtClean="0"/>
              <a:t>Никитская</a:t>
            </a:r>
            <a:r>
              <a:rPr lang="ru-RU" dirty="0" smtClean="0"/>
              <a:t> 48 - 50</a:t>
            </a:r>
            <a:endParaRPr lang="ru-RU" dirty="0"/>
          </a:p>
        </p:txBody>
      </p:sp>
      <p:pic>
        <p:nvPicPr>
          <p:cNvPr id="15363" name="Picture 2" descr="C:\Users\Елена\Desktop\Прогулки с пушкиным 2\дом гончаровых на большой никитск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787900" cy="4176712"/>
          </a:xfrm>
          <a:noFill/>
        </p:spPr>
      </p:pic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8888"/>
          </a:xfrm>
        </p:spPr>
        <p:txBody>
          <a:bodyPr/>
          <a:lstStyle/>
          <a:p>
            <a:pPr eaLnBrk="1" hangingPunct="1"/>
            <a:r>
              <a:rPr lang="ru-RU" smtClean="0"/>
              <a:t>В этом доме жили Гончаровы, в дочь которых Наталью Николаевну, Пушкин был влюблён.</a:t>
            </a:r>
          </a:p>
          <a:p>
            <a:pPr eaLnBrk="1" hangingPunct="1"/>
            <a:r>
              <a:rPr lang="ru-RU" smtClean="0"/>
              <a:t>На этой улице селилось московское дворянство. Дом Гончаровых был построен в 1812 году, до наших дней не сохранился.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 descr="C:\Users\Елена\Pictures\Пушкин\i[3]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92150"/>
            <a:ext cx="4752975" cy="5400675"/>
          </a:xfrm>
          <a:noFill/>
        </p:spPr>
      </p:pic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5795963" y="692150"/>
            <a:ext cx="2890837" cy="5434013"/>
          </a:xfrm>
        </p:spPr>
        <p:txBody>
          <a:bodyPr/>
          <a:lstStyle/>
          <a:p>
            <a:pPr eaLnBrk="1" hangingPunct="1"/>
            <a:r>
              <a:rPr lang="ru-RU" smtClean="0"/>
              <a:t>Пушкин увидел впервые Гончарову,  на одном из светских балов, когда ей было 16 лет.</a:t>
            </a:r>
          </a:p>
          <a:p>
            <a:pPr eaLnBrk="1" hangingPunct="1"/>
            <a:r>
              <a:rPr lang="ru-RU" smtClean="0"/>
              <a:t>Красоту её только ещё начали замечать в свете.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5" descr="C:\Users\Елена\Desktop\0_2137e_5a915c2a_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8263" cy="6858000"/>
          </a:xfrm>
          <a:noFill/>
        </p:spPr>
      </p:pic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4813"/>
            <a:ext cx="4038600" cy="5721350"/>
          </a:xfrm>
        </p:spPr>
        <p:txBody>
          <a:bodyPr/>
          <a:lstStyle/>
          <a:p>
            <a:pPr eaLnBrk="1" hangingPunct="1"/>
            <a:r>
              <a:rPr lang="ru-RU" smtClean="0"/>
              <a:t>Вскоре после знакомства Пушкин сделал ей предложение, но получил неопределённый ответ. В ту же ночь, 1 мая 1829 года,  Пушкин выехал в действующую армию, где шла войнв России с Турцией.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29225"/>
            <a:ext cx="8291513" cy="896938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 Моя Мадона…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Чистейшей прелести чистейший образец…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                                                      </a:t>
            </a:r>
            <a:r>
              <a:rPr lang="ru-RU" sz="2400" i="1" smtClean="0"/>
              <a:t>А.С.Пушкин</a:t>
            </a:r>
          </a:p>
        </p:txBody>
      </p:sp>
      <p:pic>
        <p:nvPicPr>
          <p:cNvPr id="18436" name="Picture 3" descr="C:\Users\Елена\Desktop\1294405676_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0"/>
            <a:ext cx="4537075" cy="5157788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2" descr="C:\Users\Елена\Desktop\Прогулки с пушкиным 2\церковь вознесения где вечались пушкин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5300663"/>
          </a:xfrm>
          <a:noFill/>
        </p:spPr>
      </p:pic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0" y="5300663"/>
            <a:ext cx="8686800" cy="1223962"/>
          </a:xfrm>
        </p:spPr>
        <p:txBody>
          <a:bodyPr>
            <a:normAutofit fontScale="925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Церковь Вознесения, где венчались Александр Пушкин и Наталья Гончарова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C:\Users\Елена\Desktop\Прогулки с пушкиным 2\вид Москвы 19 ве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19700" cy="6858000"/>
          </a:xfrm>
          <a:noFill/>
        </p:spPr>
      </p:pic>
      <p:sp>
        <p:nvSpPr>
          <p:cNvPr id="20484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41688"/>
          </a:xfrm>
        </p:spPr>
        <p:txBody>
          <a:bodyPr/>
          <a:lstStyle/>
          <a:p>
            <a:pPr eaLnBrk="1" hangingPunct="1"/>
            <a:r>
              <a:rPr lang="ru-RU" smtClean="0"/>
              <a:t>Москва,таким образом, накрепко связана с биографией великого поэта и ежегодно отдаёт его памяти почести,  которых удостаиваются лишь немногие сограждане.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Пушкинские места в Санкт-</a:t>
            </a:r>
            <a:r>
              <a:rPr lang="ru-RU" i="1" dirty="0" smtClean="0">
                <a:hlinkClick r:id="rId3" action="ppaction://hlinkfile"/>
              </a:rPr>
              <a:t>Петербурге </a:t>
            </a:r>
            <a:endParaRPr lang="ru-RU" i="1" dirty="0"/>
          </a:p>
        </p:txBody>
      </p:sp>
      <p:pic>
        <p:nvPicPr>
          <p:cNvPr id="21507" name="Picture 2" descr="C:\Users\Елена\Desktop\Прогулки с пушкиным 2\вид Петербур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346325"/>
            <a:ext cx="4038600" cy="3033713"/>
          </a:xfrm>
          <a:noFill/>
        </p:spPr>
      </p:pic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038600" cy="3887787"/>
          </a:xfrm>
        </p:spPr>
        <p:txBody>
          <a:bodyPr/>
          <a:lstStyle/>
          <a:p>
            <a:pPr eaLnBrk="1" hangingPunct="1"/>
            <a:r>
              <a:rPr lang="ru-RU" smtClean="0"/>
              <a:t>Красуйся, град Петров,</a:t>
            </a:r>
          </a:p>
          <a:p>
            <a:pPr eaLnBrk="1" hangingPunct="1"/>
            <a:r>
              <a:rPr lang="ru-RU" smtClean="0"/>
              <a:t>И стой неколебимо, </a:t>
            </a:r>
          </a:p>
          <a:p>
            <a:pPr eaLnBrk="1" hangingPunct="1"/>
            <a:r>
              <a:rPr lang="ru-RU" smtClean="0"/>
              <a:t>Как Россия…</a:t>
            </a:r>
          </a:p>
          <a:p>
            <a:pPr eaLnBrk="1" hangingPunct="1"/>
            <a:r>
              <a:rPr lang="ru-RU" smtClean="0"/>
              <a:t>                А.С.Пушкин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  </a:t>
            </a:r>
            <a:r>
              <a:rPr lang="ru-RU" b="1" i="1" smtClean="0"/>
              <a:t>Прогулка вторая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Елена\Pictures\Пушкин\0c2366470fb26a71927c8f43be6d12d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-387350"/>
            <a:ext cx="619125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Pictures\Пушкин\1335242021_school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Desktop\4_html_m60e4e4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i[1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Деревня </a:t>
            </a:r>
            <a:r>
              <a:rPr lang="ru-RU" sz="3200" dirty="0" err="1" smtClean="0"/>
              <a:t>Кобрино</a:t>
            </a:r>
            <a:r>
              <a:rPr lang="ru-RU" sz="3200" dirty="0" smtClean="0"/>
              <a:t>, 45 км. от Петербурга. Домик няни Пушкина  Арины Родионовны</a:t>
            </a:r>
            <a:endParaRPr lang="ru-RU" sz="3200" dirty="0"/>
          </a:p>
        </p:txBody>
      </p:sp>
      <p:pic>
        <p:nvPicPr>
          <p:cNvPr id="32771" name="Picture 3" descr="C:\Users\Елена\Desktop\Прогулки с пушкиным 2\Домик арины родионовны петербур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5435600" cy="5040312"/>
          </a:xfrm>
          <a:noFill/>
        </p:spPr>
      </p:pic>
      <p:pic>
        <p:nvPicPr>
          <p:cNvPr id="32772" name="Picture 2" descr="C:\Users\Елена\Pictures\Пушкин\arina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2060575"/>
            <a:ext cx="2665413" cy="3529013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Мойка, 40. </a:t>
            </a:r>
            <a:r>
              <a:rPr lang="ru-RU" dirty="0" err="1" smtClean="0"/>
              <a:t>Демутов</a:t>
            </a:r>
            <a:r>
              <a:rPr lang="ru-RU" dirty="0" smtClean="0"/>
              <a:t> трактир</a:t>
            </a:r>
            <a:endParaRPr lang="ru-RU" dirty="0"/>
          </a:p>
        </p:txBody>
      </p:sp>
      <p:pic>
        <p:nvPicPr>
          <p:cNvPr id="33795" name="Picture 2" descr="C:\Users\Елена\Desktop\Прогулки с пушкиным 2\Демутов трактир Петербур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5184775" cy="4392613"/>
          </a:xfrm>
          <a:noFill/>
        </p:spPr>
      </p:pic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435600" y="1600200"/>
            <a:ext cx="3251200" cy="45259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mtClean="0"/>
              <a:t>В этом трактире маленький Саша останавливался вместе со своим дядей, когда приехал Поступать в Лицей в 1811 году. В то время это была одна из лучших гостиниц в городе.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Набережная реки Фонтанки, 185 </a:t>
            </a:r>
            <a:br>
              <a:rPr lang="ru-RU" dirty="0" smtClean="0"/>
            </a:br>
            <a:r>
              <a:rPr lang="ru-RU" dirty="0" smtClean="0"/>
              <a:t>дом в Коломне</a:t>
            </a:r>
            <a:endParaRPr lang="ru-RU" dirty="0"/>
          </a:p>
        </p:txBody>
      </p:sp>
      <p:pic>
        <p:nvPicPr>
          <p:cNvPr id="34819" name="Picture 2" descr="C:\Users\Елена\Desktop\Прогулки с пушкиным 2\дом в коломн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44675"/>
            <a:ext cx="4608513" cy="4176713"/>
          </a:xfrm>
          <a:noFill/>
        </p:spPr>
      </p:pic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Часть города между Большой Невой, Фонтанкой, Крюковым каналом и Мойкой в то время называлась Коломной. Это была окраина Петербурга. В этом доме Пушкин жил с родителями после окончания Лицея и по 1820 год.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Английская набережная № 32</a:t>
            </a:r>
            <a:br>
              <a:rPr lang="ru-RU" dirty="0" smtClean="0"/>
            </a:br>
            <a:r>
              <a:rPr lang="ru-RU" sz="3600" dirty="0" smtClean="0"/>
              <a:t>здание Коллегии иностранных дел</a:t>
            </a:r>
            <a:endParaRPr lang="ru-RU" sz="3600" dirty="0"/>
          </a:p>
        </p:txBody>
      </p:sp>
      <p:sp>
        <p:nvSpPr>
          <p:cNvPr id="3584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4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5" name="Picture 5" descr="C:\Users\Елена\Desktop\photo_6-71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79930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Набережная Фонтанки, 20</a:t>
            </a:r>
            <a:endParaRPr lang="ru-RU" dirty="0"/>
          </a:p>
        </p:txBody>
      </p:sp>
      <p:pic>
        <p:nvPicPr>
          <p:cNvPr id="36867" name="Picture 2" descr="C:\Users\Елена\Pictures\Пушкин\iCAX1GUZ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4632325" cy="5300662"/>
          </a:xfrm>
          <a:noFill/>
        </p:spPr>
      </p:pic>
      <p:sp>
        <p:nvSpPr>
          <p:cNvPr id="368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этом  доме на третьем этаже, в квартире  Тургеневасобирались члены литературного общества «Арзамас», здесь часто бывал Пушкин. Здесь он напишет строки оды «Вольность»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 свидетельству современников, именно вид на мрачный Михайловский замок, где был убит император Павел </a:t>
            </a:r>
            <a:r>
              <a:rPr lang="en-US" sz="3200" dirty="0" smtClean="0"/>
              <a:t>I</a:t>
            </a:r>
            <a:r>
              <a:rPr lang="ru-RU" sz="3200" smtClean="0"/>
              <a:t> стал  </a:t>
            </a:r>
            <a:r>
              <a:rPr lang="ru-RU" sz="3200" dirty="0" smtClean="0"/>
              <a:t>поводом для создания оды «Вольность»</a:t>
            </a:r>
            <a:endParaRPr lang="ru-RU" sz="3200" dirty="0"/>
          </a:p>
        </p:txBody>
      </p:sp>
      <p:pic>
        <p:nvPicPr>
          <p:cNvPr id="37891" name="Picture 2" descr="http://www.saint-petersburg.com/images/virtual-tour/mikhailovsky-cas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636838"/>
            <a:ext cx="7272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Проспект Римского-Корсакова, 35</a:t>
            </a:r>
            <a:br>
              <a:rPr lang="ru-RU" dirty="0" smtClean="0"/>
            </a:br>
            <a:r>
              <a:rPr lang="ru-RU" dirty="0" smtClean="0"/>
              <a:t>«Зелёная лампа»</a:t>
            </a:r>
            <a:endParaRPr lang="ru-RU" dirty="0"/>
          </a:p>
        </p:txBody>
      </p:sp>
      <p:pic>
        <p:nvPicPr>
          <p:cNvPr id="38915" name="Picture 3" descr="C:\Users\Елена\Desktop\Прогулки с пушкиным 2\ekateringofsky37_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6994525" cy="3455987"/>
          </a:xfrm>
          <a:noFill/>
        </p:spPr>
      </p:pic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5157788"/>
            <a:ext cx="8507412" cy="1700212"/>
          </a:xfrm>
        </p:spPr>
        <p:txBody>
          <a:bodyPr/>
          <a:lstStyle/>
          <a:p>
            <a:pPr eaLnBrk="1" hangingPunct="1"/>
            <a:r>
              <a:rPr lang="ru-RU" smtClean="0"/>
              <a:t>Зимой 1819 года в этом доме собиралсь участники литературно-политического общества «Зелёная лампа»</a:t>
            </a:r>
          </a:p>
          <a:p>
            <a:pPr eaLnBrk="1" hangingPunct="1"/>
            <a:r>
              <a:rPr lang="ru-RU" smtClean="0"/>
              <a:t>Девизом общества были слова «Свет и надежда».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Пушкинские места Москвы.</a:t>
            </a:r>
            <a:br>
              <a:rPr lang="ru-RU" dirty="0" smtClean="0"/>
            </a:br>
            <a:r>
              <a:rPr lang="ru-RU" sz="3100" i="1" dirty="0" smtClean="0"/>
              <a:t>Прогулка 1</a:t>
            </a:r>
            <a:endParaRPr lang="ru-RU" sz="3100" i="1" dirty="0"/>
          </a:p>
        </p:txBody>
      </p:sp>
      <p:pic>
        <p:nvPicPr>
          <p:cNvPr id="5123" name="Picture 4" descr="C:\Users\Елена\Desktop\03846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4716463" cy="5805487"/>
          </a:xfrm>
          <a:noFill/>
        </p:spPr>
      </p:pic>
      <p:sp>
        <p:nvSpPr>
          <p:cNvPr id="5124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МОСКВА!</a:t>
            </a:r>
          </a:p>
          <a:p>
            <a:pPr eaLnBrk="1" hangingPunct="1"/>
            <a:r>
              <a:rPr lang="ru-RU" sz="2400" smtClean="0"/>
              <a:t>КАК МНОГО В ЭТОМ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ЗВУКЕ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ДЛЯ СЕРДЦА РУССКОГО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СЛИЛОСЬ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КАК МНОГО В НЁМ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ОТОЗВАЛОСЬ…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А.С.Пушкин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Английская набережная,4</a:t>
            </a:r>
            <a:br>
              <a:rPr lang="ru-RU" dirty="0" smtClean="0"/>
            </a:br>
            <a:r>
              <a:rPr lang="ru-RU" dirty="0" smtClean="0"/>
              <a:t>дом </a:t>
            </a:r>
            <a:r>
              <a:rPr lang="ru-RU" dirty="0" err="1" smtClean="0"/>
              <a:t>Лавалей</a:t>
            </a:r>
            <a:endParaRPr lang="ru-RU" dirty="0"/>
          </a:p>
        </p:txBody>
      </p:sp>
      <p:pic>
        <p:nvPicPr>
          <p:cNvPr id="39939" name="Picture 6" descr="C:\Users\Елена\Desktop\iCA5H3YU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5364163" cy="3168650"/>
          </a:xfrm>
          <a:noFill/>
        </p:spPr>
      </p:pic>
      <p:sp>
        <p:nvSpPr>
          <p:cNvPr id="39940" name="Содержимое 3"/>
          <p:cNvSpPr>
            <a:spLocks noGrp="1"/>
          </p:cNvSpPr>
          <p:nvPr>
            <p:ph sz="half" idx="2"/>
          </p:nvPr>
        </p:nvSpPr>
        <p:spPr>
          <a:xfrm>
            <a:off x="827088" y="4652963"/>
            <a:ext cx="7859712" cy="2205037"/>
          </a:xfrm>
        </p:spPr>
        <p:txBody>
          <a:bodyPr/>
          <a:lstStyle/>
          <a:p>
            <a:pPr eaLnBrk="1" hangingPunct="1"/>
            <a:r>
              <a:rPr lang="ru-RU" smtClean="0"/>
              <a:t>В этом особняке, который принадлежал супругам Лавалям, устраивались вечера с большим количеством гостей.  На этих вечерах Пушкин читал оду «Вольность» и трагедию «Борис Годунов»</a:t>
            </a:r>
          </a:p>
        </p:txBody>
      </p:sp>
      <p:pic>
        <p:nvPicPr>
          <p:cNvPr id="39941" name="Picture 7" descr="C:\Users\Елена\Desktop\iCA06ZQ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420938"/>
            <a:ext cx="3455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Улица Миллионная, </a:t>
            </a:r>
            <a:r>
              <a:rPr lang="ru-RU" sz="2800" dirty="0" smtClean="0"/>
              <a:t>40, дом княгини Голицыной</a:t>
            </a:r>
            <a:endParaRPr lang="ru-RU" sz="2800" dirty="0"/>
          </a:p>
        </p:txBody>
      </p:sp>
      <p:sp>
        <p:nvSpPr>
          <p:cNvPr id="40963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6" descr="C:\Users\Елена\Desktop\1256488528_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9144000" cy="6021387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Литературный	 салон</a:t>
            </a:r>
            <a:br>
              <a:rPr lang="ru-RU" dirty="0" smtClean="0"/>
            </a:br>
            <a:r>
              <a:rPr lang="ru-RU" dirty="0" err="1" smtClean="0"/>
              <a:t>Авдотьи</a:t>
            </a:r>
            <a:r>
              <a:rPr lang="ru-RU" dirty="0" smtClean="0"/>
              <a:t> Голицыной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/>
            <a:r>
              <a:rPr lang="ru-RU" smtClean="0"/>
              <a:t>Авдотья Голицына  была одной из красивейших женщин своего времени. Её прозвали «ночная княгиня». Так как она не принимала гостей в своём салоне раньше 10 часов вечера. Пушкин был влюблён в неё. Известны три стихотворения поэта, посвящённые ей.</a:t>
            </a:r>
          </a:p>
        </p:txBody>
      </p:sp>
      <p:pic>
        <p:nvPicPr>
          <p:cNvPr id="41988" name="Picture 2" descr="C:\Users\Елена\Desktop\Прогулки с пушкиным 2\Авдотья Голицы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8875" y="1600200"/>
            <a:ext cx="3397250" cy="4525963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Набережная реки Мойки, 12</a:t>
            </a:r>
            <a:br>
              <a:rPr lang="ru-RU" dirty="0" smtClean="0"/>
            </a:br>
            <a:r>
              <a:rPr lang="ru-RU" dirty="0" smtClean="0"/>
              <a:t>музей-квартира Пушкина</a:t>
            </a:r>
            <a:endParaRPr lang="ru-RU" dirty="0"/>
          </a:p>
        </p:txBody>
      </p:sp>
      <p:pic>
        <p:nvPicPr>
          <p:cNvPr id="43011" name="Picture 2" descr="C:\Users\Елена\Desktop\Прогулки с пушкиным 2\iмойка 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44675"/>
            <a:ext cx="4248150" cy="4105275"/>
          </a:xfrm>
          <a:noFill/>
        </p:spPr>
      </p:pic>
      <p:pic>
        <p:nvPicPr>
          <p:cNvPr id="43012" name="Picture 3" descr="C:\Users\Елена\Pictures\Пушкин\pict00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4040188" cy="1223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Кабинет Пушкина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260350"/>
            <a:ext cx="4041775" cy="1223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Гостиная в квартире</a:t>
            </a:r>
            <a:endParaRPr lang="ru-RU" dirty="0"/>
          </a:p>
        </p:txBody>
      </p:sp>
      <p:pic>
        <p:nvPicPr>
          <p:cNvPr id="44037" name="Picture 2" descr="C:\Users\Елена\Desktop\Прогулки с пушкиным 2\квартира П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84313"/>
            <a:ext cx="4040188" cy="4968875"/>
          </a:xfrm>
          <a:noFill/>
        </p:spPr>
      </p:pic>
      <p:pic>
        <p:nvPicPr>
          <p:cNvPr id="44038" name="Picture 3" descr="C:\Users\Елена\Desktop\Прогулки с пушкиным 2\Квартир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9138"/>
            <a:ext cx="4572000" cy="4535487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Коломяжский</a:t>
            </a:r>
            <a:r>
              <a:rPr lang="ru-RU" dirty="0" smtClean="0"/>
              <a:t> проспект, напротив дома № 10. Место дуэли.</a:t>
            </a:r>
            <a:endParaRPr lang="ru-RU" dirty="0"/>
          </a:p>
        </p:txBody>
      </p:sp>
      <p:pic>
        <p:nvPicPr>
          <p:cNvPr id="45059" name="Picture 2" descr="C:\Users\Елена\Desktop\Прогулки с пушкиным 2\дуэ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4643438" cy="4176712"/>
          </a:xfrm>
          <a:noFill/>
        </p:spPr>
      </p:pic>
      <p:pic>
        <p:nvPicPr>
          <p:cNvPr id="45060" name="Picture 3" descr="C:\Users\Елена\Desktop\Прогулки с пушкиным 2\место дуэ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989138"/>
            <a:ext cx="4319587" cy="3816350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Конюшенная площадь,1</a:t>
            </a:r>
            <a:br>
              <a:rPr lang="ru-RU" sz="3200" dirty="0" smtClean="0"/>
            </a:br>
            <a:r>
              <a:rPr lang="ru-RU" sz="3200" dirty="0" smtClean="0"/>
              <a:t>Церковь Спаса Нерукотворного образа</a:t>
            </a:r>
            <a:endParaRPr lang="ru-RU" sz="3200" dirty="0"/>
          </a:p>
        </p:txBody>
      </p:sp>
      <p:pic>
        <p:nvPicPr>
          <p:cNvPr id="46083" name="Picture 2" descr="C:\Users\Елена\Desktop\Прогулки с пушкиным 2\i[6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4176713" cy="3529013"/>
          </a:xfrm>
          <a:noFill/>
        </p:spPr>
      </p:pic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5661025"/>
            <a:ext cx="8147050" cy="936625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smtClean="0"/>
              <a:t>В этой церкви состоялось отпевание Пушкина. Гроб с телом увезли тайно, чтобы не было народных прощаний</a:t>
            </a:r>
            <a:r>
              <a:rPr lang="ru-RU" smtClean="0"/>
              <a:t>.</a:t>
            </a:r>
          </a:p>
        </p:txBody>
      </p:sp>
      <p:pic>
        <p:nvPicPr>
          <p:cNvPr id="46085" name="Picture 4" descr="http://im6-tub-ru.yandex.net/i?id=129383522-0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44675"/>
            <a:ext cx="4105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08660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ПРОГУЛКА ТРЕТЬЯ</a:t>
            </a:r>
            <a:endParaRPr lang="ru-RU" sz="3600" i="1" dirty="0"/>
          </a:p>
        </p:txBody>
      </p:sp>
      <p:sp>
        <p:nvSpPr>
          <p:cNvPr id="47107" name="Текст 5"/>
          <p:cNvSpPr>
            <a:spLocks noGrp="1"/>
          </p:cNvSpPr>
          <p:nvPr>
            <p:ph type="body" idx="1"/>
          </p:nvPr>
        </p:nvSpPr>
        <p:spPr>
          <a:xfrm>
            <a:off x="1600200" y="1700213"/>
            <a:ext cx="7086600" cy="4681537"/>
          </a:xfrm>
        </p:spPr>
        <p:txBody>
          <a:bodyPr/>
          <a:lstStyle/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eaLnBrk="1" hangingPunct="1"/>
            <a:endParaRPr lang="ru-RU" smtClean="0"/>
          </a:p>
          <a:p>
            <a:pPr marL="73025" algn="ctr" eaLnBrk="1" hangingPunct="1"/>
            <a:endParaRPr lang="ru-RU" smtClean="0"/>
          </a:p>
          <a:p>
            <a:pPr marL="73025" algn="ctr" eaLnBrk="1" hangingPunct="1"/>
            <a:endParaRPr lang="ru-RU" smtClean="0"/>
          </a:p>
          <a:p>
            <a:pPr marL="73025" algn="ctr" eaLnBrk="1" hangingPunct="1"/>
            <a:r>
              <a:rPr lang="ru-RU" smtClean="0"/>
              <a:t>ТАМ, ГДЕ ШУМЯТ МИХАЙЛОВСКИЕ РОЩИ</a:t>
            </a:r>
          </a:p>
        </p:txBody>
      </p:sp>
      <p:pic>
        <p:nvPicPr>
          <p:cNvPr id="47108" name="Picture 3" descr="C:\Users\Елена\Desktop\Прогулки с пушкиным 2\михайлов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4248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Елена\Pictures\Пушкин\iCAW44T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48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6-tub-ru.yandex.net/i?id=142270575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82015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Церковь Богоявления в Немецкой слободе в </a:t>
            </a:r>
            <a:r>
              <a:rPr lang="ru-RU" dirty="0" err="1" smtClean="0"/>
              <a:t>Елхове</a:t>
            </a:r>
            <a:endParaRPr lang="ru-RU" dirty="0"/>
          </a:p>
        </p:txBody>
      </p:sp>
      <p:pic>
        <p:nvPicPr>
          <p:cNvPr id="6147" name="Picture 5" descr="C:\Users\Елена\Desktop\cf847e00f7a1136665d4d466069e46a6_origina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4608512" cy="5516562"/>
          </a:xfrm>
          <a:noFill/>
        </p:spPr>
      </p:pic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8888"/>
          </a:xfrm>
        </p:spPr>
        <p:txBody>
          <a:bodyPr/>
          <a:lstStyle/>
          <a:p>
            <a:pPr eaLnBrk="1" hangingPunct="1"/>
            <a:r>
              <a:rPr lang="ru-RU" smtClean="0"/>
              <a:t>В приходе церкви Богоявления 6 июня 1799 года родился Александр Сергеевич Пушкин.</a:t>
            </a:r>
          </a:p>
          <a:p>
            <a:pPr eaLnBrk="1" hangingPunct="1"/>
            <a:r>
              <a:rPr lang="ru-RU" smtClean="0"/>
              <a:t>Родители Пушкина тогда снимали квартиру в Немецкой слободе  в доме коллежского регистратора Скворцова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0-tub-ru.yandex.net/i?id=457746044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46815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Елена\Desktop\1328520259_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28938"/>
            <a:ext cx="5486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03" name="Picture 2" descr="C:\Users\Елена\Desktop\Прогулки с пушкиным 2\Михайловское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04" name="Содержимое 3"/>
          <p:cNvSpPr>
            <a:spLocks noGrp="1"/>
          </p:cNvSpPr>
          <p:nvPr>
            <p:ph sz="half" idx="2"/>
          </p:nvPr>
        </p:nvSpPr>
        <p:spPr>
          <a:xfrm>
            <a:off x="6156325" y="1600200"/>
            <a:ext cx="253047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27" name="Picture 2" descr="C:\Users\Елена\Desktop\Прогулки с пушкиным 2\михайловское Пущ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8208962" cy="5400675"/>
          </a:xfrm>
          <a:noFill/>
        </p:spPr>
      </p:pic>
      <p:sp>
        <p:nvSpPr>
          <p:cNvPr id="52228" name="Содержимое 3"/>
          <p:cNvSpPr>
            <a:spLocks noGrp="1"/>
          </p:cNvSpPr>
          <p:nvPr>
            <p:ph sz="half" idx="2"/>
          </p:nvPr>
        </p:nvSpPr>
        <p:spPr>
          <a:xfrm>
            <a:off x="395288" y="5949950"/>
            <a:ext cx="8291512" cy="719138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Пущин у Пушкина в Михайловском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1" name="Picture 3" descr="C:\Users\Елена\Desktop\Прогулки с пушкиным 2\Михайловское алле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60350"/>
            <a:ext cx="7848600" cy="5040313"/>
          </a:xfrm>
          <a:noFill/>
        </p:spPr>
      </p:pic>
      <p:sp>
        <p:nvSpPr>
          <p:cNvPr id="53252" name="Содержимое 7"/>
          <p:cNvSpPr>
            <a:spLocks noGrp="1"/>
          </p:cNvSpPr>
          <p:nvPr>
            <p:ph sz="half" idx="2"/>
          </p:nvPr>
        </p:nvSpPr>
        <p:spPr>
          <a:xfrm>
            <a:off x="827088" y="5445125"/>
            <a:ext cx="7859712" cy="681038"/>
          </a:xfrm>
        </p:spPr>
        <p:txBody>
          <a:bodyPr/>
          <a:lstStyle/>
          <a:p>
            <a:pPr algn="ctr" eaLnBrk="1" hangingPunct="1"/>
            <a:r>
              <a:rPr lang="ru-RU" smtClean="0"/>
              <a:t>АЛЛЕЯ КЕРН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Анна Петровна Керн</a:t>
            </a:r>
            <a:endParaRPr lang="ru-RU" dirty="0"/>
          </a:p>
        </p:txBody>
      </p:sp>
      <p:pic>
        <p:nvPicPr>
          <p:cNvPr id="54275" name="Picture 2" descr="C:\Users\Елена\Desktop\Image757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4464050" cy="5588000"/>
          </a:xfrm>
          <a:noFill/>
        </p:spPr>
      </p:pic>
      <p:sp>
        <p:nvSpPr>
          <p:cNvPr id="5427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Я помню чудное мгновенье:</a:t>
            </a:r>
          </a:p>
          <a:p>
            <a:pPr eaLnBrk="1" hangingPunct="1"/>
            <a:r>
              <a:rPr lang="ru-RU" sz="4000" smtClean="0"/>
              <a:t>Передо мной явилась ты…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                                                 </a:t>
            </a:r>
            <a:r>
              <a:rPr lang="ru-RU" sz="3200" i="1" smtClean="0"/>
              <a:t>А.С.Пушкин</a:t>
            </a:r>
            <a:endParaRPr lang="ru-RU" sz="4000" i="1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299" name="Picture 2" descr="C:\Users\Елена\Desktop\Прогулки с пушкиным 2\родовое имение в михайловск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04813"/>
            <a:ext cx="8640762" cy="6264275"/>
          </a:xfrm>
          <a:noFill/>
        </p:spPr>
      </p:pic>
      <p:sp>
        <p:nvSpPr>
          <p:cNvPr id="55300" name="Содержимое 3"/>
          <p:cNvSpPr>
            <a:spLocks noGrp="1"/>
          </p:cNvSpPr>
          <p:nvPr>
            <p:ph sz="half" idx="2"/>
          </p:nvPr>
        </p:nvSpPr>
        <p:spPr>
          <a:xfrm>
            <a:off x="6516688" y="1600200"/>
            <a:ext cx="2170112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3" name="Picture 2" descr="C:\Users\Елена\Desktop\Прогулки с пушкиным 2\памятник в михайловск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496300" cy="5329238"/>
          </a:xfrm>
          <a:noFill/>
        </p:spPr>
      </p:pic>
      <p:sp>
        <p:nvSpPr>
          <p:cNvPr id="5632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5589588"/>
            <a:ext cx="8362950" cy="1079500"/>
          </a:xfrm>
        </p:spPr>
        <p:txBody>
          <a:bodyPr/>
          <a:lstStyle/>
          <a:p>
            <a:pPr eaLnBrk="1" hangingPunct="1"/>
            <a:r>
              <a:rPr lang="ru-RU" sz="3600" smtClean="0"/>
              <a:t>Памятник Пушкину в Михайловском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7" name="Picture 2" descr="C:\Users\Елена\Desktop\Прогулки с пушкиным 2\могила пушк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8280400" cy="5111750"/>
          </a:xfrm>
          <a:noFill/>
        </p:spPr>
      </p:pic>
      <p:sp>
        <p:nvSpPr>
          <p:cNvPr id="57348" name="Содержимое 3"/>
          <p:cNvSpPr>
            <a:spLocks noGrp="1"/>
          </p:cNvSpPr>
          <p:nvPr>
            <p:ph sz="half" idx="2"/>
          </p:nvPr>
        </p:nvSpPr>
        <p:spPr>
          <a:xfrm>
            <a:off x="827088" y="5661025"/>
            <a:ext cx="7859712" cy="720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Могила А.С.Пушкина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3467100" cy="58658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 мимолетное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виденье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Он промелькнул.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И вот – он прах.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Но стало вечностью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мгновенье,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Запечатленное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</a:t>
            </a:r>
            <a:r>
              <a:rPr lang="ru-RU" u="sng" smtClean="0"/>
              <a:t>в </a:t>
            </a:r>
            <a:r>
              <a:rPr lang="ru-RU" u="sng" smtClean="0">
                <a:hlinkClick r:id="rId2" action="ppaction://hlinkfile"/>
              </a:rPr>
              <a:t>словах</a:t>
            </a:r>
            <a:endParaRPr lang="ru-RU" u="sng" smtClean="0"/>
          </a:p>
        </p:txBody>
      </p:sp>
      <p:sp>
        <p:nvSpPr>
          <p:cNvPr id="58372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3" name="Picture 2" descr="C:\Users\Елена\Desktop\0_33eb2_318aaedc_-1-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0350"/>
            <a:ext cx="44958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Кривоколенный переулок</a:t>
            </a:r>
            <a:br>
              <a:rPr lang="ru-RU" dirty="0" smtClean="0"/>
            </a:br>
            <a:r>
              <a:rPr lang="ru-RU" dirty="0" smtClean="0"/>
              <a:t> дом № 4</a:t>
            </a:r>
            <a:endParaRPr lang="ru-RU" dirty="0"/>
          </a:p>
        </p:txBody>
      </p:sp>
      <p:pic>
        <p:nvPicPr>
          <p:cNvPr id="7171" name="Picture 2" descr="C:\Users\Елена\Desktop\Прогулки с пушкиным 2\Кривоколенный переулок. П. читал бориса Годун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5219700" cy="5329238"/>
          </a:xfrm>
          <a:noFill/>
        </p:spPr>
      </p:pic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этом доме </a:t>
            </a:r>
          </a:p>
          <a:p>
            <a:pPr eaLnBrk="1" hangingPunct="1"/>
            <a:r>
              <a:rPr lang="ru-RU" smtClean="0"/>
              <a:t>12 октября  1826 года в квартире поэта Веневитинова   А.С.Пушкин читал  здесь свою трагедию «Борис Годунов» .</a:t>
            </a:r>
          </a:p>
          <a:p>
            <a:pPr eaLnBrk="1" hangingPunct="1"/>
            <a:r>
              <a:rPr lang="ru-RU" smtClean="0"/>
              <a:t>Особенно ошеломила слушателей сцена в монастыре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2" descr="C:\Users\Елена\Desktop\Прогулки с пушкиным 2\вознесенский переул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76250"/>
            <a:ext cx="4475163" cy="6048375"/>
          </a:xfrm>
          <a:noFill/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/>
          <a:p>
            <a:pPr eaLnBrk="1" hangingPunct="1"/>
            <a:r>
              <a:rPr lang="ru-RU" smtClean="0"/>
              <a:t>В этом доме Пушкин бывал у своего друга поэта Баратынского, осенью 1826 года тоже читал ему отрывки из трагедии «Борис Годунов»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Вознесенский переулок </a:t>
            </a:r>
            <a:br>
              <a:rPr lang="ru-RU" dirty="0" smtClean="0"/>
            </a:br>
            <a:r>
              <a:rPr lang="ru-RU" dirty="0" smtClean="0"/>
              <a:t>дом № 6</a:t>
            </a:r>
            <a:endParaRPr lang="ru-RU" dirty="0"/>
          </a:p>
        </p:txBody>
      </p:sp>
      <p:pic>
        <p:nvPicPr>
          <p:cNvPr id="9219" name="Picture 2" descr="C:\Users\Елена\Desktop\Прогулки с пушкиным 2\Вознесенский переулок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4319588" cy="4464050"/>
          </a:xfrm>
          <a:noFill/>
        </p:spPr>
      </p:pic>
      <p:pic>
        <p:nvPicPr>
          <p:cNvPr id="9220" name="Picture 3" descr="C:\Users\Елена\Desktop\iCAAR8A0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844675"/>
            <a:ext cx="3527425" cy="4321175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Садово-Кудринская, 40</a:t>
            </a:r>
            <a:endParaRPr lang="ru-RU" dirty="0"/>
          </a:p>
        </p:txBody>
      </p:sp>
      <p:pic>
        <p:nvPicPr>
          <p:cNvPr id="10243" name="Picture 2" descr="C:\Users\Елена\Desktop\Прогулки с пушкиным 2\дом князя урус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4897437" cy="5661025"/>
          </a:xfrm>
          <a:noFill/>
        </p:spPr>
      </p:pic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Этот дом принадлежал князю Алексею Михайловичу Урусову – президенту Московской дворцовой палаты, сенатору.</a:t>
            </a:r>
          </a:p>
          <a:p>
            <a:pPr eaLnBrk="1" hangingPunct="1"/>
            <a:r>
              <a:rPr lang="ru-RU" smtClean="0"/>
              <a:t>По приезде в Моску из ссылки Пушкин часто бывал в этом доме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Княжна Софья Урусова</a:t>
            </a:r>
            <a:endParaRPr lang="ru-RU" dirty="0"/>
          </a:p>
        </p:txBody>
      </p:sp>
      <p:pic>
        <p:nvPicPr>
          <p:cNvPr id="11267" name="Picture 2" descr="C:\Users\Елена\Desktop\67623964_Sofya_Aleksandrovna_Urusova_Radzivil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96975"/>
            <a:ext cx="4752975" cy="5472113"/>
          </a:xfrm>
          <a:noFill/>
        </p:spPr>
      </p:pic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веровал я троице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доныне:</a:t>
            </a:r>
          </a:p>
          <a:p>
            <a:pPr eaLnBrk="1" hangingPunct="1"/>
            <a:r>
              <a:rPr lang="ru-RU" smtClean="0"/>
              <a:t>Мне Бог тройной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казался всё мудрён.</a:t>
            </a:r>
          </a:p>
          <a:p>
            <a:pPr eaLnBrk="1" hangingPunct="1"/>
            <a:r>
              <a:rPr lang="ru-RU" smtClean="0"/>
              <a:t>Но вижу Вас и ,верой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озарен,</a:t>
            </a:r>
          </a:p>
          <a:p>
            <a:pPr eaLnBrk="1" hangingPunct="1"/>
            <a:r>
              <a:rPr lang="ru-RU" smtClean="0"/>
              <a:t>Молюсь трём грациям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в одной богине.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</a:t>
            </a:r>
            <a:r>
              <a:rPr lang="ru-RU" sz="2000" i="1" smtClean="0"/>
              <a:t>А.С.Пушкин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</TotalTime>
  <Words>768</Words>
  <Application>Microsoft Office PowerPoint</Application>
  <PresentationFormat>Экран (4:3)</PresentationFormat>
  <Paragraphs>125</Paragraphs>
  <Slides>48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ПРОГУЛКИ  С ПУШКИНЫМ</vt:lpstr>
      <vt:lpstr>Слайд 2</vt:lpstr>
      <vt:lpstr>Пушкинские места Москвы. Прогулка 1</vt:lpstr>
      <vt:lpstr>Церковь Богоявления в Немецкой слободе в Елхове</vt:lpstr>
      <vt:lpstr>Кривоколенный переулок  дом № 4</vt:lpstr>
      <vt:lpstr>Слайд 6</vt:lpstr>
      <vt:lpstr>Вознесенский переулок  дом № 6</vt:lpstr>
      <vt:lpstr>Садово-Кудринская, 40</vt:lpstr>
      <vt:lpstr>Княжна Софья Урусова</vt:lpstr>
      <vt:lpstr>Слайд 10</vt:lpstr>
      <vt:lpstr>Тверская, 14 литературный салон Зинаиды Волконской</vt:lpstr>
      <vt:lpstr>Зинаида Александровна Волконская ( 1792-1862)</vt:lpstr>
      <vt:lpstr>Большая Никитская 48 - 50</vt:lpstr>
      <vt:lpstr>Слайд 14</vt:lpstr>
      <vt:lpstr>Слайд 15</vt:lpstr>
      <vt:lpstr>Слайд 16</vt:lpstr>
      <vt:lpstr>Слайд 17</vt:lpstr>
      <vt:lpstr>Слайд 18</vt:lpstr>
      <vt:lpstr>Пушкинские места в Санкт-Петербурге </vt:lpstr>
      <vt:lpstr>Слайд 20</vt:lpstr>
      <vt:lpstr>Слайд 21</vt:lpstr>
      <vt:lpstr>Слайд 22</vt:lpstr>
      <vt:lpstr>Деревня Кобрино, 45 км. от Петербурга. Домик няни Пушкина  Арины Родионовны</vt:lpstr>
      <vt:lpstr>Мойка, 40. Демутов трактир</vt:lpstr>
      <vt:lpstr>Набережная реки Фонтанки, 185  дом в Коломне</vt:lpstr>
      <vt:lpstr>Английская набережная № 32 здание Коллегии иностранных дел</vt:lpstr>
      <vt:lpstr>Набережная Фонтанки, 20</vt:lpstr>
      <vt:lpstr>По свидетельству современников, именно вид на мрачный Михайловский замок, где был убит император Павел I стал  поводом для создания оды «Вольность»</vt:lpstr>
      <vt:lpstr>Проспект Римского-Корсакова, 35 «Зелёная лампа»</vt:lpstr>
      <vt:lpstr>Английская набережная,4 дом Лавалей</vt:lpstr>
      <vt:lpstr>Улица Миллионная, 40, дом княгини Голицыной</vt:lpstr>
      <vt:lpstr>Литературный  салон Авдотьи Голицыной</vt:lpstr>
      <vt:lpstr>Набережная реки Мойки, 12 музей-квартира Пушкина</vt:lpstr>
      <vt:lpstr>Слайд 34</vt:lpstr>
      <vt:lpstr>Коломяжский проспект, напротив дома № 10. Место дуэли.</vt:lpstr>
      <vt:lpstr>Конюшенная площадь,1 Церковь Спаса Нерукотворного образа</vt:lpstr>
      <vt:lpstr>ПРОГУЛКА ТРЕТЬЯ</vt:lpstr>
      <vt:lpstr>Слайд 38</vt:lpstr>
      <vt:lpstr>Слайд 39</vt:lpstr>
      <vt:lpstr>Слайд 40</vt:lpstr>
      <vt:lpstr>Слайд 41</vt:lpstr>
      <vt:lpstr>Слайд 42</vt:lpstr>
      <vt:lpstr>Слайд 43</vt:lpstr>
      <vt:lpstr>Анна Петровна Керн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 С ПУШКИНЫМ</dc:title>
  <dc:creator>Елена</dc:creator>
  <cp:lastModifiedBy>Елена</cp:lastModifiedBy>
  <cp:revision>90</cp:revision>
  <dcterms:created xsi:type="dcterms:W3CDTF">2013-10-11T04:31:14Z</dcterms:created>
  <dcterms:modified xsi:type="dcterms:W3CDTF">2013-10-22T14:07:41Z</dcterms:modified>
</cp:coreProperties>
</file>