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2" r:id="rId4"/>
    <p:sldId id="257" r:id="rId5"/>
    <p:sldId id="260" r:id="rId6"/>
    <p:sldId id="261" r:id="rId7"/>
    <p:sldId id="258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936C787-6718-4F53-83B3-FC618A0BCEA4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4DEE8EE-E547-426D-8EEC-BFDDCAABF274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36C787-6718-4F53-83B3-FC618A0BCEA4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DEE8EE-E547-426D-8EEC-BFDDCAABF2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36C787-6718-4F53-83B3-FC618A0BCEA4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DEE8EE-E547-426D-8EEC-BFDDCAABF2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36C787-6718-4F53-83B3-FC618A0BCEA4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DEE8EE-E547-426D-8EEC-BFDDCAABF2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936C787-6718-4F53-83B3-FC618A0BCEA4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4DEE8EE-E547-426D-8EEC-BFDDCAABF27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36C787-6718-4F53-83B3-FC618A0BCEA4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4DEE8EE-E547-426D-8EEC-BFDDCAABF27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36C787-6718-4F53-83B3-FC618A0BCEA4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4DEE8EE-E547-426D-8EEC-BFDDCAABF2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36C787-6718-4F53-83B3-FC618A0BCEA4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DEE8EE-E547-426D-8EEC-BFDDCAABF27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36C787-6718-4F53-83B3-FC618A0BCEA4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DEE8EE-E547-426D-8EEC-BFDDCAABF2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936C787-6718-4F53-83B3-FC618A0BCEA4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4DEE8EE-E547-426D-8EEC-BFDDCAABF27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936C787-6718-4F53-83B3-FC618A0BCEA4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4DEE8EE-E547-426D-8EEC-BFDDCAABF27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936C787-6718-4F53-83B3-FC618A0BCEA4}" type="datetimeFigureOut">
              <a:rPr lang="ru-RU" smtClean="0"/>
              <a:t>18.03.2014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4DEE8EE-E547-426D-8EEC-BFDDCAABF274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security-all.h18.ru/advice-hostage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3289154"/>
            <a:ext cx="6560234" cy="175260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ct val="0"/>
              </a:spcBef>
              <a:defRPr/>
            </a:pPr>
            <a:r>
              <a:rPr lang="ru-RU" sz="4000" dirty="0">
                <a:cs typeface="Times New Roman" pitchFamily="18" charset="0"/>
              </a:rPr>
              <a:t>Автор:</a:t>
            </a:r>
          </a:p>
          <a:p>
            <a:pPr>
              <a:spcBef>
                <a:spcPct val="0"/>
              </a:spcBef>
              <a:defRPr/>
            </a:pPr>
            <a:r>
              <a:rPr lang="ru-RU" sz="4000" dirty="0">
                <a:cs typeface="Times New Roman" pitchFamily="18" charset="0"/>
              </a:rPr>
              <a:t>Фабер </a:t>
            </a:r>
            <a:r>
              <a:rPr lang="ru-RU" sz="4000" dirty="0" smtClean="0">
                <a:cs typeface="Times New Roman" pitchFamily="18" charset="0"/>
              </a:rPr>
              <a:t>Галина</a:t>
            </a:r>
          </a:p>
          <a:p>
            <a:pPr>
              <a:spcBef>
                <a:spcPct val="0"/>
              </a:spcBef>
              <a:defRPr/>
            </a:pPr>
            <a:r>
              <a:rPr lang="ru-RU" sz="4000" dirty="0" smtClean="0">
                <a:cs typeface="Times New Roman" pitchFamily="18" charset="0"/>
              </a:rPr>
              <a:t> </a:t>
            </a:r>
            <a:r>
              <a:rPr lang="ru-RU" sz="4000" dirty="0">
                <a:cs typeface="Times New Roman" pitchFamily="18" charset="0"/>
              </a:rPr>
              <a:t>Николаевна</a:t>
            </a:r>
          </a:p>
          <a:p>
            <a:pPr>
              <a:spcBef>
                <a:spcPct val="0"/>
              </a:spcBef>
              <a:defRPr/>
            </a:pPr>
            <a:r>
              <a:rPr lang="ru-RU" dirty="0">
                <a:cs typeface="Times New Roman" pitchFamily="18" charset="0"/>
              </a:rPr>
              <a:t>классный </a:t>
            </a:r>
            <a:r>
              <a:rPr lang="ru-RU" dirty="0" smtClean="0">
                <a:cs typeface="Times New Roman" pitchFamily="18" charset="0"/>
              </a:rPr>
              <a:t>руководитель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1412776"/>
            <a:ext cx="7344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hlinkClick r:id="rId2"/>
              </a:rPr>
              <a:t>Действия при захвате в заложники</a:t>
            </a:r>
            <a:endParaRPr lang="ru-RU" sz="5400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://go4.imgsmail.ru/imgpreview?key=http%3A//extralight.region15.ru/fotoreport/beslan_zalojniki/dscn6080.jpg&amp;mb=imgdb_preview_12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5015145"/>
            <a:ext cx="220027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go4.imgsmail.ru/imgpreview?key=http%3A//leonidovka.pnz.pnzreg.ru/files/leonidovka_pnz_pnzreg_ru/dscf5470.jpg&amp;mb=imgdb_preview_119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429000"/>
            <a:ext cx="220027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11718" y="332656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ru-RU" dirty="0" smtClean="0">
                <a:cs typeface="Times New Roman" pitchFamily="18" charset="0"/>
              </a:rPr>
              <a:t>МКОУ </a:t>
            </a:r>
            <a:r>
              <a:rPr lang="ru-RU" dirty="0">
                <a:cs typeface="Times New Roman" pitchFamily="18" charset="0"/>
              </a:rPr>
              <a:t>«Гимназия </a:t>
            </a:r>
            <a:r>
              <a:rPr lang="ru-RU" dirty="0" err="1">
                <a:cs typeface="Times New Roman" pitchFamily="18" charset="0"/>
              </a:rPr>
              <a:t>им.Горького</a:t>
            </a:r>
            <a:r>
              <a:rPr lang="ru-RU" dirty="0">
                <a:cs typeface="Times New Roman" pitchFamily="18" charset="0"/>
              </a:rPr>
              <a:t> </a:t>
            </a:r>
            <a:r>
              <a:rPr lang="ru-RU" dirty="0" err="1">
                <a:cs typeface="Times New Roman" pitchFamily="18" charset="0"/>
              </a:rPr>
              <a:t>а.М</a:t>
            </a:r>
            <a:r>
              <a:rPr lang="ru-RU" dirty="0">
                <a:cs typeface="Times New Roman" pitchFamily="18" charset="0"/>
              </a:rPr>
              <a:t>.»</a:t>
            </a:r>
          </a:p>
          <a:p>
            <a:pPr>
              <a:spcBef>
                <a:spcPct val="0"/>
              </a:spcBef>
              <a:defRPr/>
            </a:pPr>
            <a:r>
              <a:rPr lang="ru-RU" dirty="0" err="1">
                <a:cs typeface="Times New Roman" pitchFamily="18" charset="0"/>
              </a:rPr>
              <a:t>Москаленского</a:t>
            </a:r>
            <a:r>
              <a:rPr lang="ru-RU" dirty="0">
                <a:cs typeface="Times New Roman" pitchFamily="18" charset="0"/>
              </a:rPr>
              <a:t> муниципального района Омской области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2793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Особенности состояния и поведения при захвате в заложники. Синдром заложника — серьезное шоковое состояние изменения сознания человека. Особенности и психология поведения преступника-захватчика. Основные правила поведения при захвате в заложники.</a:t>
            </a:r>
          </a:p>
        </p:txBody>
      </p:sp>
    </p:spTree>
    <p:extLst>
      <p:ext uri="{BB962C8B-B14F-4D97-AF65-F5344CB8AC3E}">
        <p14:creationId xmlns:p14="http://schemas.microsoft.com/office/powerpoint/2010/main" val="2634845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dirty="0">
                <a:solidFill>
                  <a:srgbClr val="002060"/>
                </a:solidFill>
              </a:rPr>
              <a:t>3 февраля ученик 10 класса вошел в школу номер 263 с двумя винтовками, которые принадлежали его отцу. Угрожая охраннику оружием, подросток прошел в класс, где застрелил учителя географии, а учеников взял в заложники. Увидев, что к школе подъехала полиция, преступник открыл огонь из окна, убив одного сотрудника и ранив еще одного.</a:t>
            </a: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Остальные </a:t>
            </a:r>
            <a:r>
              <a:rPr lang="ru-RU" sz="2000" dirty="0">
                <a:solidFill>
                  <a:srgbClr val="002060"/>
                </a:solidFill>
              </a:rPr>
              <a:t>классы были эвакуированы, школу блокировал </a:t>
            </a:r>
            <a:r>
              <a:rPr lang="ru-RU" sz="2000" dirty="0" err="1">
                <a:solidFill>
                  <a:srgbClr val="002060"/>
                </a:solidFill>
              </a:rPr>
              <a:t>спецназ.Задержать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преступника удалось</a:t>
            </a:r>
            <a:r>
              <a:rPr lang="ru-RU" sz="2000" dirty="0">
                <a:solidFill>
                  <a:srgbClr val="002060"/>
                </a:solidFill>
              </a:rPr>
              <a:t> с помощью его отца, который попросил у полицейских бронежилет и отправился на переговоры с сыном. Никто из учащихся не пострадал.</a:t>
            </a:r>
            <a:br>
              <a:rPr lang="ru-RU" sz="2000" dirty="0">
                <a:solidFill>
                  <a:srgbClr val="002060"/>
                </a:solidFill>
              </a:rPr>
            </a:b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2050" name="Picture 2" descr="Фото: Дни.р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823740"/>
            <a:ext cx="3728864" cy="1835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Объект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4198" y="548680"/>
            <a:ext cx="1190625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5174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Если вас захватили в заложники: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• не привлекайте к себе внимание преступников (не смотрите им в глаза и не задавайте вопросов); 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• на любое своё действие спрашивайте разрешение; 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• беспрекословно выполняйте требования террористов; 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• проявляйте выдержку и терпение при оскорблениях и унижениях; 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• если получено ранение, постарайтесь меньше двигаться, чтобы сократить потерю крови; </a:t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3074" name="Picture 2" descr="Сотрудник следственного комитета России возле московской школы № 2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445224"/>
            <a:ext cx="2029886" cy="1150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Объект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245718"/>
            <a:ext cx="1190625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3985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Если вас захватили в заложники: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 </a:t>
            </a:r>
            <a:r>
              <a:rPr lang="ru-RU" sz="4400" dirty="0" smtClean="0">
                <a:solidFill>
                  <a:srgbClr val="002060"/>
                </a:solidFill>
              </a:rPr>
              <a:t>Ведите </a:t>
            </a:r>
            <a:r>
              <a:rPr lang="ru-RU" sz="4400" dirty="0">
                <a:solidFill>
                  <a:srgbClr val="002060"/>
                </a:solidFill>
              </a:rPr>
              <a:t>себя достойно - переносите заключение без слёз, жалоб и причитаний. Даже охранники, если они, конечно, не совсем потеряли человеческий облик, будут испытывать к вам уважение</a:t>
            </a:r>
            <a:r>
              <a:rPr lang="ru-RU" sz="44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4400" dirty="0">
                <a:solidFill>
                  <a:srgbClr val="002060"/>
                </a:solidFill>
              </a:rPr>
              <a:t> </a:t>
            </a:r>
            <a:r>
              <a:rPr lang="ru-RU" sz="4400" dirty="0" smtClean="0">
                <a:solidFill>
                  <a:srgbClr val="002060"/>
                </a:solidFill>
              </a:rPr>
              <a:t> </a:t>
            </a:r>
            <a:r>
              <a:rPr lang="ru-RU" sz="4400" dirty="0">
                <a:solidFill>
                  <a:srgbClr val="002060"/>
                </a:solidFill>
              </a:rPr>
              <a:t>Спросите у охранников, можно вам читать, писать, пользоваться средствами личной гигиены и т. д. . </a:t>
            </a:r>
            <a:endParaRPr lang="ru-RU" sz="4400" dirty="0" smtClean="0">
              <a:solidFill>
                <a:srgbClr val="002060"/>
              </a:solidFill>
            </a:endParaRPr>
          </a:p>
          <a:p>
            <a:r>
              <a:rPr lang="ru-RU" sz="4400" dirty="0" smtClean="0">
                <a:solidFill>
                  <a:srgbClr val="002060"/>
                </a:solidFill>
              </a:rPr>
              <a:t>Если </a:t>
            </a:r>
            <a:r>
              <a:rPr lang="ru-RU" sz="4400" dirty="0">
                <a:solidFill>
                  <a:srgbClr val="002060"/>
                </a:solidFill>
              </a:rPr>
              <a:t>вам дали возможность говорить по телефону с родственниками, держите себя в руках. Не плачьте, не кричите, говорите коротко по существу. </a:t>
            </a:r>
            <a:endParaRPr lang="ru-RU" sz="4400" dirty="0" smtClean="0">
              <a:solidFill>
                <a:srgbClr val="002060"/>
              </a:solidFill>
            </a:endParaRPr>
          </a:p>
          <a:p>
            <a:r>
              <a:rPr lang="ru-RU" sz="4400" dirty="0" smtClean="0">
                <a:solidFill>
                  <a:srgbClr val="002060"/>
                </a:solidFill>
              </a:rPr>
              <a:t> Обязательно </a:t>
            </a:r>
            <a:r>
              <a:rPr lang="ru-RU" sz="4400" dirty="0">
                <a:solidFill>
                  <a:srgbClr val="002060"/>
                </a:solidFill>
              </a:rPr>
              <a:t>ведите счет времени, отмечая с помощью спичек, камешков или черточек на стене </a:t>
            </a:r>
            <a:r>
              <a:rPr lang="ru-RU" sz="4400" dirty="0" smtClean="0">
                <a:solidFill>
                  <a:srgbClr val="002060"/>
                </a:solidFill>
              </a:rPr>
              <a:t>прошедшие дни. </a:t>
            </a:r>
            <a:br>
              <a:rPr lang="ru-RU" sz="4400" dirty="0" smtClean="0">
                <a:solidFill>
                  <a:srgbClr val="002060"/>
                </a:solidFill>
              </a:rPr>
            </a:br>
            <a:r>
              <a:rPr lang="ru-RU" sz="4400" dirty="0">
                <a:solidFill>
                  <a:srgbClr val="002060"/>
                </a:solidFill>
              </a:rPr>
              <a:t> </a:t>
            </a:r>
            <a:r>
              <a:rPr lang="ru-RU" sz="4400" dirty="0" smtClean="0">
                <a:solidFill>
                  <a:srgbClr val="002060"/>
                </a:solidFill>
              </a:rPr>
              <a:t>         </a:t>
            </a:r>
          </a:p>
          <a:p>
            <a:r>
              <a:rPr lang="ru-RU" sz="4400" dirty="0" smtClean="0">
                <a:solidFill>
                  <a:srgbClr val="002060"/>
                </a:solidFill>
              </a:rPr>
              <a:t>Постарайтесь </a:t>
            </a:r>
            <a:r>
              <a:rPr lang="ru-RU" sz="4400" dirty="0">
                <a:solidFill>
                  <a:srgbClr val="002060"/>
                </a:solidFill>
              </a:rPr>
              <a:t>вступить в эмоциональный контакт с бандитами, которые вас охраняют, Иногда бывает и так, что им строжайше запрещено отвечать на вопросы заложников. Тогда разговаривайте как бы самим с собой, читайте стихи или вполголоса пойте. </a:t>
            </a:r>
            <a:r>
              <a:rPr lang="ru-RU" sz="4400" dirty="0" smtClean="0">
                <a:solidFill>
                  <a:srgbClr val="002060"/>
                </a:solidFill>
              </a:rPr>
              <a:t/>
            </a:r>
            <a:br>
              <a:rPr lang="ru-RU" sz="4400" dirty="0" smtClean="0">
                <a:solidFill>
                  <a:srgbClr val="002060"/>
                </a:solidFill>
              </a:rPr>
            </a:br>
            <a:endParaRPr lang="ru-RU" sz="4400" dirty="0">
              <a:solidFill>
                <a:srgbClr val="002060"/>
              </a:solidFill>
            </a:endParaRPr>
          </a:p>
        </p:txBody>
      </p:sp>
      <p:pic>
        <p:nvPicPr>
          <p:cNvPr id="4" name="Объект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89510" y="215305"/>
            <a:ext cx="1190625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2048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Если вас захватили в заложники: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Постоянно тренируйте память. Вспоминая, например исторические даты, фамилии одноклассников, номера телефонов коллег по работе или учебы и т. д. </a:t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Не давайте ослабнуть сознанию. Если есть возможность, обязательно соблюдайте правила личной гигиены. Человек, который перестает чистить каждый день зубы бриться, очень быстро опускается морально. </a:t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Насколько позволяют силы и пространство помещения, занимайтесь физическими упражнениями. </a:t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Никогда не теряйте надежду на благополучный исход.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pic>
        <p:nvPicPr>
          <p:cNvPr id="5122" name="Picture 2" descr="Сотрудник следственного комитета России возле московской школы № 2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5676" y="5229200"/>
            <a:ext cx="1961749" cy="1111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Объект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8" y="245718"/>
            <a:ext cx="1190625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3510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Если вас захватили в заложники: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• </a:t>
            </a:r>
            <a:r>
              <a:rPr lang="ru-RU" dirty="0">
                <a:solidFill>
                  <a:srgbClr val="002060"/>
                </a:solidFill>
              </a:rPr>
              <a:t>попытайтесь запомнить приметы преступников (черты лица, цвет волос, манеру речи и поведения, одежду, имена, клички, шрамы, татуировки и т. п.); 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• ешьте для поддержания сил все, что предлагают (даже то, что категорически не нравится); 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• по возможности соблюдайте чистоту и личную гигиену; • при проведении операции по освобождению ложитесь на пол и не поднимайтесь до команды; 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• при применении слезоточивого газа дышите через влажную ткань и часто моргайте; </a:t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6146" name="Picture 2" descr="москва заложник больниц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517232"/>
            <a:ext cx="1161642" cy="87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Объект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7584" y="251367"/>
            <a:ext cx="1190625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1413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Если вас захватили в заложники: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• выходите из помещения (транспортного средства) после команды и как можно быстрее; 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• после освобождения не делайте поспешных выводов, сначала успокойтесь, приведите свои мысли в порядок и ознакомьтесь с информацией официальных источников. 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098" name="Picture 2" descr="http://cdn4.img22.ria.ru/images/99275/82/99275826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085184"/>
            <a:ext cx="1988421" cy="132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Объект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9592" y="215305"/>
            <a:ext cx="1190625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56053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38</TotalTime>
  <Words>269</Words>
  <Application>Microsoft Office PowerPoint</Application>
  <PresentationFormat>Экран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Литейная</vt:lpstr>
      <vt:lpstr>Презентация PowerPoint</vt:lpstr>
      <vt:lpstr>Презентация PowerPoint</vt:lpstr>
      <vt:lpstr>Презентация PowerPoint</vt:lpstr>
      <vt:lpstr>Если вас захватили в заложники: </vt:lpstr>
      <vt:lpstr>Если вас захватили в заложники: </vt:lpstr>
      <vt:lpstr>Если вас захватили в заложники: </vt:lpstr>
      <vt:lpstr>Если вас захватили в заложники: </vt:lpstr>
      <vt:lpstr>Если вас захватили в заложники: 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2014-02-04T22:58:08Z</dcterms:created>
  <dcterms:modified xsi:type="dcterms:W3CDTF">2014-03-17T21:52:34Z</dcterms:modified>
</cp:coreProperties>
</file>