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766" autoAdjust="0"/>
  </p:normalViewPr>
  <p:slideViewPr>
    <p:cSldViewPr>
      <p:cViewPr varScale="1">
        <p:scale>
          <a:sx n="41" d="100"/>
          <a:sy n="41" d="100"/>
        </p:scale>
        <p:origin x="-2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3;&#1072;)\Desktop\&#1074;&#1080;&#1076;&#1077;&#1086;8-9\080155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3;&#1072;&#1096;&#1105;&#1085;&#1072;&#1103;_&#1080;&#1079;&#1074;&#1077;&#1089;&#1090;&#1100;" TargetMode="External"/><Relationship Id="rId7" Type="http://schemas.openxmlformats.org/officeDocument/2006/relationships/hyperlink" Target="http://ru.wikipedia.org/wiki/&#1040;&#1088;&#1072;&#1075;&#1086;&#1085;&#1080;&#1090;" TargetMode="External"/><Relationship Id="rId2" Type="http://schemas.openxmlformats.org/officeDocument/2006/relationships/hyperlink" Target="http://ru.wikipedia.org/wiki/&#1054;&#1082;&#1089;&#1080;&#1076;_&#1082;&#1072;&#1083;&#1100;&#1094;&#1080;&#1103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50;&#1072;&#1083;&#1100;&#1094;&#1080;&#1090;" TargetMode="External"/><Relationship Id="rId5" Type="http://schemas.openxmlformats.org/officeDocument/2006/relationships/hyperlink" Target="http://ru.wikipedia.org/wiki/&#1052;&#1088;&#1072;&#1084;&#1086;&#1088;" TargetMode="External"/><Relationship Id="rId4" Type="http://schemas.openxmlformats.org/officeDocument/2006/relationships/hyperlink" Target="http://ru.wikipedia.org/wiki/&#1048;&#1079;&#1074;&#1077;&#1089;&#1090;&#1085;&#1103;&#1082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3;&#1072;)\Desktop\&#1074;&#1080;&#1076;&#1077;&#1086;8-9\080120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КАЛЬЦИЙ И ЕГО СОЕДИНЕНИЯ</a:t>
            </a:r>
            <a:br>
              <a:rPr lang="ru-RU" b="1" dirty="0" smtClean="0"/>
            </a:br>
            <a:r>
              <a:rPr lang="ru-RU" b="1" dirty="0" smtClean="0"/>
              <a:t>9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МКОУ «СОШ № 85»</a:t>
            </a:r>
          </a:p>
          <a:p>
            <a:r>
              <a:rPr lang="ru-RU" b="1" dirty="0" smtClean="0"/>
              <a:t>г. Тайшет Иркутской обл.</a:t>
            </a:r>
          </a:p>
          <a:p>
            <a:r>
              <a:rPr lang="ru-RU" b="1" dirty="0" smtClean="0"/>
              <a:t>Учитель: Никитюк Л.Ф.</a:t>
            </a:r>
            <a:endParaRPr lang="ru-RU" b="1" dirty="0"/>
          </a:p>
        </p:txBody>
      </p:sp>
      <p:pic>
        <p:nvPicPr>
          <p:cNvPr id="4" name="Рисунок 3" descr="кальций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Оксид </a:t>
            </a:r>
            <a:r>
              <a:rPr lang="ru-RU" dirty="0" smtClean="0"/>
              <a:t>кальция </a:t>
            </a:r>
            <a:r>
              <a:rPr lang="en-US" dirty="0" smtClean="0"/>
              <a:t>CaO </a:t>
            </a:r>
            <a:endParaRPr lang="ru-RU" dirty="0"/>
          </a:p>
        </p:txBody>
      </p:sp>
      <p:pic>
        <p:nvPicPr>
          <p:cNvPr id="4" name="Содержимое 3" descr="оксид 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19378"/>
            <a:ext cx="3048000" cy="2902226"/>
          </a:xfrm>
        </p:spPr>
      </p:pic>
      <p:sp>
        <p:nvSpPr>
          <p:cNvPr id="5" name="TextBox 4"/>
          <p:cNvSpPr txBox="1"/>
          <p:nvPr/>
        </p:nvSpPr>
        <p:spPr>
          <a:xfrm>
            <a:off x="3505200" y="762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</a:t>
            </a:r>
            <a:r>
              <a:rPr lang="en-US" sz="3600" b="1" dirty="0" err="1" smtClean="0"/>
              <a:t>aO</a:t>
            </a:r>
            <a:r>
              <a:rPr lang="ru-RU" sz="3600" b="1" dirty="0" smtClean="0"/>
              <a:t> </a:t>
            </a:r>
            <a:r>
              <a:rPr lang="ru-RU" sz="2800" b="1" dirty="0" smtClean="0"/>
              <a:t>–</a:t>
            </a:r>
            <a:r>
              <a:rPr lang="ru-RU" sz="3600" b="1" dirty="0" smtClean="0"/>
              <a:t> </a:t>
            </a:r>
            <a:r>
              <a:rPr lang="ru-RU" sz="2000" b="1" dirty="0" smtClean="0"/>
              <a:t>негашеная известь</a:t>
            </a:r>
            <a:r>
              <a:rPr lang="ru-RU" sz="3200" b="1" dirty="0" smtClean="0"/>
              <a:t>  </a:t>
            </a:r>
            <a:endParaRPr lang="ru-RU" sz="3200" b="1" dirty="0"/>
          </a:p>
        </p:txBody>
      </p:sp>
      <p:pic>
        <p:nvPicPr>
          <p:cNvPr id="6" name="Рисунок 5" descr="оксид каль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56" y="1600200"/>
            <a:ext cx="3832050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267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Белое, тугоплавкое вещество (</a:t>
            </a:r>
            <a:r>
              <a:rPr lang="ru-RU" sz="2000" b="1" dirty="0" smtClean="0"/>
              <a:t>2570С</a:t>
            </a:r>
            <a:r>
              <a:rPr lang="en-US" sz="2000" b="1" dirty="0" smtClean="0">
                <a:latin typeface="Times New Roman"/>
                <a:cs typeface="Times New Roman"/>
              </a:rPr>
              <a:t>ᵒ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Ионная кристаллическая решетка</a:t>
            </a:r>
            <a:endParaRPr lang="ru-RU" sz="20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свойства</a:t>
            </a:r>
            <a:endParaRPr lang="ru-RU" dirty="0"/>
          </a:p>
        </p:txBody>
      </p:sp>
      <p:pic>
        <p:nvPicPr>
          <p:cNvPr id="4" name="08015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28600"/>
            <a:ext cx="7924800" cy="51816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молок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72" y="425795"/>
            <a:ext cx="8416228" cy="5136805"/>
          </a:xfrm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Ca(OH)</a:t>
            </a:r>
            <a:r>
              <a:rPr lang="en-US" sz="1600" b="1" dirty="0" smtClean="0"/>
              <a:t>2</a:t>
            </a:r>
            <a:r>
              <a:rPr lang="en-US" sz="2000" b="1" dirty="0" smtClean="0"/>
              <a:t> -</a:t>
            </a:r>
            <a:r>
              <a:rPr lang="ru-RU" sz="2000" b="1" dirty="0" err="1" smtClean="0"/>
              <a:t>гащеная</a:t>
            </a:r>
            <a:r>
              <a:rPr lang="ru-RU" sz="2000" b="1" dirty="0" smtClean="0"/>
              <a:t> известь,  известковое молоко, известковая вода</a:t>
            </a:r>
            <a:endParaRPr lang="ru-RU" sz="20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</a:t>
            </a:r>
            <a:endParaRPr lang="ru-RU" dirty="0"/>
          </a:p>
        </p:txBody>
      </p:sp>
      <p:pic>
        <p:nvPicPr>
          <p:cNvPr id="4" name="Содержимое 3" descr="мрамор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2362200" cy="2173224"/>
          </a:xfrm>
        </p:spPr>
      </p:pic>
      <p:pic>
        <p:nvPicPr>
          <p:cNvPr id="5" name="Рисунок 4" descr="гипс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55" y="457200"/>
            <a:ext cx="2532395" cy="1905000"/>
          </a:xfrm>
          <a:prstGeom prst="rect">
            <a:avLst/>
          </a:prstGeom>
        </p:spPr>
      </p:pic>
      <p:pic>
        <p:nvPicPr>
          <p:cNvPr id="6" name="Рисунок 5" descr="гипс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57200"/>
            <a:ext cx="2933700" cy="1905000"/>
          </a:xfrm>
          <a:prstGeom prst="rect">
            <a:avLst/>
          </a:prstGeom>
        </p:spPr>
      </p:pic>
      <p:pic>
        <p:nvPicPr>
          <p:cNvPr id="7" name="Рисунок 6" descr="мрамор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36703"/>
            <a:ext cx="2430502" cy="1763972"/>
          </a:xfrm>
          <a:prstGeom prst="rect">
            <a:avLst/>
          </a:prstGeom>
        </p:spPr>
      </p:pic>
      <p:pic>
        <p:nvPicPr>
          <p:cNvPr id="9" name="Рисунок 8" descr="тадж-маха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438400"/>
            <a:ext cx="3276600" cy="2455089"/>
          </a:xfrm>
          <a:prstGeom prst="rect">
            <a:avLst/>
          </a:prstGeom>
        </p:spPr>
      </p:pic>
      <p:pic>
        <p:nvPicPr>
          <p:cNvPr id="10" name="Рисунок 9" descr="статуэтка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581400"/>
            <a:ext cx="2441542" cy="1828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Г.Е. Рудзитис, Ф.Г. Фельдман «Химия 9 класс», Москва, «Просвещение», 2011</a:t>
            </a:r>
            <a:r>
              <a:rPr lang="ru-RU" dirty="0" smtClean="0"/>
              <a:t>.</a:t>
            </a:r>
            <a:endParaRPr lang="ru-RU" u="sng" dirty="0" smtClean="0"/>
          </a:p>
          <a:p>
            <a:pPr marL="514350" indent="-514350">
              <a:buAutoNum type="arabicPeriod"/>
            </a:pPr>
            <a:r>
              <a:rPr lang="ru-RU" u="sng" dirty="0" smtClean="0">
                <a:hlinkClick r:id="rId2"/>
              </a:rPr>
              <a:t>2.http</a:t>
            </a:r>
            <a:r>
              <a:rPr lang="ru-RU" u="sng" dirty="0" smtClean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ru.wikipedia.org/wiki/Оксид_кальция</a:t>
            </a:r>
            <a:endParaRPr lang="ru-RU" u="sng" dirty="0" smtClean="0"/>
          </a:p>
          <a:p>
            <a:pPr marL="514350" indent="-514350">
              <a:buFont typeface="Wingdings 2"/>
              <a:buAutoNum type="arabicPeriod"/>
            </a:pPr>
            <a:r>
              <a:rPr lang="ru-RU" u="sng" dirty="0" smtClean="0">
                <a:hlinkClick r:id="rId3"/>
              </a:rPr>
              <a:t>http://ru.wikipedia.org/wiki/Гашёная_известь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ru-RU" u="sng" dirty="0" smtClean="0">
                <a:hlinkClick r:id="rId4"/>
              </a:rPr>
              <a:t>ru.wikipedia.org/wiki/Известняк</a:t>
            </a:r>
            <a:endParaRPr lang="ru-RU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ru.wikipedia.org/wiki/Мрамор</a:t>
            </a:r>
            <a:endParaRPr lang="ru-RU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ru.wikipedia.org/wiki/Кальцит</a:t>
            </a:r>
            <a:endParaRPr lang="ru-RU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7"/>
              </a:rPr>
              <a:t>http://ru.wikipedia.org/wiki/Арагонит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u="sng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НАХОЖДЕНИЕ В ПРИРОДЕ</a:t>
            </a:r>
            <a:endParaRPr lang="ru-RU" b="0" dirty="0"/>
          </a:p>
        </p:txBody>
      </p:sp>
      <p:pic>
        <p:nvPicPr>
          <p:cNvPr id="8" name="Содержимое 7" descr="кальц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3352800" cy="2456468"/>
          </a:xfrm>
        </p:spPr>
      </p:pic>
      <p:sp>
        <p:nvSpPr>
          <p:cNvPr id="12" name="TextBox 11"/>
          <p:cNvSpPr txBox="1"/>
          <p:nvPr/>
        </p:nvSpPr>
        <p:spPr>
          <a:xfrm>
            <a:off x="3581400" y="137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Кальцит</a:t>
            </a:r>
            <a:endParaRPr lang="ru-RU" sz="2000" b="1" dirty="0" smtClean="0"/>
          </a:p>
          <a:p>
            <a:pPr algn="ctr"/>
            <a:r>
              <a:rPr lang="en-US" sz="2000" b="1" dirty="0" smtClean="0"/>
              <a:t>CaCO</a:t>
            </a:r>
            <a:r>
              <a:rPr lang="en-US" sz="1600" b="1" dirty="0" smtClean="0"/>
              <a:t>3</a:t>
            </a:r>
            <a:endParaRPr lang="ru-RU" sz="2000" b="1" dirty="0"/>
          </a:p>
        </p:txBody>
      </p:sp>
      <p:pic>
        <p:nvPicPr>
          <p:cNvPr id="7" name="Рисунок 6" descr="кальцит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4800"/>
            <a:ext cx="3276600" cy="2514600"/>
          </a:xfrm>
          <a:prstGeom prst="rect">
            <a:avLst/>
          </a:prstGeom>
        </p:spPr>
      </p:pic>
      <p:pic>
        <p:nvPicPr>
          <p:cNvPr id="9" name="Рисунок 8" descr="кальцит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599"/>
            <a:ext cx="3394118" cy="2514601"/>
          </a:xfrm>
          <a:prstGeom prst="rect">
            <a:avLst/>
          </a:prstGeom>
        </p:spPr>
      </p:pic>
      <p:pic>
        <p:nvPicPr>
          <p:cNvPr id="10" name="Рисунок 9" descr="кальцит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909" y="2971800"/>
            <a:ext cx="3491291" cy="247832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38800"/>
            <a:ext cx="8183880" cy="762000"/>
          </a:xfrm>
        </p:spPr>
        <p:txBody>
          <a:bodyPr/>
          <a:lstStyle/>
          <a:p>
            <a:r>
              <a:rPr lang="ru-RU" dirty="0" smtClean="0"/>
              <a:t>     АРАГОНИТ  </a:t>
            </a:r>
            <a:r>
              <a:rPr lang="en-US" dirty="0" smtClean="0"/>
              <a:t>CaCO</a:t>
            </a:r>
            <a:r>
              <a:rPr lang="en-US" sz="2800" dirty="0" smtClean="0"/>
              <a:t>3</a:t>
            </a:r>
            <a:endParaRPr lang="ru-RU" dirty="0"/>
          </a:p>
        </p:txBody>
      </p:sp>
      <p:pic>
        <p:nvPicPr>
          <p:cNvPr id="4" name="Содержимое 3" descr="2аранон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433426"/>
            <a:ext cx="3810001" cy="2499360"/>
          </a:xfrm>
        </p:spPr>
      </p:pic>
      <p:pic>
        <p:nvPicPr>
          <p:cNvPr id="5" name="Рисунок 4" descr="араг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962400" cy="2666999"/>
          </a:xfrm>
          <a:prstGeom prst="rect">
            <a:avLst/>
          </a:prstGeom>
        </p:spPr>
      </p:pic>
      <p:pic>
        <p:nvPicPr>
          <p:cNvPr id="6" name="Рисунок 5" descr="араг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93876"/>
            <a:ext cx="3810000" cy="2706203"/>
          </a:xfrm>
          <a:prstGeom prst="rect">
            <a:avLst/>
          </a:prstGeom>
        </p:spPr>
      </p:pic>
      <p:pic>
        <p:nvPicPr>
          <p:cNvPr id="7" name="Рисунок 6" descr="арагони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1000"/>
            <a:ext cx="3962400" cy="278653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ВАТЕРИТ (ФАТЕРИТ) </a:t>
            </a:r>
            <a:r>
              <a:rPr lang="en-US" dirty="0" smtClean="0"/>
              <a:t>CaCO</a:t>
            </a:r>
            <a:r>
              <a:rPr lang="en-US" sz="2800" dirty="0" smtClean="0"/>
              <a:t>3</a:t>
            </a:r>
            <a:endParaRPr lang="ru-RU" dirty="0"/>
          </a:p>
        </p:txBody>
      </p:sp>
      <p:pic>
        <p:nvPicPr>
          <p:cNvPr id="4" name="Содержимое 3" descr="Vaterite-sea1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19" y="304800"/>
            <a:ext cx="4020081" cy="4545965"/>
          </a:xfrm>
        </p:spPr>
      </p:pic>
      <p:pic>
        <p:nvPicPr>
          <p:cNvPr id="5" name="Рисунок 4" descr="ватер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58" y="338745"/>
            <a:ext cx="4598842" cy="446185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Важнейшее соединение:</a:t>
            </a:r>
            <a:r>
              <a:rPr lang="en-US" dirty="0" smtClean="0"/>
              <a:t> CaCO</a:t>
            </a:r>
            <a:r>
              <a:rPr lang="en-US" sz="2200" dirty="0" smtClean="0"/>
              <a:t>3</a:t>
            </a:r>
            <a:endParaRPr lang="ru-RU" dirty="0"/>
          </a:p>
        </p:txBody>
      </p:sp>
      <p:pic>
        <p:nvPicPr>
          <p:cNvPr id="5" name="Рисунок 4" descr="picture_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4387042" cy="2560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762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Мел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Мрамор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Известняк </a:t>
            </a:r>
            <a:endParaRPr lang="ru-RU" sz="2000" b="1" dirty="0"/>
          </a:p>
        </p:txBody>
      </p:sp>
      <p:pic>
        <p:nvPicPr>
          <p:cNvPr id="10" name="Рисунок 9" descr="picture_01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3752850" cy="3002280"/>
          </a:xfrm>
          <a:prstGeom prst="rect">
            <a:avLst/>
          </a:prstGeom>
        </p:spPr>
      </p:pic>
      <p:pic>
        <p:nvPicPr>
          <p:cNvPr id="12" name="Содержимое 11" descr="мел2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304800"/>
            <a:ext cx="4343400" cy="266932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Важнейшие соединения</a:t>
            </a:r>
            <a:endParaRPr lang="ru-RU" dirty="0"/>
          </a:p>
        </p:txBody>
      </p:sp>
      <p:pic>
        <p:nvPicPr>
          <p:cNvPr id="4" name="Содержимое 3" descr="гипс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4501138" cy="3200400"/>
          </a:xfrm>
        </p:spPr>
      </p:pic>
      <p:sp>
        <p:nvSpPr>
          <p:cNvPr id="7" name="TextBox 6"/>
          <p:cNvSpPr txBox="1"/>
          <p:nvPr/>
        </p:nvSpPr>
        <p:spPr>
          <a:xfrm>
            <a:off x="1219200" y="3657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Гипс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CaSO</a:t>
            </a:r>
            <a:r>
              <a:rPr lang="en-US" b="1" dirty="0" smtClean="0"/>
              <a:t>4 ∙ 2H</a:t>
            </a:r>
            <a:r>
              <a:rPr lang="en-US" sz="1400" b="1" dirty="0" smtClean="0"/>
              <a:t>2</a:t>
            </a:r>
            <a:r>
              <a:rPr lang="en-US" b="1" dirty="0" smtClean="0"/>
              <a:t>O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733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Фосфориты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и</a:t>
            </a:r>
            <a:r>
              <a:rPr lang="ru-RU" sz="2000" b="1" dirty="0" smtClean="0"/>
              <a:t> апатиты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Ca</a:t>
            </a:r>
            <a:r>
              <a:rPr lang="en-US" sz="1600" b="1" dirty="0" smtClean="0"/>
              <a:t>3</a:t>
            </a:r>
            <a:r>
              <a:rPr lang="en-US" sz="2000" b="1" dirty="0" smtClean="0"/>
              <a:t>(PO4)</a:t>
            </a:r>
            <a:r>
              <a:rPr lang="ru-RU" sz="1600" b="1" dirty="0" smtClean="0"/>
              <a:t>2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9" name="Рисунок 8" descr="picture_095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4850"/>
            <a:ext cx="4038600" cy="323130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Физические свойства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410200" y="1447802"/>
            <a:ext cx="3100447" cy="42061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Серебристо</a:t>
            </a:r>
            <a:r>
              <a:rPr lang="en-US" sz="2000" b="1" dirty="0" smtClean="0"/>
              <a:t>-</a:t>
            </a:r>
            <a:r>
              <a:rPr lang="ru-RU" sz="2000" b="1" dirty="0" smtClean="0"/>
              <a:t>белый,</a:t>
            </a:r>
            <a:endParaRPr lang="en-US" sz="2000" b="1" dirty="0" smtClean="0"/>
          </a:p>
          <a:p>
            <a:r>
              <a:rPr lang="ru-RU" sz="2000" b="1" dirty="0" smtClean="0"/>
              <a:t> легкий (</a:t>
            </a:r>
            <a:r>
              <a:rPr lang="en-US" sz="2000" b="1" dirty="0" smtClean="0"/>
              <a:t>p=1</a:t>
            </a:r>
            <a:r>
              <a:rPr lang="ru-RU" sz="2000" b="1" dirty="0" smtClean="0"/>
              <a:t>,</a:t>
            </a:r>
            <a:r>
              <a:rPr lang="en-US" sz="2000" b="1" dirty="0" smtClean="0"/>
              <a:t>55</a:t>
            </a:r>
            <a:r>
              <a:rPr lang="ru-RU" sz="2000" b="1" dirty="0" smtClean="0"/>
              <a:t>)</a:t>
            </a:r>
          </a:p>
          <a:p>
            <a:r>
              <a:rPr lang="en-US" sz="2000" b="1" dirty="0" smtClean="0"/>
              <a:t>t </a:t>
            </a:r>
            <a:r>
              <a:rPr lang="ru-RU" sz="2000" b="1" dirty="0" smtClean="0"/>
              <a:t>пл. = 851С</a:t>
            </a:r>
            <a:r>
              <a:rPr lang="en-US" sz="2000" b="1" dirty="0" smtClean="0">
                <a:latin typeface="Times New Roman"/>
                <a:cs typeface="Times New Roman"/>
              </a:rPr>
              <a:t>ᵒ</a:t>
            </a:r>
            <a:endParaRPr lang="ru-RU" sz="2000" b="1" dirty="0"/>
          </a:p>
        </p:txBody>
      </p:sp>
      <p:pic>
        <p:nvPicPr>
          <p:cNvPr id="6" name="Содержимое 5" descr="picture_101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144" y="457200"/>
            <a:ext cx="5071257" cy="54102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свойства </a:t>
            </a:r>
            <a:endParaRPr lang="ru-RU" dirty="0"/>
          </a:p>
        </p:txBody>
      </p:sp>
      <p:pic>
        <p:nvPicPr>
          <p:cNvPr id="7" name="080120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51816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Ca + 2H</a:t>
            </a:r>
            <a:r>
              <a:rPr lang="en-US" sz="2400" b="1" dirty="0" smtClean="0"/>
              <a:t>2</a:t>
            </a:r>
            <a:r>
              <a:rPr lang="en-US" sz="3200" b="1" dirty="0" smtClean="0"/>
              <a:t>O =Ca(OH)</a:t>
            </a:r>
            <a:r>
              <a:rPr lang="en-US" sz="2400" b="1" dirty="0" smtClean="0"/>
              <a:t>2</a:t>
            </a:r>
            <a:r>
              <a:rPr lang="en-US" sz="3200" b="1" dirty="0" smtClean="0"/>
              <a:t> + H</a:t>
            </a:r>
            <a:r>
              <a:rPr lang="en-US" sz="2400" b="1" dirty="0" smtClean="0"/>
              <a:t>2</a:t>
            </a:r>
            <a:r>
              <a:rPr lang="en-US" sz="3200" b="1" dirty="0" smtClean="0">
                <a:latin typeface="Calibri"/>
                <a:cs typeface="Calibri"/>
              </a:rPr>
              <a:t>↑</a:t>
            </a:r>
          </a:p>
          <a:p>
            <a:pPr>
              <a:buNone/>
            </a:pPr>
            <a:r>
              <a:rPr lang="ru-RU" sz="3200" b="1" dirty="0" smtClean="0">
                <a:latin typeface="Calibri"/>
                <a:cs typeface="Calibri"/>
              </a:rPr>
              <a:t>				</a:t>
            </a:r>
            <a:r>
              <a:rPr lang="ru-RU" b="1" dirty="0" smtClean="0">
                <a:cs typeface="Calibri"/>
              </a:rPr>
              <a:t>гидроксид кальция</a:t>
            </a:r>
            <a:endParaRPr lang="en-US" b="1" dirty="0" smtClean="0">
              <a:cs typeface="Calibri"/>
            </a:endParaRPr>
          </a:p>
          <a:p>
            <a:r>
              <a:rPr lang="en-US" sz="3600" b="1" dirty="0" smtClean="0">
                <a:cs typeface="Calibri"/>
              </a:rPr>
              <a:t>Ca </a:t>
            </a:r>
            <a:r>
              <a:rPr lang="en-US" sz="3200" b="1" dirty="0" smtClean="0">
                <a:cs typeface="Calibri"/>
              </a:rPr>
              <a:t>+ Cl</a:t>
            </a:r>
            <a:r>
              <a:rPr lang="en-US" sz="2400" b="1" dirty="0" smtClean="0">
                <a:cs typeface="Calibri"/>
              </a:rPr>
              <a:t>2 = </a:t>
            </a:r>
            <a:r>
              <a:rPr lang="en-US" sz="3200" b="1" dirty="0" smtClean="0">
                <a:cs typeface="Calibri"/>
              </a:rPr>
              <a:t>CaCl</a:t>
            </a:r>
            <a:r>
              <a:rPr lang="en-US" sz="2400" b="1" dirty="0" smtClean="0">
                <a:cs typeface="Calibri"/>
              </a:rPr>
              <a:t>2 </a:t>
            </a:r>
          </a:p>
          <a:p>
            <a:pPr>
              <a:buNone/>
            </a:pPr>
            <a:r>
              <a:rPr lang="ru-RU" sz="2400" b="1" dirty="0" smtClean="0">
                <a:latin typeface="Calibri"/>
                <a:cs typeface="Calibri"/>
              </a:rPr>
              <a:t>				</a:t>
            </a:r>
            <a:r>
              <a:rPr lang="ru-RU" sz="3200" b="1" dirty="0" smtClean="0">
                <a:cs typeface="Calibri"/>
              </a:rPr>
              <a:t>хлорид кальция</a:t>
            </a:r>
            <a:endParaRPr lang="en-US" sz="3200" b="1" dirty="0" smtClean="0">
              <a:cs typeface="Calibri"/>
            </a:endParaRPr>
          </a:p>
          <a:p>
            <a:r>
              <a:rPr lang="en-US" sz="3600" b="1" dirty="0" smtClean="0">
                <a:cs typeface="Calibri"/>
              </a:rPr>
              <a:t>Ca</a:t>
            </a:r>
            <a:r>
              <a:rPr lang="en-US" sz="2400" b="1" dirty="0" smtClean="0">
                <a:cs typeface="Calibri"/>
              </a:rPr>
              <a:t> + </a:t>
            </a:r>
            <a:r>
              <a:rPr lang="en-US" sz="3200" b="1" dirty="0" smtClean="0">
                <a:cs typeface="Calibri"/>
              </a:rPr>
              <a:t>2HCl = CaCl</a:t>
            </a:r>
            <a:r>
              <a:rPr lang="en-US" sz="2400" b="1" dirty="0" smtClean="0">
                <a:cs typeface="Calibri"/>
              </a:rPr>
              <a:t>2</a:t>
            </a:r>
            <a:r>
              <a:rPr lang="en-US" sz="3200" b="1" dirty="0" smtClean="0">
                <a:cs typeface="Calibri"/>
              </a:rPr>
              <a:t> + H</a:t>
            </a:r>
            <a:r>
              <a:rPr lang="en-US" sz="2400" b="1" dirty="0" smtClean="0">
                <a:cs typeface="Calibri"/>
              </a:rPr>
              <a:t>2 </a:t>
            </a:r>
          </a:p>
          <a:p>
            <a:pPr>
              <a:buNone/>
            </a:pPr>
            <a:r>
              <a:rPr lang="ru-RU" sz="2400" b="1" dirty="0" smtClean="0">
                <a:latin typeface="Calibri"/>
                <a:cs typeface="Calibri"/>
              </a:rPr>
              <a:t>			</a:t>
            </a:r>
            <a:r>
              <a:rPr lang="ru-RU" sz="2400" b="1" dirty="0" smtClean="0">
                <a:latin typeface="Calibri"/>
                <a:cs typeface="Calibri"/>
              </a:rPr>
              <a:t>	</a:t>
            </a:r>
            <a:r>
              <a:rPr lang="ru-RU" sz="3200" b="1" dirty="0" smtClean="0">
                <a:latin typeface="Calibri"/>
                <a:cs typeface="Calibri"/>
              </a:rPr>
              <a:t> </a:t>
            </a:r>
            <a:r>
              <a:rPr lang="ru-RU" b="1" dirty="0" smtClean="0">
                <a:cs typeface="Calibri"/>
              </a:rPr>
              <a:t>хлорид кальция</a:t>
            </a:r>
            <a:endParaRPr lang="en-US" b="1" dirty="0" smtClean="0">
              <a:cs typeface="Calibri"/>
            </a:endParaRPr>
          </a:p>
          <a:p>
            <a:r>
              <a:rPr lang="en-US" sz="3200" b="1" dirty="0" smtClean="0"/>
              <a:t>2Ca + O</a:t>
            </a:r>
            <a:r>
              <a:rPr lang="en-US" sz="2400" b="1" dirty="0" smtClean="0"/>
              <a:t>2</a:t>
            </a:r>
            <a:r>
              <a:rPr lang="en-US" sz="3200" b="1" dirty="0" smtClean="0"/>
              <a:t> = </a:t>
            </a:r>
            <a:r>
              <a:rPr lang="en-US" sz="3200" b="1" dirty="0" smtClean="0"/>
              <a:t>2CaO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	</a:t>
            </a:r>
            <a:r>
              <a:rPr lang="ru-RU" sz="3200" b="1" dirty="0" smtClean="0"/>
              <a:t>			</a:t>
            </a:r>
            <a:r>
              <a:rPr lang="ru-RU" b="1" dirty="0" smtClean="0"/>
              <a:t>оксид кальция</a:t>
            </a:r>
            <a:endParaRPr lang="ru-RU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154</Words>
  <PresentationFormat>Экран (4:3)</PresentationFormat>
  <Paragraphs>55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КАЛЬЦИЙ И ЕГО СОЕДИНЕНИЯ 9 класс</vt:lpstr>
      <vt:lpstr>НАХОЖДЕНИЕ В ПРИРОДЕ</vt:lpstr>
      <vt:lpstr>     АРАГОНИТ  CaCO3</vt:lpstr>
      <vt:lpstr>ВАТЕРИТ (ФАТЕРИТ) CaCO3</vt:lpstr>
      <vt:lpstr>Важнейшее соединение: CaCO3</vt:lpstr>
      <vt:lpstr>Важнейшие соединения</vt:lpstr>
      <vt:lpstr>Физические свойства</vt:lpstr>
      <vt:lpstr>Химические свойства </vt:lpstr>
      <vt:lpstr>Химические свойства</vt:lpstr>
      <vt:lpstr>Оксид кальция CaO </vt:lpstr>
      <vt:lpstr>Химические свойства</vt:lpstr>
      <vt:lpstr>Слайд 12</vt:lpstr>
      <vt:lpstr>Применение 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КАЛЬЦИЙ И ЕГО СОЕДИНЕНИЯ 9 класс</dc:title>
  <dc:creator>Люба)</dc:creator>
  <cp:lastModifiedBy>Люба)</cp:lastModifiedBy>
  <cp:revision>19</cp:revision>
  <dcterms:created xsi:type="dcterms:W3CDTF">2014-02-06T11:30:52Z</dcterms:created>
  <dcterms:modified xsi:type="dcterms:W3CDTF">2014-02-08T11:39:05Z</dcterms:modified>
</cp:coreProperties>
</file>