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2"/>
  </p:notesMasterIdLst>
  <p:sldIdLst>
    <p:sldId id="257" r:id="rId2"/>
    <p:sldId id="267" r:id="rId3"/>
    <p:sldId id="259" r:id="rId4"/>
    <p:sldId id="261" r:id="rId5"/>
    <p:sldId id="262" r:id="rId6"/>
    <p:sldId id="265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52FF-802C-4CD2-B011-A097544E3719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F5A2-816D-4D6F-9397-E6D429854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7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B8417-FB64-4D38-BF21-4DC3D900D2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A44B2-1948-49B9-95E5-56627534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487783-2E19-4FB9-B4C7-432EE839B0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D58EE2-2422-4E6B-B390-FD78864F0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9590" y="2276872"/>
            <a:ext cx="7559675" cy="161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Профилактика нарушений звукопроизношения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 у детей дошкольного возраста</a:t>
            </a:r>
            <a:endParaRPr lang="ru-RU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88640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Бюджетное учреждение «Дошкольное образовательное учреждение детский сад общеразвивающего вида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с приоритетным осуществлением познавательно-речевого развития детей № 12 «Буратино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муниципального образования </a:t>
            </a:r>
            <a:r>
              <a:rPr lang="ru-RU" sz="1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1200" b="1" dirty="0">
                <a:solidFill>
                  <a:srgbClr val="002060"/>
                </a:solidFill>
              </a:rPr>
              <a:t>автономного округа-Югры городской округ </a:t>
            </a:r>
            <a:endParaRPr lang="en-US" sz="1200" b="1" dirty="0">
              <a:solidFill>
                <a:srgbClr val="002060"/>
              </a:solidFill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город Радужный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8525" y="59906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kern="10" dirty="0">
                <a:solidFill>
                  <a:srgbClr val="002060"/>
                </a:solidFill>
                <a:latin typeface="Arial"/>
                <a:cs typeface="Arial"/>
              </a:rPr>
              <a:t>Гордиенко О.Н.,</a:t>
            </a:r>
          </a:p>
          <a:p>
            <a:r>
              <a:rPr lang="ru-RU" sz="1200" kern="10" dirty="0">
                <a:solidFill>
                  <a:srgbClr val="002060"/>
                </a:solidFill>
                <a:latin typeface="Arial"/>
                <a:cs typeface="Arial"/>
              </a:rPr>
              <a:t>учитель-логопед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12192"/>
            <a:ext cx="1143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48" y="2852936"/>
            <a:ext cx="18557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6425"/>
            <a:ext cx="2722757" cy="153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20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Игры, развивающие мелкую моторику:</a:t>
            </a:r>
            <a:endParaRPr lang="ru-RU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289" y="1230908"/>
            <a:ext cx="8064896" cy="5123656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Игры    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на    развитие    тактильного    восприятия:   </a:t>
            </a:r>
            <a:endParaRPr lang="ru-RU" sz="4500" b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«Гладкий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-шершавый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»; «Найди такой же на ощупь»; «Чудесный мешочек» (ребенок</a:t>
            </a:r>
            <a:br>
              <a:rPr lang="ru-RU" sz="4500" dirty="0">
                <a:latin typeface="Arial" pitchFamily="34" charset="0"/>
                <a:cs typeface="Arial" pitchFamily="34" charset="0"/>
              </a:rPr>
            </a:br>
            <a:r>
              <a:rPr lang="ru-RU" sz="4500" dirty="0">
                <a:latin typeface="Arial" pitchFamily="34" charset="0"/>
                <a:cs typeface="Arial" pitchFamily="34" charset="0"/>
              </a:rPr>
              <a:t>опускает руку в мешочек со знакомыми предметами или игрушками и на</a:t>
            </a:r>
            <a:br>
              <a:rPr lang="ru-RU" sz="4500" dirty="0">
                <a:latin typeface="Arial" pitchFamily="34" charset="0"/>
                <a:cs typeface="Arial" pitchFamily="34" charset="0"/>
              </a:rPr>
            </a:br>
            <a:r>
              <a:rPr lang="ru-RU" sz="4500" dirty="0">
                <a:latin typeface="Arial" pitchFamily="34" charset="0"/>
                <a:cs typeface="Arial" pitchFamily="34" charset="0"/>
              </a:rPr>
              <a:t>ощупь определяет, что это); «Горячее — холодное»; «Мокрое — сухое».</a:t>
            </a:r>
          </a:p>
          <a:p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Игры 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водой и песком.</a:t>
            </a:r>
            <a:endParaRPr lang="ru-RU" sz="4500" b="1" dirty="0">
              <a:latin typeface="Arial" pitchFamily="34" charset="0"/>
              <a:cs typeface="Arial" pitchFamily="34" charset="0"/>
            </a:endParaRPr>
          </a:p>
          <a:p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Игры   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с   нанизыванием:   </a:t>
            </a:r>
            <a:endParaRPr lang="ru-RU" sz="4500" b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Собери   бусы»,   «Собери   пирамидку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», «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Хоровод   зверей», </a:t>
            </a:r>
            <a:endParaRPr lang="ru-RU" sz="45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«Сушим   одежду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»; </a:t>
            </a:r>
          </a:p>
          <a:p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Игры с пластилином.</a:t>
            </a:r>
          </a:p>
          <a:p>
            <a:pPr lvl="0"/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Игры 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с бумагой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: </a:t>
            </a:r>
            <a:endParaRPr lang="ru-RU" sz="45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45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Снежинки» (1-й вариант — нарвать бумагу на</a:t>
            </a:r>
            <a:br>
              <a:rPr lang="ru-RU" sz="4500" dirty="0">
                <a:latin typeface="Arial" pitchFamily="34" charset="0"/>
                <a:cs typeface="Arial" pitchFamily="34" charset="0"/>
              </a:rPr>
            </a:br>
            <a:r>
              <a:rPr lang="ru-RU" sz="4500" dirty="0">
                <a:latin typeface="Arial" pitchFamily="34" charset="0"/>
                <a:cs typeface="Arial" pitchFamily="34" charset="0"/>
              </a:rPr>
              <a:t>мелкие кусочки; 2-й вариант — скатать шарики из бумаги); «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Складывание из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бумаги».</a:t>
            </a:r>
          </a:p>
          <a:p>
            <a:pPr lvl="0"/>
            <a:r>
              <a:rPr lang="ru-RU" sz="4500" b="1" dirty="0">
                <a:latin typeface="Arial" pitchFamily="34" charset="0"/>
                <a:cs typeface="Arial" pitchFamily="34" charset="0"/>
              </a:rPr>
              <a:t>Фольклорные  пальчиковые  игры:  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«Сорока-ворона»,   «Ладушки»,</a:t>
            </a:r>
            <a:br>
              <a:rPr lang="ru-RU" sz="4500" dirty="0">
                <a:latin typeface="Arial" pitchFamily="34" charset="0"/>
                <a:cs typeface="Arial" pitchFamily="34" charset="0"/>
              </a:rPr>
            </a:br>
            <a:r>
              <a:rPr lang="ru-RU" sz="4500" dirty="0">
                <a:latin typeface="Arial" pitchFamily="34" charset="0"/>
                <a:cs typeface="Arial" pitchFamily="34" charset="0"/>
              </a:rPr>
              <a:t>«Этот пальчик...», «Расскажи стихи руками».</a:t>
            </a:r>
          </a:p>
          <a:p>
            <a:pPr lvl="0"/>
            <a:r>
              <a:rPr lang="ru-RU" sz="4500" b="1" dirty="0">
                <a:latin typeface="Arial" pitchFamily="34" charset="0"/>
                <a:cs typeface="Arial" pitchFamily="34" charset="0"/>
              </a:rPr>
              <a:t>Игры на выкладывание: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«Составление целого из частей»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- разрезные картинки </a:t>
            </a:r>
            <a:r>
              <a:rPr lang="ru-RU" sz="4500" dirty="0">
                <a:latin typeface="Arial" pitchFamily="34" charset="0"/>
                <a:cs typeface="Arial" pitchFamily="34" charset="0"/>
              </a:rPr>
              <a:t>(2—4 части), кубики, мозаика.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328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842125" cy="8366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ПРИЧИНЫ ПАТОЛОГИИ ДЕТСКОЙ РЕЧИ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71600" y="1196752"/>
            <a:ext cx="79208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228600" algn="l"/>
              </a:tabLst>
            </a:pPr>
            <a:r>
              <a:rPr lang="ru-RU" sz="2000" dirty="0"/>
              <a:t>Различная внутриутробная патология. Наиболее грубые дефекты возникают при нарушении развития плода от 4 недель до 4 месяцев. Возникновению речевой патологии способствуют токсикоз при беременности, вирусные и эндокринные заболевания, травмы, несовместимость крови по резус-фактору и др.</a:t>
            </a:r>
          </a:p>
          <a:p>
            <a:pPr>
              <a:tabLst>
                <a:tab pos="228600" algn="l"/>
              </a:tabLst>
            </a:pPr>
            <a:endParaRPr lang="ru-RU" sz="2000" dirty="0"/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2000" dirty="0"/>
              <a:t>Родовая травма и асфиксия (недостаточность кислородного снабжения мозга вследствие дыхания) во время родов, которые приводят к внутренним кровоизлияниям.</a:t>
            </a:r>
          </a:p>
          <a:p>
            <a:pPr>
              <a:tabLst>
                <a:tab pos="228600" algn="l"/>
              </a:tabLst>
            </a:pPr>
            <a:endParaRPr lang="ru-RU" sz="2000" dirty="0"/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2000" dirty="0"/>
              <a:t>Различные заболевания в первые годы жизни ребёнка.</a:t>
            </a:r>
          </a:p>
          <a:p>
            <a:pPr>
              <a:tabLst>
                <a:tab pos="228600" algn="l"/>
              </a:tabLst>
            </a:pPr>
            <a:endParaRPr lang="ru-RU" sz="2000" dirty="0"/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2000" dirty="0"/>
              <a:t>Травмы черепа, сопровождающиеся сотрясением мозга.</a:t>
            </a:r>
          </a:p>
          <a:p>
            <a:pPr>
              <a:tabLst>
                <a:tab pos="228600" algn="l"/>
              </a:tabLst>
            </a:pPr>
            <a:endParaRPr lang="ru-RU" sz="2000" dirty="0"/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2000" dirty="0"/>
              <a:t>Наследственные факторы.</a:t>
            </a:r>
          </a:p>
          <a:p>
            <a:pPr>
              <a:tabLst>
                <a:tab pos="228600" algn="l"/>
              </a:tabLst>
            </a:pPr>
            <a:endParaRPr lang="ru-RU" sz="2000" dirty="0"/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2000" dirty="0"/>
              <a:t>Неблагоприятные социально – бытовые условия</a:t>
            </a:r>
            <a:r>
              <a:rPr lang="ru-RU" sz="1800" dirty="0"/>
              <a:t>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0829">
            <a:off x="6516216" y="191231"/>
            <a:ext cx="2627784" cy="212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747" y="4509120"/>
            <a:ext cx="2487270" cy="23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73967"/>
            <a:ext cx="8243887" cy="13144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СВОЕВРЕМЕННОСТЬ ПОЯВЛЕНИЯ В РЕЧИ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РАЗЛИЧНЫХ ЗВУКОВ</a:t>
            </a:r>
          </a:p>
        </p:txBody>
      </p:sp>
      <p:graphicFrame>
        <p:nvGraphicFramePr>
          <p:cNvPr id="2083" name="Group 35"/>
          <p:cNvGraphicFramePr>
            <a:graphicFrameLocks noGrp="1"/>
          </p:cNvGraphicFramePr>
          <p:nvPr>
            <p:ph type="tbl" idx="1"/>
          </p:nvPr>
        </p:nvGraphicFramePr>
        <p:xfrm>
          <a:off x="1187624" y="2276872"/>
          <a:ext cx="7426449" cy="2828544"/>
        </p:xfrm>
        <a:graphic>
          <a:graphicData uri="http://schemas.openxmlformats.org/drawingml/2006/table">
            <a:tbl>
              <a:tblPr/>
              <a:tblGrid>
                <a:gridCol w="1486271"/>
                <a:gridCol w="1484636"/>
                <a:gridCol w="1484636"/>
                <a:gridCol w="1484636"/>
                <a:gridCol w="148627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возраст ребёнка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1-2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2 -3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3 -5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5 -6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Звуки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 О Э П Б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 Ы У Ф ВТ Д Н К Г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 3 Ц Ш Ж Ч 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 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94230"/>
              </p:ext>
            </p:extLst>
          </p:nvPr>
        </p:nvGraphicFramePr>
        <p:xfrm>
          <a:off x="6317400" y="2195004"/>
          <a:ext cx="2808585" cy="466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2180952" imgH="3638095" progId="">
                  <p:embed/>
                </p:oleObj>
              </mc:Choice>
              <mc:Fallback>
                <p:oleObj r:id="rId3" imgW="2180952" imgH="363809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400" y="2195004"/>
                        <a:ext cx="2808585" cy="4662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8243887" cy="14398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Условия формирования у детей навыков правильного звукопроизношения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99592" y="1876547"/>
            <a:ext cx="75612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Благоприятная речевая среда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Хорошо поставленное речевое </a:t>
            </a:r>
            <a:r>
              <a:rPr lang="ru-RU" sz="2800" b="1" dirty="0" smtClean="0">
                <a:solidFill>
                  <a:srgbClr val="C00000"/>
                </a:solidFill>
              </a:rPr>
              <a:t>дыхание</a:t>
            </a:r>
          </a:p>
          <a:p>
            <a:pPr>
              <a:buFont typeface="Arial" charset="0"/>
              <a:buChar char="•"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lvl="3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Развитие артикуляционной моторики</a:t>
            </a:r>
          </a:p>
          <a:p>
            <a:pPr marL="0" lvl="3">
              <a:buFont typeface="Arial" pitchFamily="34" charset="0"/>
              <a:buChar char="•"/>
            </a:pPr>
            <a:endParaRPr lang="ru-RU" sz="2800" b="1" dirty="0">
              <a:solidFill>
                <a:srgbClr val="C00000"/>
              </a:solidFill>
            </a:endParaRPr>
          </a:p>
          <a:p>
            <a:pPr marL="0" lvl="3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Развитие мелкой моторики</a:t>
            </a:r>
          </a:p>
          <a:p>
            <a:endParaRPr lang="ru-RU" sz="24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49398"/>
              </p:ext>
            </p:extLst>
          </p:nvPr>
        </p:nvGraphicFramePr>
        <p:xfrm>
          <a:off x="5748355" y="2564904"/>
          <a:ext cx="3246191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2924583" imgH="3761905" progId="">
                  <p:embed/>
                </p:oleObj>
              </mc:Choice>
              <mc:Fallback>
                <p:oleObj r:id="rId3" imgW="2924583" imgH="376190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55" y="2564904"/>
                        <a:ext cx="3246191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908720"/>
            <a:ext cx="8243887" cy="652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над речевым дыханием</a:t>
            </a: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endParaRPr lang="ru-R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16832"/>
            <a:ext cx="8229600" cy="38884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b="1" dirty="0" smtClean="0"/>
              <a:t>От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него зависит  правильность произношения </a:t>
            </a:r>
          </a:p>
          <a:p>
            <a:pPr eaLnBrk="1" hangingPunct="1">
              <a:buNone/>
            </a:pPr>
            <a:r>
              <a:rPr lang="ru-RU" sz="2800" b="1" dirty="0" smtClean="0"/>
              <a:t>некоторых звуков</a:t>
            </a:r>
          </a:p>
          <a:p>
            <a:pPr eaLnBrk="1" hangingPunct="1">
              <a:buFontTx/>
              <a:buNone/>
            </a:pPr>
            <a:endParaRPr lang="ru-RU" sz="800" b="1" dirty="0" smtClean="0"/>
          </a:p>
          <a:p>
            <a:pPr eaLnBrk="1" hangingPunct="1"/>
            <a:r>
              <a:rPr lang="ru-RU" sz="2800" b="1" dirty="0" smtClean="0"/>
              <a:t>Помогает лучшему </a:t>
            </a:r>
          </a:p>
          <a:p>
            <a:pPr eaLnBrk="1" hangingPunct="1">
              <a:buNone/>
            </a:pPr>
            <a:r>
              <a:rPr lang="ru-RU" sz="2800" b="1" dirty="0" smtClean="0"/>
              <a:t>звучанию голоса</a:t>
            </a:r>
          </a:p>
          <a:p>
            <a:pPr eaLnBrk="1" hangingPunct="1"/>
            <a:endParaRPr lang="ru-RU" sz="800" b="1" dirty="0" smtClean="0"/>
          </a:p>
          <a:p>
            <a:pPr eaLnBrk="1" hangingPunct="1"/>
            <a:r>
              <a:rPr lang="ru-RU" sz="2800" b="1" dirty="0" smtClean="0"/>
              <a:t>Установлению плавности речи</a:t>
            </a:r>
          </a:p>
          <a:p>
            <a:pPr eaLnBrk="1" hangingPunct="1"/>
            <a:endParaRPr lang="ru-RU" sz="800" b="1" dirty="0" smtClean="0"/>
          </a:p>
          <a:p>
            <a:pPr eaLnBrk="1" hangingPunct="1"/>
            <a:r>
              <a:rPr lang="ru-RU" sz="2800" b="1" dirty="0" smtClean="0"/>
              <a:t>Переходу от одной </a:t>
            </a:r>
          </a:p>
          <a:p>
            <a:pPr marL="82296" indent="0" eaLnBrk="1" hangingPunct="1">
              <a:buNone/>
            </a:pPr>
            <a:r>
              <a:rPr lang="ru-RU" sz="2800" b="1" dirty="0" smtClean="0"/>
              <a:t>тональности к другой и т.д.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41"/>
            <a:ext cx="2088232" cy="421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50492" y="620688"/>
            <a:ext cx="7993508" cy="5032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660033"/>
                </a:solidFill>
              </a:rPr>
              <a:t>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Артикуляционные упражнения -</a:t>
            </a:r>
            <a:endParaRPr lang="ru-RU" sz="3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b="1" dirty="0" smtClean="0">
                <a:cs typeface="Times New Roman" pitchFamily="18" charset="0"/>
              </a:rPr>
              <a:t>   </a:t>
            </a:r>
            <a:r>
              <a:rPr lang="ru-RU" sz="2800" b="1" dirty="0" smtClean="0">
                <a:cs typeface="Times New Roman" pitchFamily="18" charset="0"/>
              </a:rPr>
              <a:t>упражнения для тренировки органов артикуляции </a:t>
            </a:r>
            <a:r>
              <a:rPr lang="ru-RU" sz="2800" b="1" i="1" dirty="0" smtClean="0">
                <a:cs typeface="Times New Roman" pitchFamily="18" charset="0"/>
              </a:rPr>
              <a:t>(губ, языка, нижней челюсти)</a:t>
            </a:r>
            <a:r>
              <a:rPr lang="ru-RU" sz="2800" b="1" dirty="0" smtClean="0">
                <a:cs typeface="Times New Roman" pitchFamily="18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cs typeface="Times New Roman" pitchFamily="18" charset="0"/>
              </a:rPr>
              <a:t>   необходимые для правильного звукопроизношения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271117"/>
            <a:ext cx="254158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Причины, по которым необходимо заниматься артикуляционной гимнастикой</a:t>
            </a:r>
            <a:r>
              <a:rPr lang="ru-RU" sz="2800" b="1" dirty="0"/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Благодаря </a:t>
            </a:r>
            <a:r>
              <a:rPr lang="ru-RU" dirty="0"/>
              <a:t>своевременным занятиям артикуляционной гимнастикой и упражнениями по раз­витию речевого слуха некоторые дети сами могут научиться говорить чисто и правильно, без помо­щи специалиста</a:t>
            </a:r>
            <a:r>
              <a:rPr lang="ru-RU" dirty="0" smtClean="0"/>
              <a:t>.</a:t>
            </a:r>
          </a:p>
          <a:p>
            <a:pPr lvl="0"/>
            <a:endParaRPr lang="ru-RU" sz="1100" dirty="0"/>
          </a:p>
          <a:p>
            <a:pPr lvl="0"/>
            <a:r>
              <a:rPr lang="ru-RU" dirty="0"/>
              <a:t>Дети со сложными нарушениями звукопроизношения смогут быстрее преодолеть свои речевые дефекты, когда с ними начнёт заниматься логопед: их мышцы будут уже подготовлены</a:t>
            </a:r>
            <a:r>
              <a:rPr lang="ru-RU" dirty="0" smtClean="0"/>
              <a:t>.</a:t>
            </a:r>
          </a:p>
          <a:p>
            <a:pPr lvl="0"/>
            <a:endParaRPr lang="ru-RU" sz="1100" dirty="0"/>
          </a:p>
          <a:p>
            <a:pPr lvl="0"/>
            <a:r>
              <a:rPr lang="ru-RU" dirty="0"/>
              <a:t>Артикуляционная гимнастика очень полезна также детям с правильным, но вялым звукопроизношением, про которых говорят, что у них «каша во рту</a:t>
            </a:r>
            <a:r>
              <a:rPr lang="ru-RU" dirty="0" smtClean="0"/>
              <a:t>».</a:t>
            </a:r>
          </a:p>
          <a:p>
            <a:pPr lvl="0"/>
            <a:endParaRPr lang="ru-RU" sz="1100" dirty="0"/>
          </a:p>
          <a:p>
            <a:r>
              <a:rPr lang="ru-RU" dirty="0" smtClean="0"/>
              <a:t>Занятия </a:t>
            </a:r>
            <a:r>
              <a:rPr lang="ru-RU" dirty="0"/>
              <a:t>артикуляционной гимнастикой позволят всем - и детям и взрослым - научиться гово­рить правильно, чётко и красиво.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58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заниматься артикуляционной гимнастикой?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54461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Сначала </a:t>
            </a:r>
            <a:r>
              <a:rPr lang="ru-RU" dirty="0"/>
              <a:t>упражнения надо выполнять медленно, перед зеркалом, так как ребёнку необходим зри­тельный контроль. После того как он немного освоится, зеркало можно убрать. Полезно задавать ребёнку наводящие вопросы. Например: что делают губы? что делает язычок? где он находится (ввер­ху или внизу</a:t>
            </a:r>
            <a:r>
              <a:rPr lang="ru-RU" dirty="0" smtClean="0"/>
              <a:t>)?</a:t>
            </a:r>
          </a:p>
          <a:p>
            <a:pPr lvl="0"/>
            <a:endParaRPr lang="ru-RU" sz="1500" dirty="0"/>
          </a:p>
          <a:p>
            <a:pPr lvl="0"/>
            <a:r>
              <a:rPr lang="ru-RU" dirty="0"/>
              <a:t>Затем темп упражнений можно увеличить и выполнять их под счёт. Но при этом следите за тем, чтобы упражнения выполнялись точно и плавно, иначе занятия не имеют смысла</a:t>
            </a:r>
            <a:r>
              <a:rPr lang="ru-RU" dirty="0" smtClean="0"/>
              <a:t>.</a:t>
            </a:r>
          </a:p>
          <a:p>
            <a:pPr lvl="0"/>
            <a:endParaRPr lang="ru-RU" sz="1500" dirty="0"/>
          </a:p>
          <a:p>
            <a:pPr lvl="0"/>
            <a:r>
              <a:rPr lang="ru-RU" dirty="0"/>
              <a:t>Лучше заниматься 2 раза в день (утром и вечером) в течение 5-7 минут, в зависимости от возра­ста и усидчивости ребёнка</a:t>
            </a:r>
            <a:r>
              <a:rPr lang="ru-RU" dirty="0" smtClean="0"/>
              <a:t>.</a:t>
            </a:r>
          </a:p>
          <a:p>
            <a:pPr lvl="0"/>
            <a:endParaRPr lang="ru-RU" sz="1500" dirty="0"/>
          </a:p>
          <a:p>
            <a:pPr lvl="0"/>
            <a:r>
              <a:rPr lang="ru-RU" dirty="0"/>
              <a:t>Занимаясь с детьми 3-4-летнего возраста, следите, чтобы они усвоили основные движения. К детям 4-5 лет требования повышаются: движения должны быть всё более чёткими и плавны­ми, без подёргиваний. В 6-7-летнем возрасте дети выполняют упражнения в быстром темпе и умеют удерживать положение языка некоторое время без изменений</a:t>
            </a:r>
            <a:r>
              <a:rPr lang="ru-RU" dirty="0" smtClean="0"/>
              <a:t>.</a:t>
            </a:r>
          </a:p>
          <a:p>
            <a:pPr lvl="0"/>
            <a:endParaRPr lang="ru-RU" sz="1700" dirty="0"/>
          </a:p>
          <a:p>
            <a:r>
              <a:rPr lang="ru-RU" dirty="0"/>
              <a:t>Если во время занятий язычок у ребёнка дрожит, слишком напряжён, отклоняется в сторону и малыш не может удержать нужное положение языка даже короткое время, обязательно обратитесь к логопеду.</a:t>
            </a:r>
          </a:p>
        </p:txBody>
      </p:sp>
    </p:spTree>
    <p:extLst>
      <p:ext uri="{BB962C8B-B14F-4D97-AF65-F5344CB8AC3E}">
        <p14:creationId xmlns:p14="http://schemas.microsoft.com/office/powerpoint/2010/main" val="70011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00" y="1528695"/>
            <a:ext cx="2160240" cy="384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400" y="557808"/>
            <a:ext cx="7498080" cy="1143000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  <a:b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9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93305"/>
            <a:ext cx="7953641" cy="3646731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pPr marL="82296" indent="0"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Тренировка тонкой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(мелкой) моторики пальцев рук оказывает положительное влияние на развитие активной речи ребенка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2296" indent="0"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Это необходимо использовать в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работе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 детьми.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0080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Мелкая моторика – движения и действия кистями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пальцами.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8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</TotalTime>
  <Words>620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ОСНОВНЫЕ ПРИЧИНЫ ПАТОЛОГИИ ДЕТСКОЙ РЕЧИ</vt:lpstr>
      <vt:lpstr>СВОЕВРЕМЕННОСТЬ ПОЯВЛЕНИЯ В РЕЧИ   РЕБЁНКА РАЗЛИЧНЫХ ЗВУКОВ</vt:lpstr>
      <vt:lpstr>Условия формирования у детей навыков правильного звукопроизношения</vt:lpstr>
      <vt:lpstr>   Работа над речевым дыханием    </vt:lpstr>
      <vt:lpstr>Презентация PowerPoint</vt:lpstr>
      <vt:lpstr>Причины, по которым необходимо заниматься артикуляционной гимнастикой: </vt:lpstr>
      <vt:lpstr>Как правильно заниматься артикуляционной гимнастикой? </vt:lpstr>
      <vt:lpstr>Развитие мелкой моторики  </vt:lpstr>
      <vt:lpstr> Игры, развивающие мелкую моторику:</vt:lpstr>
    </vt:vector>
  </TitlesOfParts>
  <Company>Wolfish 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1</cp:lastModifiedBy>
  <cp:revision>30</cp:revision>
  <dcterms:created xsi:type="dcterms:W3CDTF">2012-04-25T15:45:55Z</dcterms:created>
  <dcterms:modified xsi:type="dcterms:W3CDTF">2013-12-10T15:01:47Z</dcterms:modified>
</cp:coreProperties>
</file>