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77" r:id="rId19"/>
    <p:sldId id="282" r:id="rId20"/>
    <p:sldId id="276" r:id="rId21"/>
    <p:sldId id="258" r:id="rId22"/>
    <p:sldId id="285" r:id="rId23"/>
    <p:sldId id="286" r:id="rId24"/>
    <p:sldId id="287" r:id="rId25"/>
    <p:sldId id="288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492B-DF01-432F-B8B6-72A6F7B4314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6667-2EE6-4172-9DF6-1E22C7A9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C0B7-2D3B-4303-9324-A2D29020B959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8E06-DA30-4163-BDEA-16C719F29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20E0-75A8-41E6-962F-C6EBDC76269C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A0D3-7B47-42DD-B776-D79FE027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4B5D-3C4A-47A6-8B25-A118201EB3B9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D944-154E-4DC1-8C8F-717A2BC89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7492-D4C9-4EDA-A83F-3447C56D3AE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7F69-02B0-49D1-980D-856787F7A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A86B-044B-4EF1-B06D-B51B432E62EE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A7BA-CDCA-4F9A-BACB-5DD96E416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8629-A476-4A1A-89AF-660123527124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A40E-A3FD-498A-AB97-F87AC7708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0994-4E9D-4CD7-A932-6CCCA7910109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0916B-1065-457F-A87D-A4919002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82EA8-60CE-4CC5-8A20-11858C7B5A8C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BBAC-B51D-46D9-AE8F-5D62D0FF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3665-ED70-4731-8CA8-0BC325C94EC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483E-688B-48AD-AC65-18B01D822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8699-FB89-4F8E-8A7C-00A8673C23C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E152-A76A-43F4-93F3-D7E0E0A8F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1B4AD-52DB-4FCB-BBAC-81E620FB23D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6D775-9EF0-4A88-ADBB-B6FFB3535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ddle-middle.ru/zagadki/ed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2940vw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2857496"/>
            <a:ext cx="36293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Я и другие люди.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Вежливость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 каких случаях мы используем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эти слова?                                      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42938" y="2214563"/>
            <a:ext cx="3327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Здравствуйте!</a:t>
            </a:r>
          </a:p>
          <a:p>
            <a:r>
              <a:rPr lang="ru-RU" sz="4000" b="1">
                <a:latin typeface="Calibri" pitchFamily="34" charset="0"/>
              </a:rPr>
              <a:t>До свидания!</a:t>
            </a:r>
          </a:p>
          <a:p>
            <a:r>
              <a:rPr lang="ru-RU" sz="4000" b="1">
                <a:latin typeface="Calibri" pitchFamily="34" charset="0"/>
              </a:rPr>
              <a:t>Спасибо!</a:t>
            </a:r>
          </a:p>
          <a:p>
            <a:r>
              <a:rPr lang="ru-RU" sz="4000" b="1">
                <a:latin typeface="Calibri" pitchFamily="34" charset="0"/>
              </a:rPr>
              <a:t>Извините!</a:t>
            </a:r>
          </a:p>
          <a:p>
            <a:r>
              <a:rPr lang="ru-RU" sz="4000" b="1">
                <a:latin typeface="Calibri" pitchFamily="34" charset="0"/>
              </a:rPr>
              <a:t>Пожалуйста!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429250" y="2143125"/>
            <a:ext cx="34845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Благодарность</a:t>
            </a:r>
          </a:p>
          <a:p>
            <a:r>
              <a:rPr lang="ru-RU" sz="4000" b="1">
                <a:latin typeface="Calibri" pitchFamily="34" charset="0"/>
              </a:rPr>
              <a:t>Приветствие</a:t>
            </a:r>
          </a:p>
          <a:p>
            <a:r>
              <a:rPr lang="ru-RU" sz="4000" b="1">
                <a:latin typeface="Calibri" pitchFamily="34" charset="0"/>
              </a:rPr>
              <a:t>Извинение</a:t>
            </a:r>
          </a:p>
          <a:p>
            <a:r>
              <a:rPr lang="ru-RU" sz="4000" b="1">
                <a:latin typeface="Calibri" pitchFamily="34" charset="0"/>
              </a:rPr>
              <a:t>Прощание</a:t>
            </a:r>
          </a:p>
          <a:p>
            <a:r>
              <a:rPr lang="ru-RU" sz="4000" b="1">
                <a:latin typeface="Calibri" pitchFamily="34" charset="0"/>
              </a:rPr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63" y="2643188"/>
            <a:ext cx="1500187" cy="428625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75" y="4929188"/>
            <a:ext cx="1928813" cy="71437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75" y="3714750"/>
            <a:ext cx="2500313" cy="701675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50" y="3143250"/>
            <a:ext cx="1785938" cy="1214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63" y="2571750"/>
            <a:ext cx="2714625" cy="1214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 двери в класс остановились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девочка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мальчик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      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учительница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 каком порядке они должны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войти в класс?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Поддразнивать и задираться.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88" y="4643438"/>
            <a:ext cx="2786062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88" y="4714875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Быть опрятным и чистоплотным.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Плеваться.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Постоянно жевать резинку.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Слушать музыку на большой громкости.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 столом махать руками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жестикулировать.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88" y="4643438"/>
            <a:ext cx="2786062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88" y="4714875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Предлагать свою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75" y="4786313"/>
            <a:ext cx="2786063" cy="121443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500" y="4857750"/>
            <a:ext cx="3000375" cy="12001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Шептаться в обществе, секретничать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хихикать, прикрывая рот рукой.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Доскажи словечко: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785813" y="1500188"/>
            <a:ext cx="52768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Растает даже ледяная глыба</a:t>
            </a:r>
          </a:p>
          <a:p>
            <a:r>
              <a:rPr lang="ru-RU" sz="3200" b="1">
                <a:latin typeface="Calibri" pitchFamily="34" charset="0"/>
              </a:rPr>
              <a:t>От слова тёплого:</a:t>
            </a:r>
          </a:p>
          <a:p>
            <a:endParaRPr lang="ru-RU" sz="3200" b="1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Зазеленеет старый пень,</a:t>
            </a:r>
          </a:p>
          <a:p>
            <a:r>
              <a:rPr lang="ru-RU" sz="3200" b="1">
                <a:latin typeface="Calibri" pitchFamily="34" charset="0"/>
              </a:rPr>
              <a:t>Когда услышит:</a:t>
            </a:r>
          </a:p>
          <a:p>
            <a:endParaRPr lang="ru-RU" sz="3200" b="1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Если больше есть не в силах</a:t>
            </a:r>
          </a:p>
          <a:p>
            <a:r>
              <a:rPr lang="ru-RU" sz="3200" b="1">
                <a:latin typeface="Calibri" pitchFamily="34" charset="0"/>
              </a:rPr>
              <a:t>Скажем маме мы: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2000250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408" y="1995478"/>
            <a:ext cx="22860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«Спасибо»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75" y="3500438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71938" y="4929188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Вот что сказали девочки,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когда получили подарки: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Таня: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«А сколько это стоит?»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Надя: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«У-у-у, я хотела совсем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не это…»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Лена: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«Спасибо! Я очень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подарку!»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Чей ответ вы считаете правильным?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2357438" y="-214313"/>
            <a:ext cx="3821112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/>
            <a:r>
              <a:rPr lang="ru-RU" b="1"/>
              <a:t> </a:t>
            </a:r>
            <a:endParaRPr lang="ru-RU"/>
          </a:p>
          <a:p>
            <a:pPr eaLnBrk="0" hangingPunct="0"/>
            <a:r>
              <a:rPr lang="ru-RU" b="1"/>
              <a:t>Малыша обидел Витя.</a:t>
            </a:r>
            <a:br>
              <a:rPr lang="ru-RU" b="1"/>
            </a:br>
            <a:r>
              <a:rPr lang="ru-RU" b="1"/>
              <a:t>Перед школою в строю</a:t>
            </a:r>
            <a:br>
              <a:rPr lang="ru-RU" b="1"/>
            </a:br>
            <a:r>
              <a:rPr lang="ru-RU" b="1"/>
              <a:t>Витя просит:</a:t>
            </a:r>
            <a:br>
              <a:rPr lang="ru-RU" b="1"/>
            </a:br>
            <a:r>
              <a:rPr lang="ru-RU" b="1"/>
              <a:t>- Извините,</a:t>
            </a:r>
            <a:br>
              <a:rPr lang="ru-RU" b="1"/>
            </a:br>
            <a:r>
              <a:rPr lang="ru-RU" b="1"/>
              <a:t>Я ошибку признаю.</a:t>
            </a:r>
            <a:br>
              <a:rPr lang="ru-RU" b="1"/>
            </a:br>
            <a:r>
              <a:rPr lang="ru-RU" b="1"/>
              <a:t>На урок пришёл учитель,</a:t>
            </a:r>
            <a:br>
              <a:rPr lang="ru-RU" b="1"/>
            </a:br>
            <a:r>
              <a:rPr lang="ru-RU" b="1"/>
              <a:t>Положил на стол журнал,</a:t>
            </a:r>
            <a:br>
              <a:rPr lang="ru-RU" b="1"/>
            </a:br>
            <a:r>
              <a:rPr lang="ru-RU" b="1"/>
              <a:t>Следом Витя:</a:t>
            </a:r>
            <a:br>
              <a:rPr lang="ru-RU" b="1"/>
            </a:br>
            <a:r>
              <a:rPr lang="ru-RU" b="1"/>
              <a:t>- Извините,</a:t>
            </a:r>
            <a:br>
              <a:rPr lang="ru-RU" b="1"/>
            </a:br>
            <a:r>
              <a:rPr lang="ru-RU" b="1"/>
              <a:t>Я немного опоздал.</a:t>
            </a:r>
            <a:br>
              <a:rPr lang="ru-RU" b="1"/>
            </a:br>
            <a:r>
              <a:rPr lang="ru-RU" b="1"/>
              <a:t>- Тихомиров!</a:t>
            </a:r>
            <a:br>
              <a:rPr lang="ru-RU" b="1"/>
            </a:br>
            <a:r>
              <a:rPr lang="ru-RU" b="1"/>
              <a:t>Покажите </a:t>
            </a:r>
            <a:br>
              <a:rPr lang="ru-RU" b="1"/>
            </a:br>
            <a:r>
              <a:rPr lang="ru-RU" b="1"/>
              <a:t>Нам на карте город Псков.</a:t>
            </a:r>
            <a:br>
              <a:rPr lang="ru-RU" b="1"/>
            </a:br>
            <a:r>
              <a:rPr lang="ru-RU" b="1"/>
              <a:t>- Извините, -</a:t>
            </a:r>
            <a:br>
              <a:rPr lang="ru-RU" b="1"/>
            </a:br>
            <a:r>
              <a:rPr lang="ru-RU" b="1"/>
              <a:t>шепчет Витя -</a:t>
            </a:r>
            <a:br>
              <a:rPr lang="ru-RU" b="1"/>
            </a:br>
            <a:r>
              <a:rPr lang="ru-RU" b="1"/>
              <a:t>Я к уроку не готов.</a:t>
            </a:r>
            <a:br>
              <a:rPr lang="ru-RU" b="1"/>
            </a:br>
            <a:r>
              <a:rPr lang="ru-RU" b="1"/>
              <a:t>Мы поспорили с Наташей:</a:t>
            </a:r>
            <a:br>
              <a:rPr lang="ru-RU" b="1"/>
            </a:br>
            <a:r>
              <a:rPr lang="ru-RU" b="1"/>
              <a:t>Вежлив Витя </a:t>
            </a:r>
            <a:br>
              <a:rPr lang="ru-RU" b="1"/>
            </a:br>
            <a:r>
              <a:rPr lang="ru-RU" b="1"/>
              <a:t>или нет?</a:t>
            </a:r>
            <a:br>
              <a:rPr lang="ru-RU" b="1"/>
            </a:br>
            <a:r>
              <a:rPr lang="ru-RU" b="1"/>
              <a:t>Разберитесь в споре нашем </a:t>
            </a:r>
            <a:br>
              <a:rPr lang="ru-RU" b="1"/>
            </a:br>
            <a:r>
              <a:rPr lang="ru-RU" b="1"/>
              <a:t>И пришлите свой ответ.</a:t>
            </a:r>
          </a:p>
          <a:p>
            <a:pPr eaLnBrk="0" hangingPunct="0"/>
            <a:r>
              <a:rPr lang="ru-RU" b="1">
                <a:solidFill>
                  <a:srgbClr val="FF00FF"/>
                </a:solidFill>
              </a:rPr>
              <a:t>Какой совет вы бы дали Вите?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Отгадай загадку:</a:t>
            </a:r>
          </a:p>
        </p:txBody>
      </p:sp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2000250" y="1428750"/>
            <a:ext cx="4262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Маша знала слов немало,</a:t>
            </a:r>
          </a:p>
          <a:p>
            <a:r>
              <a:rPr lang="ru-RU" sz="2800" b="1">
                <a:latin typeface="Calibri" pitchFamily="34" charset="0"/>
              </a:rPr>
              <a:t>Но одно из них пропало.</a:t>
            </a:r>
          </a:p>
          <a:p>
            <a:r>
              <a:rPr lang="ru-RU" sz="2800" b="1">
                <a:latin typeface="Calibri" pitchFamily="34" charset="0"/>
              </a:rPr>
              <a:t>А оно то, как на грех,</a:t>
            </a:r>
          </a:p>
          <a:p>
            <a:r>
              <a:rPr lang="ru-RU" sz="2800" b="1">
                <a:latin typeface="Calibri" pitchFamily="34" charset="0"/>
              </a:rPr>
              <a:t>Говорится чаще всех.</a:t>
            </a:r>
          </a:p>
          <a:p>
            <a:r>
              <a:rPr lang="ru-RU" sz="2800" b="1">
                <a:latin typeface="Calibri" pitchFamily="34" charset="0"/>
              </a:rPr>
              <a:t>Это слово ходит следом</a:t>
            </a:r>
          </a:p>
          <a:p>
            <a:r>
              <a:rPr lang="ru-RU" sz="2800" b="1">
                <a:latin typeface="Calibri" pitchFamily="34" charset="0"/>
              </a:rPr>
              <a:t>За подарком, за обедом.</a:t>
            </a:r>
          </a:p>
          <a:p>
            <a:r>
              <a:rPr lang="ru-RU" sz="2800" b="1">
                <a:latin typeface="Calibri" pitchFamily="34" charset="0"/>
              </a:rPr>
              <a:t>Это слово говорят,</a:t>
            </a:r>
          </a:p>
          <a:p>
            <a:r>
              <a:rPr lang="ru-RU" sz="2800" b="1">
                <a:latin typeface="Calibri" pitchFamily="34" charset="0"/>
              </a:rPr>
              <a:t>Если вас благодарят…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спасибо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Отгадай загадку: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2000250" y="1428750"/>
            <a:ext cx="46132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Дядя Стёпа огорчён.</a:t>
            </a:r>
          </a:p>
          <a:p>
            <a:r>
              <a:rPr lang="ru-RU" sz="2800" b="1">
                <a:latin typeface="Calibri" pitchFamily="34" charset="0"/>
              </a:rPr>
              <a:t>Рассказал он вот о чём.</a:t>
            </a:r>
          </a:p>
          <a:p>
            <a:r>
              <a:rPr lang="ru-RU" sz="2800" b="1">
                <a:latin typeface="Calibri" pitchFamily="34" charset="0"/>
              </a:rPr>
              <a:t>Видел Настеньку – соседку</a:t>
            </a:r>
          </a:p>
          <a:p>
            <a:r>
              <a:rPr lang="ru-RU" sz="2800" b="1">
                <a:latin typeface="Calibri" pitchFamily="34" charset="0"/>
              </a:rPr>
              <a:t>Я на улице сейчас.</a:t>
            </a:r>
          </a:p>
          <a:p>
            <a:r>
              <a:rPr lang="ru-RU" sz="2800" b="1">
                <a:latin typeface="Calibri" pitchFamily="34" charset="0"/>
              </a:rPr>
              <a:t>Настя – славная девчонка,</a:t>
            </a:r>
          </a:p>
          <a:p>
            <a:r>
              <a:rPr lang="ru-RU" sz="2800" b="1">
                <a:latin typeface="Calibri" pitchFamily="34" charset="0"/>
              </a:rPr>
              <a:t>Настя ходит в первый класс!</a:t>
            </a:r>
          </a:p>
          <a:p>
            <a:r>
              <a:rPr lang="ru-RU" sz="2800" b="1">
                <a:latin typeface="Calibri" pitchFamily="34" charset="0"/>
              </a:rPr>
              <a:t>Но давно уже от Насти</a:t>
            </a:r>
          </a:p>
          <a:p>
            <a:r>
              <a:rPr lang="ru-RU" sz="2800" b="1">
                <a:latin typeface="Calibri" pitchFamily="34" charset="0"/>
              </a:rPr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Здрасте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Отгадай загадку: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1643063" y="1428750"/>
            <a:ext cx="64468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Встретил Витю я соседа.</a:t>
            </a:r>
          </a:p>
          <a:p>
            <a:r>
              <a:rPr lang="ru-RU" sz="3600" b="1">
                <a:latin typeface="Calibri" pitchFamily="34" charset="0"/>
              </a:rPr>
              <a:t>Встреча грустная была:</a:t>
            </a:r>
          </a:p>
          <a:p>
            <a:r>
              <a:rPr lang="ru-RU" sz="3600" b="1">
                <a:latin typeface="Calibri" pitchFamily="34" charset="0"/>
              </a:rPr>
              <a:t>На меня он, как торпеда.</a:t>
            </a:r>
          </a:p>
          <a:p>
            <a:r>
              <a:rPr lang="ru-RU" sz="3600" b="1">
                <a:latin typeface="Calibri" pitchFamily="34" charset="0"/>
              </a:rPr>
              <a:t>Налетел из – за угла!</a:t>
            </a:r>
          </a:p>
          <a:p>
            <a:r>
              <a:rPr lang="ru-RU" sz="3600" b="1">
                <a:latin typeface="Calibri" pitchFamily="34" charset="0"/>
              </a:rPr>
              <a:t>Но – представьте! – зря от Вити</a:t>
            </a:r>
          </a:p>
          <a:p>
            <a:r>
              <a:rPr lang="ru-RU" sz="3600" b="1">
                <a:latin typeface="Calibri" pitchFamily="34" charset="0"/>
              </a:rPr>
              <a:t>Ждал я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Извините!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Отгадай загадку: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1571625" y="1428750"/>
            <a:ext cx="65928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Он про внучку говорил:</a:t>
            </a:r>
          </a:p>
          <a:p>
            <a:r>
              <a:rPr lang="ru-RU" sz="3600" b="1">
                <a:latin typeface="Calibri" pitchFamily="34" charset="0"/>
              </a:rPr>
              <a:t>«Экая досада!</a:t>
            </a:r>
          </a:p>
          <a:p>
            <a:r>
              <a:rPr lang="ru-RU" sz="3600" b="1">
                <a:latin typeface="Calibri" pitchFamily="34" charset="0"/>
              </a:rPr>
              <a:t>Я портфель ей подарил.</a:t>
            </a:r>
          </a:p>
          <a:p>
            <a:r>
              <a:rPr lang="ru-RU" sz="3600" b="1">
                <a:latin typeface="Calibri" pitchFamily="34" charset="0"/>
              </a:rPr>
              <a:t>Вижу -  очень рада!</a:t>
            </a:r>
          </a:p>
          <a:p>
            <a:r>
              <a:rPr lang="ru-RU" sz="3600" b="1">
                <a:latin typeface="Calibri" pitchFamily="34" charset="0"/>
              </a:rPr>
              <a:t>Но нельзя ж молчать, как рыба,</a:t>
            </a:r>
          </a:p>
          <a:p>
            <a:r>
              <a:rPr lang="ru-RU" sz="3600" b="1">
                <a:latin typeface="Calibri" pitchFamily="34" charset="0"/>
              </a:rPr>
              <a:t>Ну сказала бы…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7"/>
          <p:cNvSpPr>
            <a:spLocks noChangeArrowheads="1"/>
          </p:cNvSpPr>
          <p:nvPr/>
        </p:nvSpPr>
        <p:spPr bwMode="auto">
          <a:xfrm>
            <a:off x="1000125" y="285750"/>
            <a:ext cx="76438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                                             Материалы:</a:t>
            </a:r>
          </a:p>
          <a:p>
            <a:r>
              <a:rPr lang="ru-RU" b="1">
                <a:latin typeface="Calibri" pitchFamily="34" charset="0"/>
              </a:rPr>
              <a:t> Жунусова К. и др.</a:t>
            </a:r>
          </a:p>
          <a:p>
            <a:r>
              <a:rPr lang="ru-RU" b="1">
                <a:latin typeface="Calibri" pitchFamily="34" charset="0"/>
              </a:rPr>
              <a:t>Ж89 Познание мира: Учеб. для 2 кл. общеобразоват. шк./ К. Жунусова,</a:t>
            </a:r>
          </a:p>
          <a:p>
            <a:r>
              <a:rPr lang="ru-RU" b="1">
                <a:latin typeface="Calibri" pitchFamily="34" charset="0"/>
              </a:rPr>
              <a:t>К. Аймагамбетова, З. Олейник. – 3 – е изд., перераб. – Алматы: Атам</a:t>
            </a:r>
            <a:r>
              <a:rPr lang="kk-KZ" b="1">
                <a:latin typeface="Calibri" pitchFamily="34" charset="0"/>
              </a:rPr>
              <a:t>ұра</a:t>
            </a:r>
            <a:r>
              <a:rPr lang="ru-RU" b="1">
                <a:latin typeface="Calibri" pitchFamily="34" charset="0"/>
              </a:rPr>
              <a:t>,</a:t>
            </a:r>
          </a:p>
          <a:p>
            <a:r>
              <a:rPr lang="kk-KZ" b="1">
                <a:latin typeface="Calibri" pitchFamily="34" charset="0"/>
              </a:rPr>
              <a:t>2009</a:t>
            </a:r>
            <a:r>
              <a:rPr lang="ru-RU" b="1">
                <a:latin typeface="Calibri" pitchFamily="34" charset="0"/>
              </a:rPr>
              <a:t>.</a:t>
            </a:r>
            <a:r>
              <a:rPr lang="en-US" b="1">
                <a:latin typeface="Calibri" pitchFamily="34" charset="0"/>
              </a:rPr>
              <a:t> - </a:t>
            </a:r>
            <a:r>
              <a:rPr lang="kk-KZ" b="1">
                <a:latin typeface="Calibri" pitchFamily="34" charset="0"/>
              </a:rPr>
              <a:t> 160 с</a:t>
            </a:r>
            <a:r>
              <a:rPr lang="ru-RU" b="1">
                <a:latin typeface="Calibri" pitchFamily="34" charset="0"/>
              </a:rPr>
              <a:t>.</a:t>
            </a:r>
          </a:p>
          <a:p>
            <a:r>
              <a:rPr lang="ru-RU" b="1">
                <a:latin typeface="Calibri" pitchFamily="34" charset="0"/>
              </a:rPr>
              <a:t>Жунусова К., Ледовских Е.</a:t>
            </a:r>
          </a:p>
          <a:p>
            <a:r>
              <a:rPr lang="ru-RU" b="1">
                <a:latin typeface="Calibri" pitchFamily="34" charset="0"/>
              </a:rPr>
              <a:t>Ж89 Познание мира. Методическое руководство: Для учителей 2 кл. общеобразоват. шк. 2-е изд., перераб. – </a:t>
            </a:r>
          </a:p>
          <a:p>
            <a:r>
              <a:rPr lang="ru-RU" b="1">
                <a:latin typeface="Calibri" pitchFamily="34" charset="0"/>
              </a:rPr>
              <a:t>Алматы: Атам</a:t>
            </a:r>
            <a:r>
              <a:rPr lang="kk-KZ" b="1">
                <a:latin typeface="Calibri" pitchFamily="34" charset="0"/>
              </a:rPr>
              <a:t>ұ</a:t>
            </a:r>
            <a:r>
              <a:rPr lang="ru-RU" b="1">
                <a:latin typeface="Calibri" pitchFamily="34" charset="0"/>
              </a:rPr>
              <a:t>ра, 2009. – 136 с.</a:t>
            </a:r>
          </a:p>
          <a:p>
            <a:r>
              <a:rPr lang="ru-RU" b="1">
                <a:latin typeface="Calibri" pitchFamily="34" charset="0"/>
              </a:rPr>
              <a:t>Загадки - </a:t>
            </a:r>
            <a:r>
              <a:rPr lang="en-US" b="1">
                <a:latin typeface="Calibri" pitchFamily="34" charset="0"/>
                <a:hlinkClick r:id="rId4"/>
              </a:rPr>
              <a:t>http://riddle-middle.ru/zagadki/eda/</a:t>
            </a:r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Казакова О.В., Сбоева Н.А., Гаврилкина Н.И. Универсальные поурочные разработки по курсу «Окружающий мир»: 2 класс.-Изд.3-е, перераб. и доп.-</a:t>
            </a:r>
          </a:p>
          <a:p>
            <a:r>
              <a:rPr lang="ru-RU" b="1">
                <a:latin typeface="Calibri" pitchFamily="34" charset="0"/>
              </a:rPr>
              <a:t>М.:ВАКО,2007.-368 с.-(В помощь учителю).</a:t>
            </a:r>
          </a:p>
          <a:p>
            <a:r>
              <a:rPr lang="ru-RU" b="1">
                <a:latin typeface="Calibri" pitchFamily="34" charset="0"/>
              </a:rPr>
              <a:t>Фото – </a:t>
            </a:r>
            <a:r>
              <a:rPr lang="en-US" b="1">
                <a:latin typeface="Calibri" pitchFamily="34" charset="0"/>
              </a:rPr>
              <a:t>Google (</a:t>
            </a:r>
            <a:r>
              <a:rPr lang="ru-RU" b="1">
                <a:latin typeface="Calibri" pitchFamily="34" charset="0"/>
              </a:rPr>
              <a:t>ресурсы интернета)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29063" y="4429125"/>
            <a:ext cx="4618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64A2"/>
                </a:solidFill>
                <a:latin typeface="Calibri" pitchFamily="34" charset="0"/>
              </a:rPr>
              <a:t>Презентацию подготовила</a:t>
            </a:r>
          </a:p>
          <a:p>
            <a:r>
              <a:rPr lang="ru-RU" sz="2400" b="1" i="1">
                <a:solidFill>
                  <a:srgbClr val="8064A2"/>
                </a:solidFill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8064A2"/>
                </a:solidFill>
              </a:rPr>
              <a:t>воспитатель:Киселёва Э.Р.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659" y="5500702"/>
            <a:ext cx="251350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Viki.rdf.ru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2000250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…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85813" y="1500188"/>
            <a:ext cx="60007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Мальчик вежливый и развитый,</a:t>
            </a:r>
          </a:p>
          <a:p>
            <a:r>
              <a:rPr lang="ru-RU" sz="3200" b="1">
                <a:latin typeface="Calibri" pitchFamily="34" charset="0"/>
              </a:rPr>
              <a:t>Говорит, встречаясь:</a:t>
            </a:r>
          </a:p>
          <a:p>
            <a:endParaRPr lang="ru-RU" sz="3200" b="1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Когда нас бранят за шалости,</a:t>
            </a:r>
          </a:p>
          <a:p>
            <a:r>
              <a:rPr lang="ru-RU" sz="3200" b="1">
                <a:latin typeface="Calibri" pitchFamily="34" charset="0"/>
              </a:rPr>
              <a:t>Говорим: </a:t>
            </a:r>
          </a:p>
          <a:p>
            <a:endParaRPr lang="ru-RU" sz="3200" b="1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И во Франции, и в Дании</a:t>
            </a:r>
          </a:p>
          <a:p>
            <a:r>
              <a:rPr lang="ru-RU" sz="3200" b="1">
                <a:latin typeface="Calibri" pitchFamily="34" charset="0"/>
              </a:rPr>
              <a:t>На прощание говорят: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Доскажи словечко: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«Здравствуйте»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3500438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«Прости, пожалуйста»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6313" y="4929188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Правила вежливости: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71500" y="2500313"/>
            <a:ext cx="41925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Ежели вы вежливы,</a:t>
            </a:r>
          </a:p>
          <a:p>
            <a:r>
              <a:rPr lang="ru-RU" sz="3200" b="1">
                <a:latin typeface="Calibri" pitchFamily="34" charset="0"/>
              </a:rPr>
              <a:t>И к совести не глухи,</a:t>
            </a:r>
          </a:p>
          <a:p>
            <a:r>
              <a:rPr lang="ru-RU" sz="3200" b="1">
                <a:latin typeface="Calibri" pitchFamily="34" charset="0"/>
              </a:rPr>
              <a:t>Вы место без протеста</a:t>
            </a:r>
          </a:p>
          <a:p>
            <a:r>
              <a:rPr lang="ru-RU" sz="3200" b="1">
                <a:latin typeface="Calibri" pitchFamily="34" charset="0"/>
              </a:rPr>
              <a:t>Уступите старухе.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357438" y="857250"/>
            <a:ext cx="50466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Ежели вы вежливы,</a:t>
            </a:r>
          </a:p>
          <a:p>
            <a:r>
              <a:rPr lang="ru-RU" sz="3200" b="1">
                <a:latin typeface="Calibri" pitchFamily="34" charset="0"/>
              </a:rPr>
              <a:t>В душе, а не для виду,</a:t>
            </a:r>
          </a:p>
          <a:p>
            <a:r>
              <a:rPr lang="ru-RU" sz="3200" b="1">
                <a:latin typeface="Calibri" pitchFamily="34" charset="0"/>
              </a:rPr>
              <a:t>В троллейбус вы поможете</a:t>
            </a:r>
          </a:p>
          <a:p>
            <a:r>
              <a:rPr lang="ru-RU" sz="3200" b="1">
                <a:latin typeface="Calibri" pitchFamily="34" charset="0"/>
              </a:rPr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357438" y="857250"/>
            <a:ext cx="46942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И ежели вы вежливы,</a:t>
            </a:r>
          </a:p>
          <a:p>
            <a:r>
              <a:rPr lang="ru-RU" sz="3200" b="1">
                <a:latin typeface="Calibri" pitchFamily="34" charset="0"/>
              </a:rPr>
              <a:t>Вы, сидя на уроке,</a:t>
            </a:r>
          </a:p>
          <a:p>
            <a:r>
              <a:rPr lang="ru-RU" sz="3200" b="1">
                <a:latin typeface="Calibri" pitchFamily="34" charset="0"/>
              </a:rPr>
              <a:t>Не будете с товарищем</a:t>
            </a:r>
          </a:p>
          <a:p>
            <a:r>
              <a:rPr lang="ru-RU" sz="3200" b="1">
                <a:latin typeface="Calibri" pitchFamily="34" charset="0"/>
              </a:rPr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357438" y="857250"/>
            <a:ext cx="51339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И ежели вы вежливы,</a:t>
            </a:r>
          </a:p>
          <a:p>
            <a:r>
              <a:rPr lang="ru-RU" sz="3200" b="1">
                <a:latin typeface="Calibri" pitchFamily="34" charset="0"/>
              </a:rPr>
              <a:t>Поможете вы маме,</a:t>
            </a:r>
          </a:p>
          <a:p>
            <a:r>
              <a:rPr lang="ru-RU" sz="3200" b="1">
                <a:latin typeface="Calibri" pitchFamily="34" charset="0"/>
              </a:rPr>
              <a:t>И помощь ей предложите</a:t>
            </a:r>
          </a:p>
          <a:p>
            <a:r>
              <a:rPr lang="ru-RU" sz="3200" b="1">
                <a:latin typeface="Calibri" pitchFamily="34" charset="0"/>
              </a:rPr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357438" y="857250"/>
            <a:ext cx="4940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И ежели вы вежливы,</a:t>
            </a:r>
          </a:p>
          <a:p>
            <a:r>
              <a:rPr lang="ru-RU" sz="3200" b="1">
                <a:latin typeface="Calibri" pitchFamily="34" charset="0"/>
              </a:rPr>
              <a:t>То в разговоре с тётей,</a:t>
            </a:r>
          </a:p>
          <a:p>
            <a:r>
              <a:rPr lang="ru-RU" sz="3200" b="1">
                <a:latin typeface="Calibri" pitchFamily="34" charset="0"/>
              </a:rPr>
              <a:t>И с дедушкой, и бабушкой</a:t>
            </a:r>
          </a:p>
          <a:p>
            <a:r>
              <a:rPr lang="ru-RU" sz="3200" b="1">
                <a:latin typeface="Calibri" pitchFamily="34" charset="0"/>
              </a:rPr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Рисунок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357438" y="857250"/>
            <a:ext cx="43275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И ежели вы вежливы,</a:t>
            </a:r>
          </a:p>
          <a:p>
            <a:r>
              <a:rPr lang="ru-RU" sz="3200" b="1">
                <a:latin typeface="Calibri" pitchFamily="34" charset="0"/>
              </a:rPr>
              <a:t>На тех, кто послабее,</a:t>
            </a:r>
          </a:p>
          <a:p>
            <a:r>
              <a:rPr lang="ru-RU" sz="3200" b="1">
                <a:latin typeface="Calibri" pitchFamily="34" charset="0"/>
              </a:rPr>
              <a:t>Вы нападать не будете</a:t>
            </a:r>
          </a:p>
          <a:p>
            <a:r>
              <a:rPr lang="ru-RU" sz="3200" b="1">
                <a:latin typeface="Calibri" pitchFamily="34" charset="0"/>
              </a:rPr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697</Words>
  <PresentationFormat>Экран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73</cp:revision>
  <dcterms:modified xsi:type="dcterms:W3CDTF">2013-12-08T21:09:40Z</dcterms:modified>
</cp:coreProperties>
</file>