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1" r:id="rId5"/>
    <p:sldId id="262" r:id="rId6"/>
    <p:sldId id="267" r:id="rId7"/>
    <p:sldId id="258" r:id="rId8"/>
    <p:sldId id="265" r:id="rId9"/>
    <p:sldId id="266" r:id="rId10"/>
    <p:sldId id="268" r:id="rId11"/>
    <p:sldId id="271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pt4web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102;&#1073;&#1072;)\Desktop\&#1074;&#1080;&#1076;&#1077;&#1086;8-9\080152.m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102;&#1073;&#1072;)\Desktop\&#1074;&#1080;&#1076;&#1077;&#1086;8-9\080190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ФИЗИЧЕСКИЕ И ХИМИЧЕСКИЕ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СВОЙСТВА </a:t>
            </a:r>
            <a:r>
              <a:rPr lang="ru-RU" sz="4800" b="1" dirty="0" smtClean="0">
                <a:solidFill>
                  <a:schemeClr val="bg1"/>
                </a:solidFill>
              </a:rPr>
              <a:t>ОСНОВАНИЙ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8 класс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3000372"/>
            <a:ext cx="6400800" cy="207170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Презентация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учителя химии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 МКОУ «СОШ №85»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г. Тайшет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Никитюк Л.Ф.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6866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2.Щелочи взаимодействуют с растворами солей: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2NaOH + CuSO</a:t>
            </a:r>
            <a:r>
              <a:rPr lang="en-US" sz="2800" b="1" dirty="0" smtClean="0"/>
              <a:t>4</a:t>
            </a:r>
            <a:r>
              <a:rPr lang="en-US" sz="5400" b="1" dirty="0" smtClean="0"/>
              <a:t> =</a:t>
            </a:r>
            <a:r>
              <a:rPr lang="en-US" sz="4800" b="1" dirty="0" smtClean="0"/>
              <a:t>Cu(OH)</a:t>
            </a:r>
            <a:r>
              <a:rPr lang="en-US" sz="2800" b="1" dirty="0" smtClean="0"/>
              <a:t>2</a:t>
            </a:r>
            <a:r>
              <a:rPr lang="en-US" sz="3600" b="1" dirty="0" smtClean="0"/>
              <a:t>↓</a:t>
            </a:r>
            <a:r>
              <a:rPr lang="en-US" sz="5400" b="1" dirty="0" smtClean="0"/>
              <a:t>+</a:t>
            </a:r>
            <a:r>
              <a:rPr lang="en-US" sz="4800" b="1" dirty="0" smtClean="0"/>
              <a:t>Na</a:t>
            </a:r>
            <a:r>
              <a:rPr lang="en-US" sz="2800" b="1" dirty="0" smtClean="0"/>
              <a:t>2</a:t>
            </a:r>
            <a:r>
              <a:rPr lang="en-US" sz="4800" b="1" dirty="0" smtClean="0"/>
              <a:t>SO</a:t>
            </a:r>
            <a:r>
              <a:rPr lang="en-US" sz="2800" b="1" dirty="0" smtClean="0"/>
              <a:t>4</a:t>
            </a:r>
          </a:p>
          <a:p>
            <a:pPr>
              <a:buNone/>
            </a:pPr>
            <a:r>
              <a:rPr lang="ru-RU" sz="3600" b="1" dirty="0" smtClean="0"/>
              <a:t>гидроксид  сульфат   гидроксид     сульфат</a:t>
            </a:r>
          </a:p>
          <a:p>
            <a:pPr>
              <a:buNone/>
            </a:pPr>
            <a:r>
              <a:rPr lang="ru-RU" sz="3600" b="1" dirty="0" smtClean="0"/>
              <a:t>натрия          меди(</a:t>
            </a:r>
            <a:r>
              <a:rPr lang="en-US" sz="3600" b="1" dirty="0" smtClean="0"/>
              <a:t>II)</a:t>
            </a:r>
            <a:r>
              <a:rPr lang="ru-RU" sz="3600" b="1" dirty="0" smtClean="0"/>
              <a:t>    меди</a:t>
            </a:r>
            <a:r>
              <a:rPr lang="en-US" sz="3600" b="1" dirty="0" smtClean="0"/>
              <a:t>(II)</a:t>
            </a:r>
            <a:r>
              <a:rPr lang="ru-RU" sz="3600" b="1" dirty="0" smtClean="0"/>
              <a:t>           натрия</a:t>
            </a:r>
          </a:p>
          <a:p>
            <a:pPr>
              <a:buNone/>
            </a:pPr>
            <a:r>
              <a:rPr lang="ru-RU" sz="3600" b="1" dirty="0" smtClean="0"/>
              <a:t>(щелочь)      (соль)      (основание)       (соль)          </a:t>
            </a:r>
            <a:endParaRPr lang="en-US" sz="3600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3.Щелочи взаимодействуют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 КИСЛОТНЫМИ ОКСИДАМИ, ОБРАЗУЯ СОЛЬ И ВОДУ:</a:t>
            </a:r>
          </a:p>
          <a:p>
            <a:pPr>
              <a:buNone/>
            </a:pPr>
            <a:r>
              <a:rPr lang="en-US" sz="4800" b="1" dirty="0" smtClean="0"/>
              <a:t> </a:t>
            </a:r>
            <a:r>
              <a:rPr lang="ru-RU" sz="4800" b="1" dirty="0" smtClean="0"/>
              <a:t>2</a:t>
            </a:r>
            <a:r>
              <a:rPr lang="en-US" sz="4800" b="1" dirty="0" smtClean="0"/>
              <a:t>NaOH + CO</a:t>
            </a:r>
            <a:r>
              <a:rPr lang="en-US" sz="3600" b="1" dirty="0" smtClean="0"/>
              <a:t>2</a:t>
            </a:r>
            <a:r>
              <a:rPr lang="en-US" sz="4800" b="1" dirty="0" smtClean="0"/>
              <a:t> = Na</a:t>
            </a:r>
            <a:r>
              <a:rPr lang="en-US" sz="3600" b="1" dirty="0" smtClean="0"/>
              <a:t>2</a:t>
            </a:r>
            <a:r>
              <a:rPr lang="en-US" sz="4800" b="1" dirty="0" smtClean="0"/>
              <a:t>CO</a:t>
            </a:r>
            <a:r>
              <a:rPr lang="en-US" sz="3600" b="1" dirty="0" smtClean="0"/>
              <a:t>3</a:t>
            </a:r>
            <a:r>
              <a:rPr lang="en-US" sz="4800" b="1" dirty="0" smtClean="0"/>
              <a:t> + H</a:t>
            </a:r>
            <a:r>
              <a:rPr lang="en-US" sz="3600" b="1" dirty="0" smtClean="0"/>
              <a:t>2</a:t>
            </a:r>
            <a:r>
              <a:rPr lang="en-US" sz="4800" b="1" dirty="0" smtClean="0"/>
              <a:t>O</a:t>
            </a:r>
          </a:p>
          <a:p>
            <a:pPr>
              <a:buNone/>
            </a:pPr>
            <a:r>
              <a:rPr lang="ru-RU" b="1" dirty="0" smtClean="0"/>
              <a:t>гидроксид       оксид      карбонат          вода</a:t>
            </a:r>
          </a:p>
          <a:p>
            <a:pPr>
              <a:buNone/>
            </a:pPr>
            <a:r>
              <a:rPr lang="ru-RU" b="1" dirty="0" smtClean="0"/>
              <a:t>натрия           углерода</a:t>
            </a:r>
            <a:r>
              <a:rPr lang="en-US" b="1" dirty="0" smtClean="0"/>
              <a:t>    </a:t>
            </a:r>
            <a:r>
              <a:rPr lang="ru-RU" b="1" dirty="0" smtClean="0"/>
              <a:t>натрия</a:t>
            </a:r>
          </a:p>
          <a:p>
            <a:pPr>
              <a:buNone/>
            </a:pPr>
            <a:r>
              <a:rPr lang="ru-RU" b="1" dirty="0" smtClean="0"/>
              <a:t>				</a:t>
            </a:r>
            <a:r>
              <a:rPr lang="en-US" b="1" dirty="0" smtClean="0"/>
              <a:t>(IV)</a:t>
            </a:r>
            <a:r>
              <a:rPr lang="ru-RU" b="1" dirty="0" smtClean="0"/>
              <a:t>	       (соль)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4.НЕРАСТВОРИМЫЕ ОСНОВАНИЯ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при нагревании разлагаются:</a:t>
            </a:r>
          </a:p>
          <a:p>
            <a:pPr>
              <a:buNone/>
            </a:pPr>
            <a:r>
              <a:rPr lang="en-US" sz="4800" b="1" dirty="0" smtClean="0"/>
              <a:t>Cu(OH)</a:t>
            </a:r>
            <a:r>
              <a:rPr lang="en-US" sz="2800" b="1" i="1" dirty="0" smtClean="0"/>
              <a:t>2  </a:t>
            </a:r>
            <a:r>
              <a:rPr lang="en-US" sz="4400" b="1" i="1" dirty="0" smtClean="0"/>
              <a:t>=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CuO</a:t>
            </a:r>
            <a:r>
              <a:rPr lang="en-US" sz="4400" b="1" dirty="0" smtClean="0"/>
              <a:t> + H</a:t>
            </a:r>
            <a:r>
              <a:rPr lang="en-US" sz="2800" b="1" dirty="0" smtClean="0"/>
              <a:t>2</a:t>
            </a:r>
            <a:r>
              <a:rPr lang="en-US" sz="4400" b="1" dirty="0" smtClean="0"/>
              <a:t>O</a:t>
            </a:r>
            <a:r>
              <a:rPr lang="en-US" sz="2800" b="1" i="1" dirty="0" smtClean="0"/>
              <a:t>   </a:t>
            </a:r>
            <a:endParaRPr lang="en-US" sz="2800" b="1" dirty="0" smtClean="0"/>
          </a:p>
          <a:p>
            <a:pPr>
              <a:buNone/>
            </a:pPr>
            <a:r>
              <a:rPr lang="ru-RU" sz="3600" b="1" dirty="0" smtClean="0"/>
              <a:t>гидроксид   </a:t>
            </a:r>
            <a:r>
              <a:rPr lang="ru-RU" sz="3600" b="1" i="1" dirty="0" smtClean="0"/>
              <a:t> </a:t>
            </a:r>
            <a:r>
              <a:rPr lang="ru-RU" sz="3600" b="1" dirty="0" smtClean="0"/>
              <a:t>оксид     вода</a:t>
            </a:r>
          </a:p>
          <a:p>
            <a:pPr>
              <a:buNone/>
            </a:pPr>
            <a:r>
              <a:rPr lang="ru-RU" b="1" dirty="0" smtClean="0"/>
              <a:t>меди(</a:t>
            </a:r>
            <a:r>
              <a:rPr lang="en-US" b="1" dirty="0" smtClean="0"/>
              <a:t>II)</a:t>
            </a:r>
            <a:r>
              <a:rPr lang="ru-RU" b="1" dirty="0" smtClean="0"/>
              <a:t>            меди (</a:t>
            </a:r>
            <a:r>
              <a:rPr lang="en-US" b="1" dirty="0" smtClean="0"/>
              <a:t>II)</a:t>
            </a: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pic>
        <p:nvPicPr>
          <p:cNvPr id="1026" name="Picture 2" descr="C:\Users\Люба)\Desktop\картинки по химии\пер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86190"/>
            <a:ext cx="2551916" cy="28673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200024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§ 31, упр. № 5 (</a:t>
            </a:r>
            <a:r>
              <a:rPr lang="ru-RU" sz="5400" b="1" dirty="0" err="1" smtClean="0"/>
              <a:t>п</a:t>
            </a:r>
            <a:r>
              <a:rPr lang="ru-RU" sz="5400" b="1" dirty="0" smtClean="0"/>
              <a:t>) стр.99</a:t>
            </a:r>
            <a:endParaRPr lang="ru-RU" sz="54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Г.Е. Рудзитис, Ф.Г. Фельдман «Химия 8 класс», Москва, Просвещение, 2011</a:t>
            </a:r>
          </a:p>
          <a:p>
            <a:r>
              <a:rPr lang="ru-RU" dirty="0" smtClean="0"/>
              <a:t>2. Интернет – ресурсы:</a:t>
            </a:r>
          </a:p>
          <a:p>
            <a:r>
              <a:rPr lang="ru-RU" dirty="0" smtClean="0"/>
              <a:t> Источник шаблона: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http://ppt4web.ru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/>
              <a:t>Источник картинок: https://www.google.ru/search?q=%D0%B3%D0%B8%D0%B4%D1%80%D0%BE%D0%BA%D1%81%D0%B8%D0%B4+%D0%B0%D0%BB%D1%8E%D0%BC%D0%B8%D0%BD%D0%B8%D1%8F+%D0%BA%D0%B0%D1%80%D1%82%D0%B8%D0%BD%D0%BA%D0%B0&amp;newwindow=1&amp;client=opera&amp;hs=Nf0&amp;channel=suggest&amp;tbm=isch&amp;tbo=u&amp;source=univ&amp;sa=X&amp;ei=XLLkUtToCdD-yAPIsYBY&amp;ved=0CCkQsAQ&amp;biw=1366&amp;bih=625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Рассмотреть физические и химические свойства оснований</a:t>
            </a:r>
            <a:endParaRPr lang="ru-RU" sz="40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НАЗОВИТЕ ОСНОВАНИЯ: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Ca(OH)</a:t>
            </a:r>
            <a:r>
              <a:rPr lang="en-US" b="1" dirty="0" smtClean="0"/>
              <a:t>2</a:t>
            </a:r>
          </a:p>
          <a:p>
            <a:pPr algn="ctr"/>
            <a:r>
              <a:rPr lang="en-US" sz="4800" b="1" dirty="0" smtClean="0"/>
              <a:t>NaOH</a:t>
            </a:r>
          </a:p>
          <a:p>
            <a:pPr algn="ctr"/>
            <a:r>
              <a:rPr lang="en-US" sz="4400" b="1" dirty="0" smtClean="0"/>
              <a:t>Zn(OH)</a:t>
            </a:r>
            <a:r>
              <a:rPr lang="en-US" b="1" dirty="0" smtClean="0"/>
              <a:t>2 </a:t>
            </a:r>
          </a:p>
          <a:p>
            <a:pPr algn="ctr"/>
            <a:r>
              <a:rPr lang="en-US" sz="4400" b="1" dirty="0" smtClean="0"/>
              <a:t>Cu(OH)</a:t>
            </a:r>
            <a:r>
              <a:rPr lang="en-US" b="1" dirty="0" smtClean="0"/>
              <a:t>2 </a:t>
            </a:r>
          </a:p>
          <a:p>
            <a:pPr algn="ctr"/>
            <a:r>
              <a:rPr lang="en-US" sz="4400" b="1" dirty="0" smtClean="0"/>
              <a:t>Fe(OH</a:t>
            </a:r>
            <a:r>
              <a:rPr lang="en-US" b="1" dirty="0" smtClean="0"/>
              <a:t>)3</a:t>
            </a: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СОСТАВЬТЕ ФОРМУЛЫ ОСНОВАНИЙ: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dirty="0" smtClean="0"/>
              <a:t>лития</a:t>
            </a:r>
          </a:p>
          <a:p>
            <a:pPr algn="ctr">
              <a:buNone/>
            </a:pPr>
            <a:r>
              <a:rPr lang="ru-RU" sz="4000" b="1" dirty="0" smtClean="0"/>
              <a:t>бария </a:t>
            </a:r>
          </a:p>
          <a:p>
            <a:pPr algn="ctr">
              <a:buNone/>
            </a:pPr>
            <a:r>
              <a:rPr lang="ru-RU" sz="4000" b="1" dirty="0" smtClean="0"/>
              <a:t> железа (</a:t>
            </a:r>
            <a:r>
              <a:rPr lang="en-US" sz="4000" b="1" dirty="0" smtClean="0"/>
              <a:t>II)</a:t>
            </a: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 меди</a:t>
            </a:r>
            <a:r>
              <a:rPr lang="en-US" sz="4000" b="1" dirty="0" smtClean="0"/>
              <a:t>(I)</a:t>
            </a: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r>
              <a:rPr lang="ru-RU" sz="4000" b="1" dirty="0" smtClean="0"/>
              <a:t>алюминия</a:t>
            </a:r>
          </a:p>
          <a:p>
            <a:pPr algn="ctr">
              <a:buNone/>
            </a:pPr>
            <a:r>
              <a:rPr lang="ru-RU" sz="4300" b="1" dirty="0" smtClean="0"/>
              <a:t>КАКИЕ ИЗ НИХ ОТНОСЯТСЯ К ЩЕЛОЧАМ?</a:t>
            </a:r>
          </a:p>
          <a:p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ФИЗИЧЕСКИЕ СВОЙСТВА ОСНОВАНИЙ</a:t>
            </a:r>
            <a:endParaRPr lang="ru-RU" b="1" dirty="0"/>
          </a:p>
        </p:txBody>
      </p:sp>
      <p:pic>
        <p:nvPicPr>
          <p:cNvPr id="4" name="Содержимое 3" descr="гидрокс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571744"/>
            <a:ext cx="4105275" cy="1114425"/>
          </a:xfrm>
        </p:spPr>
      </p:pic>
      <p:pic>
        <p:nvPicPr>
          <p:cNvPr id="5" name="Рисунок 4" descr="желез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1000108"/>
            <a:ext cx="2466975" cy="1847850"/>
          </a:xfrm>
          <a:prstGeom prst="rect">
            <a:avLst/>
          </a:prstGeom>
        </p:spPr>
      </p:pic>
      <p:pic>
        <p:nvPicPr>
          <p:cNvPr id="6" name="Рисунок 5" descr="калия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57298"/>
            <a:ext cx="2466975" cy="1847850"/>
          </a:xfrm>
          <a:prstGeom prst="rect">
            <a:avLst/>
          </a:prstGeom>
        </p:spPr>
      </p:pic>
      <p:pic>
        <p:nvPicPr>
          <p:cNvPr id="7" name="Рисунок 6" descr="кобальт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4357694"/>
            <a:ext cx="2705100" cy="1695450"/>
          </a:xfrm>
          <a:prstGeom prst="rect">
            <a:avLst/>
          </a:prstGeom>
        </p:spPr>
      </p:pic>
      <p:pic>
        <p:nvPicPr>
          <p:cNvPr id="8" name="Рисунок 7" descr="меди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7025" y="4214818"/>
            <a:ext cx="2466975" cy="1847850"/>
          </a:xfrm>
          <a:prstGeom prst="rect">
            <a:avLst/>
          </a:prstGeom>
        </p:spPr>
      </p:pic>
      <p:pic>
        <p:nvPicPr>
          <p:cNvPr id="9" name="Рисунок 8" descr="натрия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286256"/>
            <a:ext cx="2514600" cy="18192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158" y="350043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Гидроксид </a:t>
            </a:r>
          </a:p>
          <a:p>
            <a:pPr algn="ctr"/>
            <a:r>
              <a:rPr lang="ru-RU" b="1" dirty="0" smtClean="0"/>
              <a:t>калия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6143645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Гидроксид </a:t>
            </a:r>
          </a:p>
          <a:p>
            <a:pPr algn="ctr"/>
            <a:r>
              <a:rPr lang="ru-RU" b="1" dirty="0" smtClean="0"/>
              <a:t>натрия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37861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Гидроксид алюминия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285749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Гидроксид </a:t>
            </a:r>
          </a:p>
          <a:p>
            <a:r>
              <a:rPr lang="ru-RU" b="1" dirty="0" smtClean="0"/>
              <a:t>железа (</a:t>
            </a:r>
            <a:r>
              <a:rPr lang="en-US" b="1" dirty="0" smtClean="0"/>
              <a:t>III)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6357958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Гидроксид  свинца (</a:t>
            </a:r>
            <a:r>
              <a:rPr lang="en-US" b="1" dirty="0" smtClean="0"/>
              <a:t>II)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635795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Гидроксид никеля</a:t>
            </a:r>
            <a:r>
              <a:rPr lang="en-US" b="1" dirty="0" smtClean="0"/>
              <a:t>(II)</a:t>
            </a: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Действие щелочей на индикаторы</a:t>
            </a:r>
            <a:endParaRPr lang="ru-RU" b="1" dirty="0"/>
          </a:p>
        </p:txBody>
      </p:sp>
      <p:pic>
        <p:nvPicPr>
          <p:cNvPr id="4" name="080152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076306"/>
            <a:ext cx="9144000" cy="578169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ХИМИЧЕСКИЕ СВОЙСТВА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1. </a:t>
            </a:r>
            <a:r>
              <a:rPr lang="ru-RU" sz="4800" b="1" dirty="0" smtClean="0"/>
              <a:t>Реакция нейтрализации:</a:t>
            </a:r>
          </a:p>
          <a:p>
            <a:pPr>
              <a:buNone/>
            </a:pPr>
            <a:r>
              <a:rPr lang="en-US" sz="5400" b="1" dirty="0" smtClean="0"/>
              <a:t>NaOH + HCl = NaCl + H</a:t>
            </a:r>
            <a:r>
              <a:rPr lang="en-US" sz="4400" b="1" dirty="0" smtClean="0"/>
              <a:t>2</a:t>
            </a:r>
            <a:r>
              <a:rPr lang="en-US" sz="5400" b="1" dirty="0" smtClean="0"/>
              <a:t>O</a:t>
            </a:r>
          </a:p>
          <a:p>
            <a:pPr>
              <a:buNone/>
            </a:pPr>
            <a:r>
              <a:rPr lang="ru-RU" b="1" dirty="0" smtClean="0"/>
              <a:t>гидроксид   соляная       хлорид       вода</a:t>
            </a:r>
          </a:p>
          <a:p>
            <a:pPr>
              <a:buNone/>
            </a:pPr>
            <a:r>
              <a:rPr lang="ru-RU" b="1" dirty="0" smtClean="0"/>
              <a:t>  натрия         кислота       натрия</a:t>
            </a:r>
          </a:p>
          <a:p>
            <a:pPr>
              <a:buNone/>
            </a:pPr>
            <a:r>
              <a:rPr lang="ru-RU" b="1" dirty="0" smtClean="0"/>
              <a:t>					        (соль)</a:t>
            </a:r>
          </a:p>
          <a:p>
            <a:r>
              <a:rPr lang="ru-RU" b="1" dirty="0" smtClean="0"/>
              <a:t>Реакция нейтрализации относится к реакциям </a:t>
            </a:r>
            <a:r>
              <a:rPr lang="ru-RU" sz="3600" b="1" u="sng" dirty="0" smtClean="0"/>
              <a:t>обмена</a:t>
            </a:r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xmlns="" val="276666311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ХИМИЧЕСКИЕ СВОЙСТВА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/>
              <a:t>Реакция нейтрализации:</a:t>
            </a:r>
          </a:p>
          <a:p>
            <a:pPr>
              <a:buNone/>
            </a:pPr>
            <a:r>
              <a:rPr lang="ru-RU" sz="5400" b="1" dirty="0" smtClean="0"/>
              <a:t> </a:t>
            </a:r>
            <a:r>
              <a:rPr lang="en-US" sz="5400" b="1" dirty="0" smtClean="0"/>
              <a:t>Cu(OH)</a:t>
            </a:r>
            <a:r>
              <a:rPr lang="en-US" b="1" dirty="0" smtClean="0"/>
              <a:t>2</a:t>
            </a:r>
            <a:r>
              <a:rPr lang="ru-RU" b="1" dirty="0" smtClean="0"/>
              <a:t> </a:t>
            </a:r>
            <a:r>
              <a:rPr lang="ru-RU" sz="4800" b="1" dirty="0" err="1" smtClean="0"/>
              <a:t>↓</a:t>
            </a:r>
            <a:r>
              <a:rPr lang="en-US" sz="5400" b="1" dirty="0" smtClean="0"/>
              <a:t> + 2HCl = CuCl</a:t>
            </a:r>
            <a:r>
              <a:rPr lang="en-US" b="1" dirty="0" smtClean="0"/>
              <a:t>2 </a:t>
            </a:r>
            <a:r>
              <a:rPr lang="ru-RU" b="1" dirty="0" smtClean="0"/>
              <a:t> </a:t>
            </a:r>
            <a:r>
              <a:rPr lang="ru-RU" sz="4800" b="1" dirty="0" smtClean="0"/>
              <a:t>+2</a:t>
            </a:r>
            <a:r>
              <a:rPr lang="en-US" b="1" dirty="0" smtClean="0"/>
              <a:t> </a:t>
            </a:r>
            <a:r>
              <a:rPr lang="en-US" sz="5400" b="1" dirty="0" smtClean="0"/>
              <a:t>H</a:t>
            </a:r>
            <a:r>
              <a:rPr lang="en-US" b="1" dirty="0" smtClean="0"/>
              <a:t>2</a:t>
            </a:r>
            <a:r>
              <a:rPr lang="en-US" sz="5400" b="1" dirty="0" smtClean="0"/>
              <a:t>O</a:t>
            </a:r>
          </a:p>
          <a:p>
            <a:pPr>
              <a:buNone/>
            </a:pPr>
            <a:r>
              <a:rPr lang="ru-RU" b="1" dirty="0" smtClean="0"/>
              <a:t>гидроксид                    соляная      хлорид          вода</a:t>
            </a:r>
          </a:p>
          <a:p>
            <a:pPr>
              <a:buNone/>
            </a:pPr>
            <a:r>
              <a:rPr lang="ru-RU" b="1" dirty="0" smtClean="0"/>
              <a:t>меди </a:t>
            </a:r>
            <a:r>
              <a:rPr lang="en-US" b="1" dirty="0" smtClean="0"/>
              <a:t>(II)		</a:t>
            </a:r>
            <a:r>
              <a:rPr lang="ru-RU" b="1" dirty="0" smtClean="0"/>
              <a:t>           кислота</a:t>
            </a:r>
            <a:r>
              <a:rPr lang="en-US" b="1" dirty="0" smtClean="0"/>
              <a:t>	</a:t>
            </a:r>
            <a:r>
              <a:rPr lang="ru-RU" b="1" dirty="0" smtClean="0"/>
              <a:t>   меди</a:t>
            </a:r>
            <a:r>
              <a:rPr lang="en-US" b="1" dirty="0" smtClean="0"/>
              <a:t>(II)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					               (соль)</a:t>
            </a:r>
          </a:p>
          <a:p>
            <a:pPr>
              <a:buNone/>
            </a:pPr>
            <a:r>
              <a:rPr lang="ru-RU" b="1" dirty="0" smtClean="0"/>
              <a:t>	тип реакции: обмен</a:t>
            </a: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001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Взаимодействие щелочи  с раствором соли:</a:t>
            </a:r>
            <a:endParaRPr lang="ru-RU" sz="3200" b="1" dirty="0"/>
          </a:p>
        </p:txBody>
      </p:sp>
      <p:pic>
        <p:nvPicPr>
          <p:cNvPr id="4" name="080190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85795"/>
            <a:ext cx="9144000" cy="6072206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284</Words>
  <Application>Microsoft Office PowerPoint</Application>
  <PresentationFormat>Экран (4:3)</PresentationFormat>
  <Paragraphs>70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ФИЗИЧЕСКИЕ И ХИМИЧЕСКИЕ  СВОЙСТВА ОСНОВАНИЙ 8 класс</vt:lpstr>
      <vt:lpstr>Цель урока:</vt:lpstr>
      <vt:lpstr>НАЗОВИТЕ ОСНОВАНИЯ:</vt:lpstr>
      <vt:lpstr>СОСТАВЬТЕ ФОРМУЛЫ ОСНОВАНИЙ: </vt:lpstr>
      <vt:lpstr>ФИЗИЧЕСКИЕ СВОЙСТВА ОСНОВАНИЙ</vt:lpstr>
      <vt:lpstr>Действие щелочей на индикаторы</vt:lpstr>
      <vt:lpstr>ХИМИЧЕСКИЕ СВОЙСТВА</vt:lpstr>
      <vt:lpstr>ХИМИЧЕСКИЕ СВОЙСТВА</vt:lpstr>
      <vt:lpstr>Взаимодействие щелочи  с раствором соли:</vt:lpstr>
      <vt:lpstr>2.Щелочи взаимодействуют с растворами солей:</vt:lpstr>
      <vt:lpstr>3.Щелочи взаимодействуют </vt:lpstr>
      <vt:lpstr>4.НЕРАСТВОРИМЫЕ ОСНОВАНИЯ</vt:lpstr>
      <vt:lpstr>Домашнее задание: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Люба)</cp:lastModifiedBy>
  <cp:revision>25</cp:revision>
  <dcterms:created xsi:type="dcterms:W3CDTF">2013-01-13T18:56:49Z</dcterms:created>
  <dcterms:modified xsi:type="dcterms:W3CDTF">2014-02-09T12:00:49Z</dcterms:modified>
</cp:coreProperties>
</file>