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8" r:id="rId10"/>
    <p:sldId id="269" r:id="rId11"/>
    <p:sldId id="264" r:id="rId12"/>
    <p:sldId id="262" r:id="rId13"/>
    <p:sldId id="266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5A2FE4-B73E-4EFA-B71B-48B6E0C9D23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2261F25-0385-466A-A078-1E7ABD265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D0%B4.%D0%B8.%D0%BC%D0%B5%D0%BD%D0%B4%D0%B5%D0%BB%D0%B5%D0%B5%D0%B2&amp;img_url=http://class-fizika.narod.ru/phys/5.jpg&amp;pos=2&amp;rpt=simage&amp;lr=213&amp;noreask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copypast.ru/uploads/posts/thumbs/1263296814_48447353_1252318669_tab_mendeleev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eisk-school.overta.ru/upload/Image/Men_kab_1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p=4&amp;text=%D0%B4.%D0%B8.%D0%BC%D0%B5%D0%BD%D0%B4%D0%B5%D0%BB%D0%B5%D0%B5%D0%B2&amp;noreask=1&amp;img_url=http://www.peoples.ru/science/chemistry/mendeleev/mendeleev_grave_200712180128120jpg_s.&amp;pos=122&amp;rpt=simage&amp;lr=213&amp;nojs=1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ctr.ru/about/history/mendel/heightmb.jpg" TargetMode="External"/><Relationship Id="rId13" Type="http://schemas.openxmlformats.org/officeDocument/2006/relationships/hyperlink" Target="http://www.muctr.ru/about/history/mendel/icebrkrb.jpg" TargetMode="External"/><Relationship Id="rId3" Type="http://schemas.openxmlformats.org/officeDocument/2006/relationships/hyperlink" Target="http://him.1september.ru/article.php?ID=200200703" TargetMode="External"/><Relationship Id="rId7" Type="http://schemas.openxmlformats.org/officeDocument/2006/relationships/hyperlink" Target="http://www.muctr.ru/about/history/mendel/picnomb.jpg" TargetMode="External"/><Relationship Id="rId12" Type="http://schemas.openxmlformats.org/officeDocument/2006/relationships/hyperlink" Target="http://www.muctr.ru/about/history/mendel/cathetmb.jpg" TargetMode="External"/><Relationship Id="rId2" Type="http://schemas.openxmlformats.org/officeDocument/2006/relationships/hyperlink" Target="http://tgspa.ru/museum/excursion/mendeleev/picture/medium/rodoslovnaya.jpg" TargetMode="External"/><Relationship Id="rId16" Type="http://schemas.openxmlformats.org/officeDocument/2006/relationships/hyperlink" Target="http://copypast.ru/uploads/posts/thumbs/1263296814_48447353_1252318669_tab_mendeleeva.j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actal-vortex.narod.ru/International/Lenin_party/narod/narod.32.jpg" TargetMode="External"/><Relationship Id="rId11" Type="http://schemas.openxmlformats.org/officeDocument/2006/relationships/hyperlink" Target="http://www.muctr.ru/about/history/mendel/baromtrb.jpg" TargetMode="External"/><Relationship Id="rId5" Type="http://schemas.openxmlformats.org/officeDocument/2006/relationships/hyperlink" Target="http://900igr.net/datai/khimija/ZHizn-i-dejatelnost-Mendeleeva/0006-007-ZHizn-i-dejatelnost-D.I.Mendeleeva.jpg" TargetMode="External"/><Relationship Id="rId15" Type="http://schemas.openxmlformats.org/officeDocument/2006/relationships/hyperlink" Target="http://www.muctr.ru/about/history/mendel/tableb.jpg" TargetMode="External"/><Relationship Id="rId10" Type="http://schemas.openxmlformats.org/officeDocument/2006/relationships/hyperlink" Target="http://www.muctr.ru/about/history/mendel/balanceb.jpg" TargetMode="External"/><Relationship Id="rId4" Type="http://schemas.openxmlformats.org/officeDocument/2006/relationships/hyperlink" Target="http://sv-rasseniya.narod.ru/booki/Story_Earth/img/108.jpg" TargetMode="External"/><Relationship Id="rId9" Type="http://schemas.openxmlformats.org/officeDocument/2006/relationships/hyperlink" Target="http://www.muctr.ru/about/history/mendel/comprtrb.jpg" TargetMode="External"/><Relationship Id="rId14" Type="http://schemas.openxmlformats.org/officeDocument/2006/relationships/hyperlink" Target="http://www.muctr.ru/about/history/mendel/balloonb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images.yandex.ru/yandsearch?p=1&amp;text=%D1%82%D0%BE%D0%B1%D0%BE%D0%BB%D1%8C%D1%81%D0%BA&amp;noreask=1&amp;img_url=http://images1.wikia.nocookie.net/__cb20091105060105/science/ru/images/thumb/4/4d/Sofiski_sobor_v_Tobolske.jpg/180px-Sofiski_sobor_v_Tobolske.jpg&amp;pos=49&amp;rpt=simage&amp;lr=213&amp;nojs=1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images.yandex.ru/yandsearch?p=2&amp;text=%D1%82%D0%BE%D0%B1%D0%BE%D0%BB%D1%8C%D1%81%D0%BA&amp;noreask=1&amp;img_url=http://www.loc.gov/exhibits/empire/images/p87_4507__00755_.jpg&amp;pos=79&amp;rpt=simage&amp;lr=213&amp;nojs=1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maps.yandex.ru/?text=%D0%A0%D0%BE%D1%81%D1%81%D0%B8%D1%8F,%20%D0%A2%D1%8E%D0%BC%D0%B5%D0%BD%D1%81%D0%BA%D0%B0%D1%8F%20%D0%BE%D0%B1%D0%BB%D0%B0%D1%81%D1%82%D1%8C,%20%D0%A2%D0%BE%D0%B1%D0%BE%D0%BB%D1%8C%D1%81%D0%BA%D0%B8%D0%B9%20%D1%80%D0%B0%D0%B9%D0%BE%D0%BD,%20%D0%B3%D0%BE%D1%80%D0%BE%D0%B4%20%D0%A2%D0%BE%D0%B1%D0%BE%D0%BB%D1%8C%D1%81%D0%BA&amp;sll=68.324935,58.205188&amp;l=map&amp;ol=ge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hyperlink" Target="http://commons.wikimedia.org/wiki/File:Gorskii_04664u.jpg?uselang=ru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hyperlink" Target="http://images.yandex.ru/yandsearch?p=2&amp;text=%D1%82%D0%BE%D0%B1%D0%BE%D0%BB%D1%8C%D1%81%D0%BA&amp;noreask=1&amp;img_url=http://www.eurotob.ru/images/tob/old_tob/old_tob1.jpg&amp;pos=84&amp;rpt=simage&amp;lr=213&amp;nojs=1" TargetMode="External"/><Relationship Id="rId9" Type="http://schemas.openxmlformats.org/officeDocument/2006/relationships/hyperlink" Target="http://commons.wikimedia.org/wiki/File:Gorskii_04667u.jpg?uselang=ru" TargetMode="External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gspa.ru/museum/excursion/mendeleev/picture/medium/rodoslovnay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text=%D1%82%D0%BE%D0%B1%D0%BE%D0%BB%D1%8C%D1%81%D0%BA%D0%B0%D1%8F%20%D0%B3%D0%B8%D0%BC%D0%BD%D0%B0%D0%B7%D0%B8%D1%8F&amp;img_url=http://www.t-l.ru/p/107027.jpg&amp;pos=0&amp;rpt=simage&amp;lr=213&amp;noreask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900igr.net/datai/khimija/ZHizn-i-dejatelnost-Mendeleeva/0006-007-ZHizn-i-dejatelnost-D.I.Mendeleeva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1&amp;text=%D0%BF%D0%B5%D0%B4%D0%B0%D0%B3%D0%BE%D0%B3%D0%B8%D1%87%D0%B5%D1%81%D0%BA%D0%B8%D0%B9%20%D0%B8%D0%BD%D1%81%D1%82%D0%B8%D1%82%D1%83%D1%82%20%D0%BF%D0%B5%D1%82%D0%B5%D1%80%D0%B1%D1%83%D1%80%D0%B3%D0%B0&amp;noreask=1&amp;img_url=http://www.gublibrary.ru/_version/Jule_2012/rgpuold.jpeg&amp;pos=35&amp;rpt=simage&amp;lr=213&amp;nojs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v-rasseniya.narod.ru/booki/Story_Earth/img/10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ctr.ru/about/history/mendel/baromtrb.jpg" TargetMode="External"/><Relationship Id="rId13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hyperlink" Target="http://www.muctr.ru/about/history/mendel/cathetmb.jpg" TargetMode="External"/><Relationship Id="rId17" Type="http://schemas.openxmlformats.org/officeDocument/2006/relationships/image" Target="../media/image27.jpeg"/><Relationship Id="rId2" Type="http://schemas.openxmlformats.org/officeDocument/2006/relationships/hyperlink" Target="http://www.muctr.ru/about/history/mendel/picnomb.jpg" TargetMode="External"/><Relationship Id="rId16" Type="http://schemas.openxmlformats.org/officeDocument/2006/relationships/hyperlink" Target="http://www.muctr.ru/about/history/mendel/icebrkr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ctr.ru/about/history/mendel/heightmb.jpg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www.muctr.ru/about/history/mendel/comprtrb.jpg" TargetMode="External"/><Relationship Id="rId4" Type="http://schemas.openxmlformats.org/officeDocument/2006/relationships/hyperlink" Target="http://www.muctr.ru/about/history/mendel/balanceb.jpg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www.muctr.ru/about/history/mendel/balloon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ractal-vortex.narod.ru/International/Lenin_party/narod/narod.32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://www.muctr.ru/about/history/mendel/tableb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45882"/>
            <a:ext cx="6624736" cy="3528392"/>
          </a:xfrm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Тобольский гений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России.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869160"/>
            <a:ext cx="5603683" cy="792088"/>
          </a:xfrm>
          <a:ln w="762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Работу выполнили: Крестов А.,8 класс</a:t>
            </a:r>
          </a:p>
          <a:p>
            <a:r>
              <a:rPr lang="ru-RU" sz="1800" b="1" smtClean="0">
                <a:solidFill>
                  <a:schemeClr val="tx1"/>
                </a:solidFill>
              </a:rPr>
              <a:t>                                </a:t>
            </a:r>
            <a:r>
              <a:rPr lang="ru-RU" sz="1800" b="1" dirty="0" err="1" smtClean="0">
                <a:solidFill>
                  <a:schemeClr val="tx1"/>
                </a:solidFill>
              </a:rPr>
              <a:t>Колбинева</a:t>
            </a:r>
            <a:r>
              <a:rPr lang="ru-RU" sz="1800" b="1" dirty="0" smtClean="0">
                <a:solidFill>
                  <a:schemeClr val="tx1"/>
                </a:solidFill>
              </a:rPr>
              <a:t> З.Э.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im4-tub-ru.yandex.net/i?id=391369031-67-72&amp;n=17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5" y="1124744"/>
            <a:ext cx="2524125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426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pypast.ru/uploads/posts/thumbs/1263296814_48447353_1252318669_tab_mendeleeva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7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537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6633"/>
            <a:ext cx="6965245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Признание.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://eisk-school.overta.ru/upload/Image/Men_kab_1.jpg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66429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683568" y="1988840"/>
            <a:ext cx="8208912" cy="4680520"/>
          </a:xfrm>
        </p:spPr>
        <p:txBody>
          <a:bodyPr/>
          <a:lstStyle/>
          <a:p>
            <a:r>
              <a:rPr lang="ru-RU" sz="1400" b="1" i="1" dirty="0">
                <a:solidFill>
                  <a:srgbClr val="FF0000"/>
                </a:solidFill>
              </a:rPr>
              <a:t>Орден Святого Владимира I степени</a:t>
            </a:r>
          </a:p>
          <a:p>
            <a:r>
              <a:rPr lang="ru-RU" sz="1400" b="1" i="1" dirty="0">
                <a:solidFill>
                  <a:srgbClr val="FF0000"/>
                </a:solidFill>
              </a:rPr>
              <a:t>Орден Святого Владимира II степени</a:t>
            </a:r>
          </a:p>
          <a:p>
            <a:r>
              <a:rPr lang="ru-RU" sz="1400" b="1" i="1" dirty="0">
                <a:solidFill>
                  <a:srgbClr val="FF0000"/>
                </a:solidFill>
              </a:rPr>
              <a:t>Орден Святого Александра Невского</a:t>
            </a:r>
          </a:p>
          <a:p>
            <a:r>
              <a:rPr lang="ru-RU" sz="1400" b="1" i="1" dirty="0">
                <a:solidFill>
                  <a:srgbClr val="FF0000"/>
                </a:solidFill>
              </a:rPr>
              <a:t>Орден Белого Орла</a:t>
            </a:r>
          </a:p>
          <a:p>
            <a:r>
              <a:rPr lang="ru-RU" sz="1400" b="1" i="1" dirty="0">
                <a:solidFill>
                  <a:srgbClr val="FF0000"/>
                </a:solidFill>
              </a:rPr>
              <a:t>Орден Святой Анны I степени</a:t>
            </a:r>
          </a:p>
          <a:p>
            <a:r>
              <a:rPr lang="ru-RU" sz="1400" b="1" i="1" dirty="0">
                <a:solidFill>
                  <a:srgbClr val="FF0000"/>
                </a:solidFill>
              </a:rPr>
              <a:t>Орден Святой Анны II степени</a:t>
            </a:r>
          </a:p>
          <a:p>
            <a:r>
              <a:rPr lang="ru-RU" sz="1400" b="1" i="1" dirty="0">
                <a:solidFill>
                  <a:srgbClr val="FF0000"/>
                </a:solidFill>
              </a:rPr>
              <a:t>Орден Святого Станислава I степени</a:t>
            </a:r>
          </a:p>
          <a:p>
            <a:r>
              <a:rPr lang="ru-RU" sz="1400" b="1" i="1" dirty="0">
                <a:solidFill>
                  <a:srgbClr val="FF0000"/>
                </a:solidFill>
              </a:rPr>
              <a:t>Орден Почётного </a:t>
            </a:r>
            <a:r>
              <a:rPr lang="ru-RU" sz="1400" b="1" i="1" dirty="0" smtClean="0">
                <a:solidFill>
                  <a:srgbClr val="FF0000"/>
                </a:solidFill>
              </a:rPr>
              <a:t>Легиона</a:t>
            </a:r>
          </a:p>
          <a:p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dirty="0" smtClean="0"/>
              <a:t>Список </a:t>
            </a:r>
            <a:r>
              <a:rPr lang="ru-RU" sz="1400" b="1" i="1" dirty="0">
                <a:solidFill>
                  <a:srgbClr val="FF0000"/>
                </a:solidFill>
              </a:rPr>
              <a:t>титулов и званий </a:t>
            </a:r>
            <a:r>
              <a:rPr lang="ru-RU" sz="1400" b="1" dirty="0"/>
              <a:t>его включает более ста наименований. Практически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всеми </a:t>
            </a:r>
            <a:r>
              <a:rPr lang="ru-RU" sz="1400" b="1" dirty="0"/>
              <a:t>российскими и большинством наиболее уважаемых зарубежных академий, университетов и </a:t>
            </a:r>
            <a:r>
              <a:rPr lang="ru-RU" sz="1400" b="1" dirty="0" smtClean="0"/>
              <a:t>научных </a:t>
            </a:r>
            <a:r>
              <a:rPr lang="ru-RU" sz="1400" b="1" dirty="0"/>
              <a:t>обществ он был избран своим почётным членом. </a:t>
            </a:r>
            <a:endParaRPr lang="ru-RU" sz="1400" b="1" dirty="0" smtClean="0"/>
          </a:p>
          <a:p>
            <a:pPr>
              <a:buFont typeface="Wingdings" pitchFamily="2" charset="2"/>
              <a:buChar char="Ø"/>
            </a:pPr>
            <a:r>
              <a:rPr lang="ru-RU" sz="1400" b="1" i="1" dirty="0" smtClean="0">
                <a:solidFill>
                  <a:srgbClr val="FF0000"/>
                </a:solidFill>
              </a:rPr>
              <a:t>Учёный </a:t>
            </a:r>
            <a:r>
              <a:rPr lang="ru-RU" sz="1400" b="1" i="1" dirty="0">
                <a:solidFill>
                  <a:srgbClr val="FF0000"/>
                </a:solidFill>
              </a:rPr>
              <a:t>удостоен </a:t>
            </a:r>
            <a:r>
              <a:rPr lang="ru-RU" sz="1400" b="1" i="1" dirty="0" smtClean="0">
                <a:solidFill>
                  <a:srgbClr val="FF0000"/>
                </a:solidFill>
              </a:rPr>
              <a:t>медалей:</a:t>
            </a:r>
          </a:p>
          <a:p>
            <a:pPr marL="0" indent="0">
              <a:buNone/>
            </a:pPr>
            <a:r>
              <a:rPr lang="ru-RU" sz="1400" b="1" dirty="0" smtClean="0"/>
              <a:t>       - </a:t>
            </a:r>
            <a:r>
              <a:rPr lang="ru-RU" sz="1400" b="1" dirty="0"/>
              <a:t>Дэви Лондонского королевского общества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-медали </a:t>
            </a:r>
            <a:r>
              <a:rPr lang="ru-RU" sz="1400" b="1" dirty="0"/>
              <a:t>Академии метеорологической аэростатики </a:t>
            </a:r>
          </a:p>
          <a:p>
            <a:pPr marL="0" indent="0">
              <a:buNone/>
            </a:pPr>
            <a:r>
              <a:rPr lang="ru-RU" sz="1400" b="1" dirty="0" smtClean="0"/>
              <a:t>        -</a:t>
            </a:r>
            <a:r>
              <a:rPr lang="ru-RU" sz="1400" b="1" dirty="0" err="1" smtClean="0"/>
              <a:t>Фарадеевской</a:t>
            </a:r>
            <a:r>
              <a:rPr lang="ru-RU" sz="1400" b="1" dirty="0" smtClean="0"/>
              <a:t> </a:t>
            </a:r>
            <a:r>
              <a:rPr lang="ru-RU" sz="1400" b="1" dirty="0"/>
              <a:t>медали Английского химического общества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/>
              <a:t> </a:t>
            </a:r>
            <a:r>
              <a:rPr lang="ru-RU" sz="1400" b="1" dirty="0" smtClean="0"/>
              <a:t>       - </a:t>
            </a:r>
            <a:r>
              <a:rPr lang="ru-RU" sz="1400" b="1" dirty="0" err="1"/>
              <a:t>Копли</a:t>
            </a:r>
            <a:r>
              <a:rPr lang="ru-RU" sz="1400" b="1" dirty="0"/>
              <a:t> Лондонского королевского общества </a:t>
            </a:r>
            <a:r>
              <a:rPr lang="ru-RU" sz="1400" b="1" dirty="0" smtClean="0"/>
              <a:t>и </a:t>
            </a:r>
            <a:r>
              <a:rPr lang="ru-RU" sz="1400" b="1" dirty="0"/>
              <a:t>многих других наград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32879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764703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Именем Менделеева названы: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51920" y="764704"/>
            <a:ext cx="4968552" cy="5976664"/>
          </a:xfr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Всероссийское химическое общество;</a:t>
            </a:r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Институт метрологии;</a:t>
            </a:r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Российский химико-технологический университет;</a:t>
            </a:r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Научно-исследовательское судно для океанографических исследований;</a:t>
            </a:r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Химический элемент;</a:t>
            </a:r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Подводный хребет в центральной части Северного ледовитого океана;</a:t>
            </a:r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Кратер на обратной стороне Луны;</a:t>
            </a:r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Город;</a:t>
            </a:r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Вулкан на о. Кунашир;</a:t>
            </a:r>
          </a:p>
          <a:p>
            <a:pPr>
              <a:buFont typeface="Wingdings" pitchFamily="2" charset="2"/>
              <a:buChar char="v"/>
            </a:pPr>
            <a:r>
              <a:rPr lang="ru-RU" sz="1900" dirty="0" smtClean="0"/>
              <a:t> </a:t>
            </a:r>
            <a:r>
              <a:rPr lang="ru-RU" sz="1900" b="1" i="1" dirty="0"/>
              <a:t>В 1962 г. АН СССР учредила премию и Золотую медаль им. Менделеева за лучшие работы по химии и химической технологии</a:t>
            </a:r>
            <a:r>
              <a:rPr lang="ru-RU" sz="1900" b="1" i="1" dirty="0" smtClean="0"/>
              <a:t>,</a:t>
            </a:r>
            <a:r>
              <a:rPr lang="ru-RU" sz="1900" dirty="0"/>
              <a:t> </a:t>
            </a:r>
            <a:endParaRPr lang="ru-RU" sz="1900" dirty="0" smtClean="0"/>
          </a:p>
          <a:p>
            <a:pPr>
              <a:buFont typeface="Wingdings" pitchFamily="2" charset="2"/>
              <a:buChar char="v"/>
            </a:pPr>
            <a:r>
              <a:rPr lang="ru-RU" sz="1900" b="1" i="1" dirty="0" smtClean="0"/>
              <a:t>1964 </a:t>
            </a:r>
            <a:r>
              <a:rPr lang="ru-RU" sz="1900" b="1" i="1" dirty="0"/>
              <a:t>г. имя Менделеева было занесено на доску почёта </a:t>
            </a:r>
            <a:r>
              <a:rPr lang="ru-RU" sz="1900" b="1" i="1" dirty="0" err="1"/>
              <a:t>Бриджпортского</a:t>
            </a:r>
            <a:r>
              <a:rPr lang="ru-RU" sz="1900" b="1" i="1" dirty="0"/>
              <a:t> университета в США наряду с </a:t>
            </a:r>
            <a:r>
              <a:rPr lang="ru-RU" sz="1900" b="1" i="1" dirty="0" smtClean="0"/>
              <a:t>именами</a:t>
            </a:r>
            <a:r>
              <a:rPr lang="ru-RU" sz="1900" b="1" i="1" dirty="0" smtClean="0">
                <a:solidFill>
                  <a:schemeClr val="tx1"/>
                </a:solidFill>
              </a:rPr>
              <a:t>Евклида,Архимеда,Н.Коперника,Г.Галилея,И.Ньютона,А.Лавуазье</a:t>
            </a:r>
            <a:r>
              <a:rPr lang="ru-RU" sz="2100" b="1" i="1" dirty="0" smtClean="0">
                <a:solidFill>
                  <a:schemeClr val="tx1"/>
                </a:solidFill>
              </a:rPr>
              <a:t>.  </a:t>
            </a:r>
            <a:endParaRPr lang="ru-RU" sz="2100" b="1" i="1" dirty="0">
              <a:solidFill>
                <a:schemeClr val="tx1"/>
              </a:solidFill>
            </a:endParaRPr>
          </a:p>
        </p:txBody>
      </p:sp>
      <p:pic>
        <p:nvPicPr>
          <p:cNvPr id="5" name="Объект 4" descr="http://pics.livejournal.com/scireg/pic/000b6a6d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312368" cy="4574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413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5523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Ученый умер  2 февраля 1907 года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63440" y="1916832"/>
            <a:ext cx="365297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Похоронен в Петербурге на Волковом кладбище.</a:t>
            </a:r>
          </a:p>
          <a:p>
            <a:endParaRPr lang="ru-RU" sz="1800" b="1" dirty="0"/>
          </a:p>
          <a:p>
            <a:pPr marL="0" indent="0">
              <a:buNone/>
            </a:pPr>
            <a:r>
              <a:rPr lang="ru-RU" sz="1800" b="1" dirty="0" smtClean="0"/>
              <a:t>Три слова выбиты на надгробной  плите на могиле величайшего ученого:</a:t>
            </a:r>
          </a:p>
          <a:p>
            <a:pPr marL="0" indent="0">
              <a:buNone/>
            </a:pPr>
            <a:r>
              <a:rPr lang="ru-RU" sz="3200" b="1" i="1" dirty="0" smtClean="0"/>
              <a:t>Дмитрий</a:t>
            </a:r>
          </a:p>
          <a:p>
            <a:pPr marL="0" indent="0">
              <a:buNone/>
            </a:pPr>
            <a:r>
              <a:rPr lang="ru-RU" sz="3200" b="1" i="1" dirty="0" smtClean="0"/>
              <a:t>Иванович</a:t>
            </a:r>
            <a:br>
              <a:rPr lang="ru-RU" sz="3200" b="1" i="1" dirty="0" smtClean="0"/>
            </a:br>
            <a:r>
              <a:rPr lang="ru-RU" sz="3200" b="1" i="1" dirty="0" smtClean="0"/>
              <a:t>Менделеев.</a:t>
            </a:r>
            <a:endParaRPr lang="ru-RU" sz="3200" b="1" i="1" dirty="0"/>
          </a:p>
        </p:txBody>
      </p:sp>
      <p:pic>
        <p:nvPicPr>
          <p:cNvPr id="5" name="Объект 4" descr="http://im4-tub-ru.yandex.net/i?id=74339564-56-72&amp;n=21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31236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497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1385841"/>
            <a:ext cx="642942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ИНТЕРНЕТ-РЕСУРСЫ.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родословная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http://tgspa.ru/museum/excursion/mendeleev/picture/medium/rodoslovnaya.jpg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гимназия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http://him.1september.ru/article.php?ID=200200703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портреты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http://sv-rasseniya.narod.ru/booki/Story_Earth/img/108.jpg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http://900igr.net/datai/khimija/ZHizn-i-dejatelnost-Mendeleeva/0006-007-ZHizn-i-dejatelnost-D.I.Mendeleeva.jpg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  <a:t>http://fractal-vortex.narod.ru/International/Lenin_party/narod/narod.32.jpg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приборы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http://www.muctr.ru/about/history/mendel/picnomb.jpg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8"/>
              </a:rPr>
              <a:t>http://www.muctr.ru/about/history/mendel/heightmb.jpg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9"/>
              </a:rPr>
              <a:t>http://www.muctr.ru/about/history/mendel/comprtrb.jpg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0"/>
              </a:rPr>
              <a:t>http://www.muctr.ru/about/history/mendel/balanceb.jpg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1"/>
              </a:rPr>
              <a:t>http://www.muctr.ru/about/history/mendel/baromtrb.jpg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2"/>
              </a:rPr>
              <a:t>http://www.muctr.ru/about/history/mendel/cathetmb.jpg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3"/>
              </a:rPr>
              <a:t>http://www.muctr.ru/about/history/mendel/icebrkrb.jpg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4"/>
              </a:rPr>
              <a:t>http://www.muctr.ru/about/history/mendel/balloonb.jpg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рукописи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5"/>
              </a:rPr>
              <a:t>http://www.muctr.ru/about/history/mendel/tableb.jpg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Периодическаясистема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http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://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copypast.ru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uploads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posts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/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thumbs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/>
              </a:rPr>
              <a:t>/1263296814_48447353_1252318669_tab_mendeleeva.j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Родина.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://static-maps.yandex.ru/1.x/?lang=ru-RU&amp;spn=0.267546,0.204366&amp;l=map&amp;size=350,300&amp;lg=0&amp;key=AE_AjkgBAAAAVhRKNwIAC8tjU2RrhP-ZqBu8wUeLshaL0DUAAAAAAAAAAABvwCsB0jR6VKSmbT2ZrfeIDgc8bg==&amp;ls=1&amp;pt=68.324935,58.205188,fla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444445" cy="38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4-tub-ru.yandex.net/i?id=122048877-06-72&amp;n=21">
            <a:hlinkClick r:id="rId4" tgtFrame="_blank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5820"/>
            <a:ext cx="1977008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3-tub-ru.yandex.net/i?id=357258221-50-72"/>
          <p:cNvPicPr/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160240" cy="153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0-tub-ru.yandex.net/i?id=27771555-69-72&amp;n=21">
            <a:hlinkClick r:id="rId7" tgtFrame="_blank"/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187220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upload.wikimedia.org/wikipedia/commons/thumb/9/9a/Gorskii_04667u.jpg/120px-Gorskii_04667u.jpg">
            <a:hlinkClick r:id="rId9"/>
          </p:cNvPr>
          <p:cNvPicPr/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197700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upload.wikimedia.org/wikipedia/commons/thumb/5/5c/Gorskii_04664u.jpg/120px-Gorskii_04664u.jpg">
            <a:hlinkClick r:id="rId11"/>
          </p:cNvPr>
          <p:cNvPicPr/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18097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3-tub-ru.yandex.net/i?id=343135955-06-72&amp;n=21">
            <a:hlinkClick r:id="rId13" tgtFrame="_blank"/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60346"/>
            <a:ext cx="21336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486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6480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Семья.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http://tgspa.ru/museum/excursion/mendeleev/picture/medium/rodoslovnaya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35292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667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4320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Родители</a:t>
            </a:r>
            <a:endParaRPr lang="ru-RU" sz="2400" b="1" dirty="0"/>
          </a:p>
        </p:txBody>
      </p:sp>
      <p:pic>
        <p:nvPicPr>
          <p:cNvPr id="5" name="Объект 4" descr="http://content.foto.mail.ru/inbox/lisabella/5709/i-5724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032448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content.foto.mail.ru/inbox/lisabella/5709/i-5742.jpg"/>
          <p:cNvPicPr>
            <a:picLocks noGrp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10445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452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1"/>
            <a:ext cx="6965245" cy="504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Учеба.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7" y="908720"/>
            <a:ext cx="3741814" cy="108012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1841-1849г.г.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Тобольская гимназия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104456" cy="1152127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1840-1855 </a:t>
            </a:r>
            <a:r>
              <a:rPr lang="ru-RU" i="1" dirty="0" err="1" smtClean="0">
                <a:solidFill>
                  <a:schemeClr val="tx1"/>
                </a:solidFill>
              </a:rPr>
              <a:t>г.г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Главный педагогический институт Петербурга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Физико-математический факультет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" name="Объект 6" descr="http://im5-tub-ru.yandex.net/i?id=131328194-36-72&amp;n=16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104455" cy="3456384"/>
          </a:xfrm>
          <a:prstGeom prst="rect">
            <a:avLst/>
          </a:prstGeom>
          <a:noFill/>
          <a:ln w="76200"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8" name="Объект 7" descr="http://im0-tub-ru.yandex.net/i?id=82446454-31-72&amp;n=21">
            <a:hlinkClick r:id="rId4" tgtFrame="_blank"/>
          </p:cNvPr>
          <p:cNvPicPr>
            <a:picLocks noGrp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176464" cy="3384376"/>
          </a:xfrm>
          <a:prstGeom prst="rect">
            <a:avLst/>
          </a:prstGeom>
          <a:noFill/>
          <a:ln w="76200"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9" name="Рисунок 8" descr="http://900igr.net/datai/khimija/ZHizn-i-dejatelnost-Mendeleeva/0006-007-ZHizn-i-dejatelnost-D.I.Mendeleeva.jpg">
            <a:hlinkClick r:id="rId6" tgtFrame="_blank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016224" cy="265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141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16632"/>
            <a:ext cx="7056784" cy="79208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Педагогическая деятельность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488832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«…Ко мне в аудиторию ломились не ради красных слов, а ради мыслей…из тысячи моих учеников много теперь повсюду видных деятелей…Доброе в них семя полагал. А не простую отбывал повинность.»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 smtClean="0"/>
              <a:t>                                               35 лет жизни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               Дмитрий Иванович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                                          отдал преподаванию.</a:t>
            </a:r>
            <a:endParaRPr lang="ru-RU" b="1" i="1" dirty="0"/>
          </a:p>
        </p:txBody>
      </p:sp>
      <p:pic>
        <p:nvPicPr>
          <p:cNvPr id="4" name="Рисунок 3" descr="http://sv-rasseniya.narod.ru/booki/Story_Earth/img/108.jpg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2" y="2924944"/>
            <a:ext cx="377670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456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6206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Наука.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80920" cy="5832648"/>
          </a:xfrm>
        </p:spPr>
        <p:txBody>
          <a:bodyPr>
            <a:normAutofit/>
          </a:bodyPr>
          <a:lstStyle/>
          <a:p>
            <a:r>
              <a:rPr lang="ru-RU" sz="1200" b="1" dirty="0"/>
              <a:t>открытие в 1869 году Периодического закона химических </a:t>
            </a:r>
            <a:r>
              <a:rPr lang="ru-RU" sz="1200" b="1" dirty="0" smtClean="0"/>
              <a:t>элементов</a:t>
            </a:r>
          </a:p>
          <a:p>
            <a:r>
              <a:rPr lang="ru-RU" sz="1200" b="1" dirty="0"/>
              <a:t>Написал классический труд «Основы химии» (1869-1871</a:t>
            </a:r>
            <a:r>
              <a:rPr lang="ru-RU" sz="1200" b="1" dirty="0" smtClean="0"/>
              <a:t>)</a:t>
            </a:r>
          </a:p>
          <a:p>
            <a:r>
              <a:rPr lang="ru-RU" sz="1200" b="1" dirty="0"/>
              <a:t>Создал первый русский оригинальный учебник «Органическая химия» (</a:t>
            </a:r>
            <a:r>
              <a:rPr lang="ru-RU" sz="1200" b="1" dirty="0" smtClean="0"/>
              <a:t>1861)</a:t>
            </a:r>
          </a:p>
          <a:p>
            <a:r>
              <a:rPr lang="ru-RU" sz="1200" b="1" dirty="0"/>
              <a:t>Разработал в 1887 году химическую,  «гидратную», теорию растворов </a:t>
            </a:r>
            <a:endParaRPr lang="ru-RU" sz="1200" b="1" dirty="0" smtClean="0"/>
          </a:p>
          <a:p>
            <a:r>
              <a:rPr lang="ru-RU" sz="1200" b="1" dirty="0"/>
              <a:t>Изучал зависимость объёмов газов и жидкостей от температуры и давления и вывел в 1874 году общее уравнение состояния идеального газа (Закон Менделеева-</a:t>
            </a:r>
            <a:r>
              <a:rPr lang="ru-RU" sz="1200" b="1" dirty="0" err="1"/>
              <a:t>Клапейрона</a:t>
            </a:r>
            <a:r>
              <a:rPr lang="ru-RU" sz="1200" b="1" dirty="0" smtClean="0"/>
              <a:t>)</a:t>
            </a:r>
          </a:p>
          <a:p>
            <a:r>
              <a:rPr lang="ru-RU" sz="1200" b="1" dirty="0" smtClean="0"/>
              <a:t>Открыл </a:t>
            </a:r>
            <a:r>
              <a:rPr lang="ru-RU" sz="1200" b="1" dirty="0"/>
              <a:t>(в 1860 году) существование критической температуры 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В области метрологии разработал физическую теорию весов, точнейшие приёмы взвешивания и основал Главную палату мер и весов.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В 1890-91 годах предложил способ получения нового вида бездымного пороха и организовал его производство.</a:t>
            </a:r>
          </a:p>
          <a:p>
            <a:r>
              <a:rPr lang="ru-RU" sz="1200" dirty="0" smtClean="0"/>
              <a:t> </a:t>
            </a:r>
            <a:r>
              <a:rPr lang="ru-RU" sz="1200" b="1" dirty="0"/>
              <a:t>В 1876 году указал на важность изучения влияния высокой температуры на нефть, заложив основы такого важнейшего технологического процесса, как крекинг </a:t>
            </a:r>
            <a:r>
              <a:rPr lang="ru-RU" sz="1200" b="1" dirty="0" smtClean="0"/>
              <a:t>нефти</a:t>
            </a:r>
          </a:p>
          <a:p>
            <a:r>
              <a:rPr lang="ru-RU" sz="1200" b="1" dirty="0"/>
              <a:t> </a:t>
            </a:r>
            <a:r>
              <a:rPr lang="ru-RU" sz="1200" b="1" dirty="0" smtClean="0"/>
              <a:t> </a:t>
            </a:r>
            <a:r>
              <a:rPr lang="ru-RU" sz="1200" b="1" dirty="0"/>
              <a:t>В 1888 году впервые высказал идею подземной газификации угля.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Разрабатывал проблемы орошения почв в районе нижней Волги, улучшения судоходства на реках России.</a:t>
            </a:r>
          </a:p>
          <a:p>
            <a:r>
              <a:rPr lang="ru-RU" sz="1200" b="1" dirty="0" smtClean="0"/>
              <a:t> </a:t>
            </a:r>
            <a:r>
              <a:rPr lang="ru-RU" sz="1200" b="1" dirty="0"/>
              <a:t>Занимался проблемами освоения Арктики.</a:t>
            </a:r>
          </a:p>
          <a:p>
            <a:r>
              <a:rPr lang="ru-RU" sz="1200" b="1" dirty="0"/>
              <a:t>  Научно обосновал в своей диссертации «О соединении спирта с водой» (1865) процесс получения водки и стал родоначальником нового направления в науке - алкоголиметрии.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Д. И. Менделеев - автор более чем 500 научных трудов по химии, физике, метрологии, воздухоплаванию, экономике, народному просвещению, народонаселению и др.</a:t>
            </a: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4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6206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Изобретения.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Пикнометр конструкции Д.И. Менделеев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4" y="770608"/>
            <a:ext cx="1895761" cy="143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есы конструкции Д.И. Менделеева для взвешивания твердых и газообразных веществ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2425676"/>
            <a:ext cx="1835696" cy="18391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1" y="2598003"/>
            <a:ext cx="30598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Весы для </a:t>
            </a:r>
            <a:r>
              <a:rPr lang="ru-RU" sz="1400" b="1" dirty="0"/>
              <a:t>взвешивания твердых</a:t>
            </a:r>
          </a:p>
          <a:p>
            <a:r>
              <a:rPr lang="ru-RU" sz="1400" b="1" dirty="0"/>
              <a:t> и газообразных веществ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51520" y="980729"/>
            <a:ext cx="2376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Пикнометр</a:t>
            </a:r>
            <a:endParaRPr lang="ru-RU" sz="1400" b="1" dirty="0"/>
          </a:p>
        </p:txBody>
      </p:sp>
      <p:pic>
        <p:nvPicPr>
          <p:cNvPr id="8" name="Рисунок 7" descr="Высотомеры конструкции Д.И. Менделеева">
            <a:hlinkClick r:id="rId6"/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2592288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 rot="10800000" flipV="1">
            <a:off x="3419873" y="654000"/>
            <a:ext cx="3096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Высотомеры</a:t>
            </a:r>
            <a:endParaRPr lang="ru-RU" sz="1400" b="1" dirty="0"/>
          </a:p>
        </p:txBody>
      </p:sp>
      <p:pic>
        <p:nvPicPr>
          <p:cNvPr id="10" name="Рисунок 9" descr="Дифференциальный барометр, изобретенный Д.И. Менделеевым">
            <a:hlinkClick r:id="rId8"/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73" y="2375903"/>
            <a:ext cx="211884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3059832" y="2567227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Дифференциальный </a:t>
            </a:r>
            <a:endParaRPr lang="ru-RU" sz="1400" b="1" dirty="0" smtClean="0"/>
          </a:p>
          <a:p>
            <a:r>
              <a:rPr lang="ru-RU" sz="1400" b="1" dirty="0" smtClean="0"/>
              <a:t>барометр</a:t>
            </a:r>
            <a:endParaRPr lang="ru-RU" sz="1400" b="1" dirty="0"/>
          </a:p>
        </p:txBody>
      </p:sp>
      <p:pic>
        <p:nvPicPr>
          <p:cNvPr id="12" name="Рисунок 11" descr="Компаратор, изготовленный по заказу Д.И. Менделеева">
            <a:hlinkClick r:id="rId10"/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23" y="129366"/>
            <a:ext cx="2016224" cy="17154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6300192" y="368950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Компаратор</a:t>
            </a:r>
          </a:p>
        </p:txBody>
      </p:sp>
      <p:pic>
        <p:nvPicPr>
          <p:cNvPr id="1026" name="Picture 2" descr="Катетометр, изготовленный по заказу Д.И. Менделеева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17" y="2219733"/>
            <a:ext cx="1762125" cy="2074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10800000" flipH="1" flipV="1">
            <a:off x="6300192" y="2283549"/>
            <a:ext cx="2160240" cy="314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Катетометр</a:t>
            </a:r>
          </a:p>
        </p:txBody>
      </p:sp>
      <p:pic>
        <p:nvPicPr>
          <p:cNvPr id="16" name="Рисунок 15" descr="Воздушный шар «Русский», на котором Д.И. Менделеев совершил полет для наблюдения солнечного затмения.">
            <a:hlinkClick r:id="rId14"/>
          </p:cNvPr>
          <p:cNvPicPr/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14" y="4464135"/>
            <a:ext cx="2739139" cy="225852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 rot="10800000" flipV="1">
            <a:off x="251520" y="4293951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Воздушный шар «Русский», </a:t>
            </a:r>
            <a:endParaRPr lang="ru-RU" sz="1400" b="1" dirty="0" smtClean="0"/>
          </a:p>
          <a:p>
            <a:r>
              <a:rPr lang="ru-RU" sz="1400" b="1" dirty="0" smtClean="0"/>
              <a:t>на </a:t>
            </a:r>
            <a:r>
              <a:rPr lang="ru-RU" sz="1400" b="1" dirty="0"/>
              <a:t>котором Д.И. Менделеев </a:t>
            </a:r>
            <a:endParaRPr lang="ru-RU" sz="1400" b="1" dirty="0" smtClean="0"/>
          </a:p>
          <a:p>
            <a:r>
              <a:rPr lang="ru-RU" sz="1400" b="1" dirty="0" smtClean="0"/>
              <a:t>совершил </a:t>
            </a:r>
            <a:r>
              <a:rPr lang="ru-RU" sz="1400" b="1" dirty="0"/>
              <a:t>полет для наблюдения </a:t>
            </a:r>
            <a:endParaRPr lang="ru-RU" sz="1400" b="1" dirty="0" smtClean="0"/>
          </a:p>
          <a:p>
            <a:r>
              <a:rPr lang="ru-RU" sz="1400" b="1" dirty="0" smtClean="0"/>
              <a:t>солнечного </a:t>
            </a:r>
            <a:r>
              <a:rPr lang="ru-RU" sz="1400" b="1" dirty="0"/>
              <a:t>затмения</a:t>
            </a:r>
          </a:p>
        </p:txBody>
      </p:sp>
      <p:pic>
        <p:nvPicPr>
          <p:cNvPr id="18" name="Рисунок 17" descr="Ледокол конструкции Д.И. Менделеева. Модель выполнена по чертежам, сохранившимся в архиве ученого.">
            <a:hlinkClick r:id="rId16"/>
          </p:cNvPr>
          <p:cNvPicPr/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43" y="4869726"/>
            <a:ext cx="2952750" cy="1852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686940" y="4332918"/>
            <a:ext cx="3349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Ледокол конструкции Д.И. Менделеева. Модель выполнена по чертежам, сохранившимся в архиве ученого.</a:t>
            </a:r>
          </a:p>
        </p:txBody>
      </p:sp>
    </p:spTree>
    <p:extLst>
      <p:ext uri="{BB962C8B-B14F-4D97-AF65-F5344CB8AC3E}">
        <p14:creationId xmlns="" xmlns:p14="http://schemas.microsoft.com/office/powerpoint/2010/main" val="33207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965245" cy="64807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Открытие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периодическогозакона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Объект 4" descr="http://fractal-vortex.narod.ru/International/Lenin_party/narod/narod.32.jpg">
            <a:hlinkClick r:id="rId2" tgtFrame="_blank"/>
          </p:cNvPr>
          <p:cNvPicPr>
            <a:picLocks noGrp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146675" cy="459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Рукописный вариант таблицы «Опыт системы элементов, основанный на их атомном весе и химическом сходстве»">
            <a:hlinkClick r:id="rId4"/>
          </p:cNvPr>
          <p:cNvPicPr>
            <a:picLocks noGrp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3816424" cy="42522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851920" y="5088959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Рукописный вариант таблицы «Опыт системы элементов, основанный на их атомном весе и химическом сходстве»</a:t>
            </a:r>
          </a:p>
        </p:txBody>
      </p:sp>
    </p:spTree>
    <p:extLst>
      <p:ext uri="{BB962C8B-B14F-4D97-AF65-F5344CB8AC3E}">
        <p14:creationId xmlns="" xmlns:p14="http://schemas.microsoft.com/office/powerpoint/2010/main" val="17358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273</TotalTime>
  <Words>417</Words>
  <Application>Microsoft Office PowerPoint</Application>
  <PresentationFormat>Экран (4:3)</PresentationFormat>
  <Paragraphs>103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Тобольский гений России.</vt:lpstr>
      <vt:lpstr>Родина.</vt:lpstr>
      <vt:lpstr>Семья.</vt:lpstr>
      <vt:lpstr>Родители</vt:lpstr>
      <vt:lpstr>Учеба.</vt:lpstr>
      <vt:lpstr>Педагогическая деятельность</vt:lpstr>
      <vt:lpstr>Наука.</vt:lpstr>
      <vt:lpstr>Изобретения.</vt:lpstr>
      <vt:lpstr>Открытие периодическогозакона.</vt:lpstr>
      <vt:lpstr>Слайд 10</vt:lpstr>
      <vt:lpstr>Признание.</vt:lpstr>
      <vt:lpstr>Именем Менделеева названы:</vt:lpstr>
      <vt:lpstr>Ученый умер  2 февраля 1907 года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Тобольский гений России.</dc:title>
  <dc:creator>админ</dc:creator>
  <cp:lastModifiedBy>Зинаида Эдуардовна</cp:lastModifiedBy>
  <cp:revision>26</cp:revision>
  <dcterms:created xsi:type="dcterms:W3CDTF">2013-02-03T14:12:58Z</dcterms:created>
  <dcterms:modified xsi:type="dcterms:W3CDTF">2014-02-07T17:49:21Z</dcterms:modified>
</cp:coreProperties>
</file>