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41D9-7936-482A-98A0-87DB7D1DEA49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0BA0-0AFF-4E03-B307-C4910F924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0BA0-0AFF-4E03-B307-C4910F924C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u.wikipedia.org/wiki/%D0%A4%D0%B0%D0%B9%D0%BB:Alexander_nevskiy_archangelskiy_sobor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" TargetMode="External"/><Relationship Id="rId2" Type="http://schemas.openxmlformats.org/officeDocument/2006/relationships/hyperlink" Target="http://www.nameofrussia.ru/person.html?id=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"/>
            <a:ext cx="4100514" cy="150017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МКОУ Бутурлиновская СОШ №7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071679"/>
            <a:ext cx="5500694" cy="22860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</a:rPr>
              <a:t>Классный час: «Лицо  России – 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</a:rPr>
              <a:t>Александр </a:t>
            </a:r>
            <a:r>
              <a:rPr lang="ru-RU" sz="2800" b="1" smtClean="0">
                <a:solidFill>
                  <a:srgbClr val="800000"/>
                </a:solidFill>
                <a:latin typeface="Calibri" pitchFamily="34" charset="0"/>
              </a:rPr>
              <a:t>Невский».</a:t>
            </a:r>
            <a:endParaRPr lang="ru-RU" sz="28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algn="ctr"/>
            <a:endParaRPr lang="ru-RU" sz="28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algn="ctr"/>
            <a:endParaRPr lang="ru-RU" sz="28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pPr algn="ctr"/>
            <a:endParaRPr lang="ru-RU" sz="2800" b="1" dirty="0" smtClean="0">
              <a:solidFill>
                <a:srgbClr val="800000"/>
              </a:solidFill>
              <a:latin typeface="Calibri" pitchFamily="34" charset="0"/>
            </a:endParaRPr>
          </a:p>
          <a:p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</a:rPr>
              <a:t> Классный руководитель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Calibri" pitchFamily="34" charset="0"/>
              </a:rPr>
              <a:t> 11 класса: Климова С.В.</a:t>
            </a:r>
            <a:endParaRPr lang="ru-RU" sz="2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5" name="Рисунок 4" descr="C:\Documents and Settings\Администратор\Рабочий стол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3665_4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143248"/>
            <a:ext cx="31432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61473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 пройдя через века МЫ говорим всем-"-"Идите, и скажите всем в чужих краях, что РУСЬ ЖИВА, </a:t>
            </a:r>
            <a:r>
              <a:rPr lang="ru-RU" smtClean="0"/>
              <a:t>пусть без </a:t>
            </a:r>
            <a:r>
              <a:rPr lang="ru-RU" dirty="0" smtClean="0"/>
              <a:t>страха жалуют к нам в гости, но если кто с мечом к нам войдет, от меча и погибнет. На том стоит и стоять будет Русская земля !!! </a:t>
            </a:r>
            <a:br>
              <a:rPr lang="ru-RU" dirty="0" smtClean="0"/>
            </a:br>
            <a:r>
              <a:rPr lang="ru-RU" dirty="0" smtClean="0"/>
              <a:t>Александр Невский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Исторический фильм: «Александр Невский»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496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714884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2784340"/>
            <a:ext cx="3671324" cy="407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214290"/>
            <a:ext cx="3571875" cy="2593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928670"/>
            <a:ext cx="4071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Из Орды Александр возвращался больным. Крепкое его здоровье было надорвано постоянными тревогами и трудами. С трудом, еле перемогаясь, продолжал он свой путь. Доехал он до Городца. Здесь окончательно слег. Ночью 14 ноября 1263 г. его не стало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Митрополит Кирилл с горечью произнес: «Зашло солнце земли Русской»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843213" y="1628775"/>
            <a:ext cx="591661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В условиях страшных испытаний, обрушившихся на русские земли, Александр Невский сумел найти силы для противостояния западным завоевателям, снискав славу великого русского полководца, а также заложил основы взаимоотношений с Золотой Ордой.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Уже в 1280-х годах во Владимире начинается почитание Александра Невского как святого, позднее он был официально канонизирован Русской православной церковью. Александр Невский был единственным православным светским правителем не только на Руси, но и во всей Европе, который не пошел на компромисс с католической церковью ради сохранения власти. При участии его сына Дмитрия Александровича и митрополита Кирилла была написана житийная повесть, получившая широкое распространение в более позднее время широко известной (сохранилось 15 редакций).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Канонизация Александра Невского</a:t>
            </a:r>
          </a:p>
        </p:txBody>
      </p:sp>
      <p:pic>
        <p:nvPicPr>
          <p:cNvPr id="7173" name="Picture 5" descr="180px-Alexander_nevskiy_archangelskiy_sobor">
            <a:hlinkClick r:id="rId2" tooltip="&quot;Святой Александр Невский. Фреска, 1666 г., Москва, Кремль, Архангельский собор, роспись юго-восточного столп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2990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3800" y="404813"/>
            <a:ext cx="3754438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/>
              <a:t>В 1724 </a:t>
            </a:r>
            <a:r>
              <a:rPr lang="ru-RU" sz="1600" dirty="0"/>
              <a:t>Петр I основал в Петербурге монастырь в честь своего великого соотечественника (ныне Александро-Невская лавра) и повелел перевезти туда останки князя. Он же постановил отмечать память Александра Невского 30 августа в день заключения победоносного </a:t>
            </a:r>
            <a:r>
              <a:rPr lang="ru-RU" sz="1600" dirty="0" err="1"/>
              <a:t>Ништадского</a:t>
            </a:r>
            <a:r>
              <a:rPr lang="ru-RU" sz="1600" dirty="0"/>
              <a:t> мира со Швецией. </a:t>
            </a: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b="1" dirty="0" smtClean="0"/>
              <a:t>В </a:t>
            </a:r>
            <a:r>
              <a:rPr lang="ru-RU" sz="1600" b="1" dirty="0"/>
              <a:t>1725 </a:t>
            </a:r>
            <a:r>
              <a:rPr lang="ru-RU" sz="1600" dirty="0"/>
              <a:t>императрица Екатерина I учредила орден Александра Невского — одну из высших наград России, существовавших до 1917. </a:t>
            </a:r>
          </a:p>
        </p:txBody>
      </p:sp>
      <p:pic>
        <p:nvPicPr>
          <p:cNvPr id="14343" name="Picture 7" descr="AlexNevsky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581525"/>
            <a:ext cx="1568450" cy="1655763"/>
          </a:xfrm>
          <a:prstGeom prst="rect">
            <a:avLst/>
          </a:prstGeom>
          <a:noFill/>
        </p:spPr>
      </p:pic>
      <p:pic>
        <p:nvPicPr>
          <p:cNvPr id="14344" name="Picture 8" descr="ib2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4691063" cy="3135312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95513" y="3857629"/>
            <a:ext cx="309086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dirty="0">
                <a:latin typeface="Arial" charset="0"/>
              </a:rPr>
              <a:t>Во время Великой Отечественной войны в </a:t>
            </a:r>
            <a:r>
              <a:rPr lang="ru-RU" b="1" dirty="0">
                <a:latin typeface="Arial" charset="0"/>
              </a:rPr>
              <a:t>1942</a:t>
            </a:r>
            <a:r>
              <a:rPr lang="ru-RU" dirty="0">
                <a:latin typeface="Arial" charset="0"/>
              </a:rPr>
              <a:t> был учрежден советский орден Александра Невского, которым награждались командиры от взводов до дивизий включительно, проявившие личную отвагу и обеспечившие успешные действия своих частей.</a:t>
            </a:r>
          </a:p>
        </p:txBody>
      </p:sp>
      <p:pic>
        <p:nvPicPr>
          <p:cNvPr id="6" name="Picture 6" descr="06S2108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71942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523876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1. Кем был Александр Невский?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Царем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Великим князем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Императором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2. Отчество Александра Невского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Владимирович</a:t>
            </a:r>
          </a:p>
          <a:p>
            <a:pPr>
              <a:lnSpc>
                <a:spcPct val="80000"/>
              </a:lnSpc>
            </a:pPr>
            <a:r>
              <a:rPr lang="ru-RU" sz="1400" b="1" dirty="0" err="1"/>
              <a:t>Ярополкович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Ярославович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3. Отношение с Русской Православной </a:t>
            </a:r>
            <a:r>
              <a:rPr lang="ru-RU" sz="1400" b="1" dirty="0" err="1"/>
              <a:t>Церквью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Был предан анафеме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Был канонизирован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Ни то, ни другое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4. Где состоялось Ледовое побоище?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На Ладожском озере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На Чудском озере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На озере Ильмень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5. Перед какой битвой Александр Невский приказал </a:t>
            </a:r>
            <a:endParaRPr lang="ru-RU" sz="1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/>
              <a:t>    своим </a:t>
            </a:r>
            <a:r>
              <a:rPr lang="ru-RU" sz="1400" b="1" dirty="0"/>
              <a:t>воинам снять железные доспехи?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Перед битвой в устье Ижоры (на Неве)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Перед Ледовым побоищем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Перед битвой на реке </a:t>
            </a:r>
            <a:r>
              <a:rPr lang="ru-RU" sz="1400" b="1" dirty="0" err="1"/>
              <a:t>Протве</a:t>
            </a:r>
            <a:endParaRPr lang="ru-RU" sz="1400" b="1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6666" t="3249" r="24445" b="2316"/>
          <a:stretch>
            <a:fillRect/>
          </a:stretch>
        </p:blipFill>
        <p:spPr bwMode="auto">
          <a:xfrm>
            <a:off x="6500826" y="3786190"/>
            <a:ext cx="17033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памя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928670"/>
            <a:ext cx="2928958" cy="292895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6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6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6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6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68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16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6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6. С кем сражалась дружина Александра Невского на Чудском озере?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немцами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Со шведами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Ордой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7. Режиссер культового фильма «Александр Невский»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Андрей Тарковский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Сергей Эйзенштейн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Эльдар Рязанов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8. В каком городе есть станция метро «Площадь Александра Невского»?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 Киеве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 Санкт-Петербурге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 Москве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9. Как складывались взаимоотношения Александра с Ордой?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Возил дары в Орду, княжил по ярлыку великого хана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Одержал победу над Ордой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Организовал партизанское движение для борьбы с Ордой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10. Где хранятся мощи Александра Невского?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 Санкт-Петербурге, в Александро-Невской лавре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 Москве, в Храме Христа Спасителя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Во Владимире, в Рождественском монастыре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487" y="3929066"/>
            <a:ext cx="2703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357166"/>
            <a:ext cx="20002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7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7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11. Актер, сыгравший Александра в художественном фильме «Александр Невский»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Николай Черкасов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Вячеслав Тихонов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Михаил </a:t>
            </a:r>
            <a:r>
              <a:rPr lang="ru-RU" sz="1400" b="1" dirty="0" err="1"/>
              <a:t>Пуговкин</a:t>
            </a:r>
            <a:endParaRPr lang="ru-RU" sz="1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12. За какие заслуги, согласно легенде, был прозван «Невским»?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За заслуги перед г. Санкт-Петербург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За победу в Ледовом побоище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За победу над шведами на Неве, в устье Ижоры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13. С кем из ордынских великих ханов встречался Александр?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Батыем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Чингисханом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</a:t>
            </a:r>
            <a:r>
              <a:rPr lang="ru-RU" sz="1400" b="1" dirty="0" err="1"/>
              <a:t>Джучи</a:t>
            </a:r>
            <a:endParaRPr lang="ru-RU" sz="1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14. С какой целью Римский папа Иннокентий IV прислал к Александру своих представителей?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Склонить Александра к принятию католичества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С просьбой оказать военную защиту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Выразить Александру свое восхищение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/>
              <a:t>15. Кем был учрежден орден Александра Невского, одна из высших наград России до 1917 года?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Екатериной I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Николаем II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Иваном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7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7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7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7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Имя Александра Невского — одно из самых славных в истории нашей страны. И не только славных, но что, пожалуй, еще значительнее,— одно из самых светлых и любимых русским народом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4" name="Picture 4" descr="G:\nev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857628"/>
            <a:ext cx="228599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Вернадский Г. В. Два подвига св. Александра Невского // Евразийский временник. Берлин, 1925. Т. 4.</a:t>
            </a:r>
          </a:p>
          <a:p>
            <a:r>
              <a:rPr lang="ru-RU" dirty="0" err="1" smtClean="0"/>
              <a:t>Пашуто</a:t>
            </a:r>
            <a:r>
              <a:rPr lang="ru-RU" dirty="0" smtClean="0"/>
              <a:t> В. Т. Александр Невский. М., 1974.</a:t>
            </a:r>
          </a:p>
          <a:p>
            <a:r>
              <a:rPr lang="ru-RU" dirty="0" smtClean="0"/>
              <a:t>Житие Александра Невского / </a:t>
            </a:r>
            <a:r>
              <a:rPr lang="ru-RU" dirty="0" err="1" smtClean="0"/>
              <a:t>Подгот</a:t>
            </a:r>
            <a:r>
              <a:rPr lang="ru-RU" dirty="0" smtClean="0"/>
              <a:t>. текста, пер. и </a:t>
            </a:r>
            <a:r>
              <a:rPr lang="ru-RU" dirty="0" err="1" smtClean="0"/>
              <a:t>коммент</a:t>
            </a:r>
            <a:r>
              <a:rPr lang="ru-RU" dirty="0" smtClean="0"/>
              <a:t>. В. И. </a:t>
            </a:r>
            <a:r>
              <a:rPr lang="ru-RU" dirty="0" err="1" smtClean="0"/>
              <a:t>Охотниковой</a:t>
            </a:r>
            <a:r>
              <a:rPr lang="ru-RU" dirty="0" smtClean="0"/>
              <a:t> // Памятники литературы Древней Руси: XIII век. 1981. С. 426-439.</a:t>
            </a:r>
          </a:p>
          <a:p>
            <a:r>
              <a:rPr lang="ru-RU" dirty="0" smtClean="0"/>
              <a:t>Кучкин В. А. О дате рождения Александра Невского // Вопросы истории. 1986. № 2. С. 174-176.</a:t>
            </a:r>
          </a:p>
          <a:p>
            <a:r>
              <a:rPr lang="ru-RU" dirty="0" err="1" smtClean="0"/>
              <a:t>Феннел</a:t>
            </a:r>
            <a:r>
              <a:rPr lang="ru-RU" dirty="0" smtClean="0"/>
              <a:t> Дж. Кризис средневековой Руси: 1200-1304: Пер. с англ. М., 1989.</a:t>
            </a:r>
          </a:p>
          <a:p>
            <a:r>
              <a:rPr lang="ru-RU" dirty="0" smtClean="0"/>
              <a:t>Интернет-ресурсы:</a:t>
            </a:r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nameofrussia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person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html</a:t>
            </a:r>
            <a:r>
              <a:rPr lang="ru-RU" u="sng" dirty="0" smtClean="0">
                <a:hlinkClick r:id="rId2"/>
              </a:rPr>
              <a:t>?</a:t>
            </a:r>
            <a:r>
              <a:rPr lang="en-US" u="sng" dirty="0" smtClean="0">
                <a:hlinkClick r:id="rId2"/>
              </a:rPr>
              <a:t>id</a:t>
            </a:r>
            <a:r>
              <a:rPr lang="ru-RU" u="sng" dirty="0" smtClean="0">
                <a:hlinkClick r:id="rId2"/>
              </a:rPr>
              <a:t>=41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wikipedia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wiki</a:t>
            </a:r>
            <a:r>
              <a:rPr lang="ru-RU" u="sng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 роль человека в истории страны;</a:t>
            </a:r>
          </a:p>
          <a:p>
            <a:r>
              <a:rPr lang="ru-RU" dirty="0" smtClean="0"/>
              <a:t>усвоить и обобщить знания о Святом князе Александре Невском;</a:t>
            </a:r>
          </a:p>
          <a:p>
            <a:r>
              <a:rPr lang="ru-RU" dirty="0" smtClean="0"/>
              <a:t>развивать патриотические чувства к Отчизне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pic>
        <p:nvPicPr>
          <p:cNvPr id="4" name="Picture 6" descr="pi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0" y="3500438"/>
            <a:ext cx="2919412" cy="30241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«Прошёл я страны и народы, но не видел такого ни царя среди царей, ни князя среди князей» </a:t>
            </a:r>
          </a:p>
          <a:p>
            <a:r>
              <a:rPr lang="ru-RU" dirty="0" smtClean="0"/>
              <a:t>«И прославилось имя его во всех странах, от моря </a:t>
            </a:r>
            <a:r>
              <a:rPr lang="ru-RU" dirty="0" err="1" smtClean="0"/>
              <a:t>Хонужского</a:t>
            </a:r>
            <a:r>
              <a:rPr lang="ru-RU" dirty="0" smtClean="0"/>
              <a:t> и до гор Араратских, и по ту сторону моря Варяжского и до великого Рима»</a:t>
            </a:r>
          </a:p>
          <a:p>
            <a:r>
              <a:rPr lang="ru-RU" sz="2800" dirty="0" smtClean="0"/>
              <a:t>«Истину мне сказали, что нет князя, подобного ему». (хан Батый)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</p:spPr>
      </p:pic>
      <p:pic>
        <p:nvPicPr>
          <p:cNvPr id="2054" name="Picture 6" descr="pi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0"/>
            <a:ext cx="2555875" cy="2781300"/>
          </a:xfrm>
          <a:prstGeom prst="rect">
            <a:avLst/>
          </a:prstGeom>
          <a:noFill/>
        </p:spPr>
      </p:pic>
      <p:pic>
        <p:nvPicPr>
          <p:cNvPr id="2055" name="Picture 7" descr="pic3"/>
          <p:cNvPicPr>
            <a:picLocks noChangeAspect="1" noChangeArrowheads="1"/>
          </p:cNvPicPr>
          <p:nvPr/>
        </p:nvPicPr>
        <p:blipFill>
          <a:blip r:embed="rId5" cstate="print"/>
          <a:srcRect l="2478" t="703" r="2209" b="9538"/>
          <a:stretch>
            <a:fillRect/>
          </a:stretch>
        </p:blipFill>
        <p:spPr bwMode="auto">
          <a:xfrm>
            <a:off x="3635375" y="3213100"/>
            <a:ext cx="2952750" cy="3644900"/>
          </a:xfrm>
          <a:prstGeom prst="rect">
            <a:avLst/>
          </a:prstGeom>
          <a:noFill/>
        </p:spPr>
      </p:pic>
      <p:pic>
        <p:nvPicPr>
          <p:cNvPr id="2056" name="Picture 8" descr="pic4"/>
          <p:cNvPicPr>
            <a:picLocks noChangeAspect="1" noChangeArrowheads="1"/>
          </p:cNvPicPr>
          <p:nvPr/>
        </p:nvPicPr>
        <p:blipFill>
          <a:blip r:embed="rId6" cstate="print"/>
          <a:srcRect t="5066" r="3328"/>
          <a:stretch>
            <a:fillRect/>
          </a:stretch>
        </p:blipFill>
        <p:spPr bwMode="auto">
          <a:xfrm>
            <a:off x="3635375" y="0"/>
            <a:ext cx="2951163" cy="3213100"/>
          </a:xfrm>
          <a:prstGeom prst="rect">
            <a:avLst/>
          </a:prstGeom>
          <a:noFill/>
        </p:spPr>
      </p:pic>
      <p:pic>
        <p:nvPicPr>
          <p:cNvPr id="2057" name="Picture 9" descr="pic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2749550"/>
            <a:ext cx="2555875" cy="410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7"/>
            <a:ext cx="2571767" cy="26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4857760"/>
            <a:ext cx="210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князь   Ярослав   Всеволодович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643050"/>
            <a:ext cx="3429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Родился в семье князя Ярослава Всеволодовича и княгини Феодосии, дочери князя Мстислава </a:t>
            </a:r>
            <a:r>
              <a:rPr lang="ru-RU" sz="2800" b="1" dirty="0" err="1" smtClean="0"/>
              <a:t>Удатного</a:t>
            </a:r>
            <a:r>
              <a:rPr lang="ru-RU" sz="2800" b="1" dirty="0" smtClean="0"/>
              <a:t> (Удалого).</a:t>
            </a:r>
            <a:endParaRPr lang="ru-RU" sz="2800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3108" y="571480"/>
            <a:ext cx="6330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Происхождение. Начало княжения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392904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57188" y="357188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800000"/>
                </a:solidFill>
              </a:rPr>
              <a:t>   </a:t>
            </a:r>
            <a:r>
              <a:rPr lang="ru-RU" sz="4000" b="1">
                <a:solidFill>
                  <a:srgbClr val="800000"/>
                </a:solidFill>
              </a:rPr>
              <a:t>Невская битва         1240год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В 1240 году шведская флотилия во главе с ярлом </a:t>
            </a:r>
            <a:r>
              <a:rPr lang="ru-RU" b="1" dirty="0" err="1" smtClean="0"/>
              <a:t>Биргером</a:t>
            </a:r>
            <a:r>
              <a:rPr lang="ru-RU" b="1" dirty="0" smtClean="0"/>
              <a:t> вошла в устье Невы. Александр напал на врага утром 15 июля 1240. Сражение произошло на берегу Невы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t_photo_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857375"/>
            <a:ext cx="34559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6" y="1643050"/>
            <a:ext cx="428628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Новгородцы любили Александра, но все-таки он не смог долго ужиться с ними: он хотел большей власти и не выносил вечевых беспорядков. Вскоре после невской победы он выехал из Новгорода. Но опасность  грозила Новгородской области со стороны немцев.</a:t>
            </a:r>
            <a:r>
              <a:rPr lang="ru-RU" sz="2800" i="1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862" t="29710" r="19298" b="21643"/>
          <a:stretch>
            <a:fillRect/>
          </a:stretch>
        </p:blipFill>
        <p:spPr>
          <a:xfrm>
            <a:off x="4067175" y="1341438"/>
            <a:ext cx="4105275" cy="3079750"/>
          </a:xfr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Ледовое побоище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187450" y="4581525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5 апреля 1242 года произошло главное сражение в войне с Ливонским орденом, больше известное как Ледовое побоище. Битва произошла на льду Чудского озера у Вороньего камня.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71550" y="2349500"/>
            <a:ext cx="3024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Атака немецких рыцарей. 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                            Гравюра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Пользователь\Рабочий стол\2009_08_25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71612"/>
            <a:ext cx="4029456" cy="41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Ледовое побоище 1242год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1571612"/>
            <a:ext cx="40417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1079</Words>
  <Application>Microsoft Office PowerPoint</Application>
  <PresentationFormat>Экран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МКОУ Бутурлиновская СОШ №7</vt:lpstr>
      <vt:lpstr>Цель:</vt:lpstr>
      <vt:lpstr>Слайд 3</vt:lpstr>
      <vt:lpstr>Слайд 4</vt:lpstr>
      <vt:lpstr>Слайд 5</vt:lpstr>
      <vt:lpstr>Слайд 6</vt:lpstr>
      <vt:lpstr>Слайд 7</vt:lpstr>
      <vt:lpstr>Ледовое побоище</vt:lpstr>
      <vt:lpstr>Ледовое побоище 1242год</vt:lpstr>
      <vt:lpstr>Исторический фильм: «Александр Невский»</vt:lpstr>
      <vt:lpstr>Слайд 11</vt:lpstr>
      <vt:lpstr>Канонизация Александра Невского</vt:lpstr>
      <vt:lpstr>Слайд 13</vt:lpstr>
      <vt:lpstr>Тест</vt:lpstr>
      <vt:lpstr>Слайд 15</vt:lpstr>
      <vt:lpstr>Слайд 16</vt:lpstr>
      <vt:lpstr>Вывод:</vt:lpstr>
      <vt:lpstr>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Бутурлиновская СОШ №7</dc:title>
  <cp:lastModifiedBy>Admin</cp:lastModifiedBy>
  <cp:revision>12</cp:revision>
  <dcterms:modified xsi:type="dcterms:W3CDTF">2014-03-23T18:45:34Z</dcterms:modified>
</cp:coreProperties>
</file>