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8" r:id="rId6"/>
    <p:sldId id="267" r:id="rId7"/>
    <p:sldId id="259" r:id="rId8"/>
    <p:sldId id="261" r:id="rId9"/>
    <p:sldId id="260" r:id="rId10"/>
    <p:sldId id="263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9CCBC-2495-4149-A06F-9A5D2934F34F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55DAC-98A8-47CC-9245-9E9372B73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ral.ru/gallery/news/109899/0.jpg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fp=4&amp;img_url=http://www.hospitalitywholesale.com.au/products/black-steel-paella-pan1.jpg&amp;iorient=&amp;ih=&amp;icolor=&amp;p=4&amp;site=&amp;text=%D1%87%D1%83%D0%B3%D1%83%D0%BD%20%D0%B8%20%D1%81%D1%82%D0%B0%D0%BB%D1%8C&amp;iw=&amp;wp=&amp;pos=121&amp;recent=&amp;type=&amp;isize=&amp;rpt=simage&amp;itype=&amp;nojs=1" TargetMode="External"/><Relationship Id="rId3" Type="http://schemas.openxmlformats.org/officeDocument/2006/relationships/image" Target="../media/image16.jpeg"/><Relationship Id="rId7" Type="http://schemas.openxmlformats.org/officeDocument/2006/relationships/image" Target="../media/image18.jpeg"/><Relationship Id="rId2" Type="http://schemas.openxmlformats.org/officeDocument/2006/relationships/hyperlink" Target="http://tu.odessa.ua/files/img/Koh-i-noor-prostoy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fp=0&amp;img_url=http://chertovy-kulichki.nnover.ru/data/myupload/4/561/4561579/a-ugol-aktiv.jpg&amp;iorient=&amp;ih=&amp;icolor=&amp;site=&amp;text=%D0%B0%D0%BA%D1%82%D0%B8%D0%B2%D0%B8%D1%80%D0%BE%D0%B2%D0%B0%D0%BD%D0%BD%D1%8B%D0%B9%20%D1%83%D0%B3%D0%BE%D0%BB%D1%8C&amp;iw=&amp;wp=&amp;pos=17&amp;recent=&amp;type=&amp;isize=&amp;rpt=simage&amp;itype=&amp;nojs=1" TargetMode="External"/><Relationship Id="rId5" Type="http://schemas.openxmlformats.org/officeDocument/2006/relationships/image" Target="../media/image17.jpeg"/><Relationship Id="rId4" Type="http://schemas.openxmlformats.org/officeDocument/2006/relationships/hyperlink" Target="http://images.yandex.ru/yandsearch?fp=0&amp;img_url=http://img0.liveinternet.ru/images/attach/c/0/39/287/39287941_julevr10.gif&amp;iorient=&amp;ih=&amp;icolor=&amp;site=&amp;text=%D0%B1%D1%80%D0%B8%D0%BB%D0%BB%D0%B8%D0%B0%D0%BD%D1%82&amp;iw=&amp;wp=&amp;pos=2&amp;recent=&amp;type=&amp;isize=&amp;rpt=simage&amp;itype=&amp;nojs=1" TargetMode="External"/><Relationship Id="rId9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im5-tub-ru.yandex.net/i?id=42457246-63-72&amp;n=21" TargetMode="External"/><Relationship Id="rId3" Type="http://schemas.openxmlformats.org/officeDocument/2006/relationships/hyperlink" Target="http://www.jabinesban.com/wp-content/uploads/2010/09/fullereno_fullereno.jpg" TargetMode="External"/><Relationship Id="rId7" Type="http://schemas.openxmlformats.org/officeDocument/2006/relationships/hyperlink" Target="http://art-market.com.ua/media/catalog/product/cache/17/image/9df78eab33525d08d6e5fb8d27136e95/1/1/111111111111111_2.jpg" TargetMode="External"/><Relationship Id="rId2" Type="http://schemas.openxmlformats.org/officeDocument/2006/relationships/hyperlink" Target="http://urbanjewelers.biz/wp-content/uploads/2010/10/diamonds-e1288016603994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tudents.by/articles/19/1001931/PH04503.jpg" TargetMode="External"/><Relationship Id="rId5" Type="http://schemas.openxmlformats.org/officeDocument/2006/relationships/hyperlink" Target="http://www.rmnt.ru/pub/uploads/glass_cutter_0511_3.jpg" TargetMode="External"/><Relationship Id="rId4" Type="http://schemas.openxmlformats.org/officeDocument/2006/relationships/hyperlink" Target="http://s58.radikal.ru/i160/1012/ff/2e7639eb01bc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www.en.edu.ru/shared/files/old/1367_krreshfe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berkovich-zametki.com/2007/Zametki/Nomer17/kroto1.jpg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sait-sovetov.net/stati-tehnika/images/kristallicheskaya-reshetka-grafita-698_2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urbanjewelers.biz/wp-content/uploads/2010/10/diamonds-e1288016603994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58.radikal.ru/i160/1012/ff/2e7639eb01bc.jpg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rmnt.ru/pub/uploads/glass_cutter_0511_3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www.students.by/articles/19/1001931/PH04503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rt-market.com.ua/media/catalog/product/cache/17/image/9df78eab33525d08d6e5fb8d27136e95/1/1/111111111111111_2.jpg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payka2010.ru/articlesfoto/1180_big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jabinesban.com/wp-content/uploads/2010/09/fullereno_fullereno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blog.johareez.com/wp-content/uploads/2013/02/5-Gemstone-Treatments-That-Are-Used-To-Improve-Jewel%E2%80%99s-Appearance.jpg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hyperlink" Target="http://rsnvrn.ucoz.ru/SMI/izvestnjak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geology.com/minerals/photos/siderite-316-a.jpg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www.allwomens.ru/uploads/posts/2011-06/lechebnye-i-magicheskie-svoystva-magnezita.jpg" TargetMode="External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428736"/>
            <a:ext cx="442223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Углерод</a:t>
            </a:r>
          </a:p>
          <a:p>
            <a:pPr algn="ctr"/>
            <a:endParaRPr lang="ru-RU" sz="66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http://www.ural.ru/gallery/news/109899/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7" y="428604"/>
            <a:ext cx="2904037" cy="271464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4" name="TextBox 3"/>
          <p:cNvSpPr txBox="1"/>
          <p:nvPr/>
        </p:nvSpPr>
        <p:spPr>
          <a:xfrm>
            <a:off x="1142976" y="4929198"/>
            <a:ext cx="76163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Работу выполнила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химии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ГБОУ СОШ №1465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Попова Светлана Анатольевна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857356" y="2857496"/>
            <a:ext cx="5214974" cy="107157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Применение углерода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V="1">
            <a:off x="2250265" y="1893083"/>
            <a:ext cx="1357322" cy="5715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0" y="0"/>
            <a:ext cx="3357586" cy="1643074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Производство чугуна и стали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 flipH="1" flipV="1">
            <a:off x="4036215" y="1250141"/>
            <a:ext cx="1714512" cy="121444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5143504" y="0"/>
            <a:ext cx="3714776" cy="1128714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медицине(уголь активированный)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643042" y="4572008"/>
            <a:ext cx="3714776" cy="1928826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Карандашная промышленность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2107389" y="4107661"/>
            <a:ext cx="785818" cy="28575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 flipH="1" flipV="1">
            <a:off x="6929454" y="2786058"/>
            <a:ext cx="857256" cy="5715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5429256" y="1428736"/>
            <a:ext cx="3500462" cy="127159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изготовления электродов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16200000" flipH="1">
            <a:off x="5250661" y="4464851"/>
            <a:ext cx="1214446" cy="28575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5286348" y="5357826"/>
            <a:ext cx="3857652" cy="127159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ювелирной промышленности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tu.odessa.ua/files/img/Koh-i-noor-prosto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500438"/>
            <a:ext cx="1631255" cy="150693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2052" name="Picture 4" descr="http://im7-tub-ru.yandex.net/i?id=423437315-2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63242" y="3786190"/>
            <a:ext cx="1990249" cy="150018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2054" name="Picture 6" descr="http://im1-tub-ru.yandex.net/i?id=578947610-37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14744" y="0"/>
            <a:ext cx="1162050" cy="14287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2056" name="Picture 8" descr="http://im2-tub-ru.yandex.net/i?id=83601191-27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283" y="1714488"/>
            <a:ext cx="1857388" cy="134593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500"/>
                            </p:stCondLst>
                            <p:childTnLst>
                              <p:par>
                                <p:cTn id="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0" grpId="0" animBg="1"/>
      <p:bldP spid="11" grpId="0" animBg="1"/>
      <p:bldP spid="17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5929330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http://urbanjewelers.biz/wp-content/uploads/2010/10/diamonds-e1288016603994.jpg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071810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http://www.jabinesban.com/wp-content/uploads/2010/09/fullereno_fullereno.jpg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5357826"/>
            <a:ext cx="6143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http://s58.radikal.ru/i160/1012/ff/2e7639eb01bc.jpg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928802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http://www.rmnt.ru/pub/uploads/glass_cutter_0511_3.jpg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2500306"/>
            <a:ext cx="5929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http://www.students.by/articles/19/1001931/PH04503.jpg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3857628"/>
            <a:ext cx="7643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http://art-market.com.ua/media/catalog/product/cache/17/image/9df78eab33525d08d6e5fb8d27136e95/1/1/111111111111111_2.jpg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4857760"/>
            <a:ext cx="6000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http://im5-tub-ru.yandex.net/i?id=42457246-63-72&amp;n=21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85720" y="285728"/>
            <a:ext cx="8478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Ссылки на источники информации и изображения: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692" y="1000108"/>
            <a:ext cx="86360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И.И.Новошинский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Н.С.Новошинская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Химия 10 класс (профильный уровень)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верх 2"/>
          <p:cNvSpPr/>
          <p:nvPr/>
        </p:nvSpPr>
        <p:spPr>
          <a:xfrm>
            <a:off x="4214810" y="1500174"/>
            <a:ext cx="484632" cy="978408"/>
          </a:xfrm>
          <a:prstGeom prst="up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214546" y="0"/>
            <a:ext cx="4429156" cy="141441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 - неметалл  № 6 в периодической системе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357818" y="3071810"/>
            <a:ext cx="714380" cy="484632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643306" y="2571744"/>
            <a:ext cx="1643074" cy="142876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115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215074" y="2214554"/>
            <a:ext cx="2714644" cy="2000264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группа  главная подгруппа</a:t>
            </a: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3000364" y="3071810"/>
            <a:ext cx="549780" cy="484632"/>
          </a:xfrm>
          <a:prstGeom prst="lef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14282" y="2428868"/>
            <a:ext cx="2714644" cy="1928826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Возможные степени окисления: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-4, 0, +2, +4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214810" y="4071942"/>
            <a:ext cx="484632" cy="978408"/>
          </a:xfrm>
          <a:prstGeom prst="down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143108" y="5143512"/>
            <a:ext cx="4786346" cy="1414466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Основа всех живых организмов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14282" y="214290"/>
            <a:ext cx="8786874" cy="178595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Аллотропные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модификации  углерода имеют атомную кристаллическую решетку.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Их строение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429124" y="2500306"/>
            <a:ext cx="48463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верх 3"/>
          <p:cNvSpPr/>
          <p:nvPr/>
        </p:nvSpPr>
        <p:spPr>
          <a:xfrm rot="13442838">
            <a:off x="2015743" y="2005638"/>
            <a:ext cx="484632" cy="6516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верх 4"/>
          <p:cNvSpPr/>
          <p:nvPr/>
        </p:nvSpPr>
        <p:spPr>
          <a:xfrm rot="7858655">
            <a:off x="6338882" y="1984685"/>
            <a:ext cx="484632" cy="7382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85852" y="2643182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Алмаз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16" y="2500306"/>
            <a:ext cx="1299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Графит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9058" y="3286124"/>
            <a:ext cx="1489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Фуллерен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en.edu.ru/shared/files/old/1367_krreshf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286124"/>
            <a:ext cx="2643206" cy="21665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http://sait-sovetov.net/stati-tehnika/images/kristallicheskaya-reshetka-grafita-698_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3143248"/>
            <a:ext cx="2616568" cy="2058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0" name="Picture 6" descr="http://berkovich-zametki.com/2007/Zametki/Nomer17/kroto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0430" y="4000504"/>
            <a:ext cx="2505071" cy="24507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0"/>
            <a:ext cx="15969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Алмаз</a:t>
            </a:r>
            <a:endParaRPr lang="ru-RU" sz="40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urbanjewelers.biz/wp-content/uploads/2010/10/diamonds-e128801660399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48" y="142852"/>
            <a:ext cx="3643370" cy="2303595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1032" name="Picture 8" descr="http://www.rmnt.ru/pub/uploads/glass_cutter_0511_3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786322"/>
            <a:ext cx="3333750" cy="1762126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1034" name="Picture 10" descr="http://s58.radikal.ru/i160/1012/ff/2e7639eb01bc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86380" y="4000504"/>
            <a:ext cx="3300435" cy="250033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357158" y="2428868"/>
            <a:ext cx="6000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Применяется  в: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Обрабатывающей промышленности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Электротехнике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Горной промышленности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Ювелирном производстве</a:t>
            </a:r>
          </a:p>
          <a:p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500042"/>
            <a:ext cx="47863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…это самое твердое вещество на Земле, тугоплавкое с высоким показателем преломления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0"/>
            <a:ext cx="20442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Графит</a:t>
            </a:r>
            <a:endParaRPr lang="ru-RU" sz="40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3" y="571480"/>
            <a:ext cx="6858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…это мягкое серо-черное вещество,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тугоплавкое , являющееся 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полупроводником со слоистой структурой.</a:t>
            </a:r>
          </a:p>
          <a:p>
            <a:endParaRPr lang="ru-RU" sz="2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Применяется в: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Графитовых стержнях-электродах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Производстве теплозащитного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материала для головных частей ракет (термостойкость)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Получении тиглей 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Изготовлении минеральных красок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Карандашной промышленности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www.students.by/articles/19/1001931/PH0450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14290"/>
            <a:ext cx="2786082" cy="2198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4580" name="Picture 4" descr="http://payka2010.ru/articlesfoto/1180_big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2714620"/>
            <a:ext cx="2641981" cy="2634454"/>
          </a:xfrm>
          <a:prstGeom prst="rect">
            <a:avLst/>
          </a:prstGeom>
          <a:noFill/>
        </p:spPr>
      </p:pic>
      <p:pic>
        <p:nvPicPr>
          <p:cNvPr id="24582" name="Picture 6" descr="http://art-market.com.ua/media/catalog/product/cache/17/image/9df78eab33525d08d6e5fb8d27136e95/1/1/111111111111111_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08" y="5151704"/>
            <a:ext cx="2357454" cy="1656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jabinesban.com/wp-content/uploads/2010/09/fullereno_fulleren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357166"/>
            <a:ext cx="2925386" cy="23171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2357422" y="0"/>
            <a:ext cx="23573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Фуллерен</a:t>
            </a:r>
            <a:endParaRPr lang="ru-RU" sz="40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2857496"/>
            <a:ext cx="8358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Фуллерены планируют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использовать: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Для создания фотоприемников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Для создания сверхпроводящих материалов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В качестве красителей для копировальных машин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В качестве основы для аккумуляторных батарей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Для создания оптоэлектронных устройств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В медицине и фармакологии</a:t>
            </a:r>
          </a:p>
          <a:p>
            <a:endParaRPr lang="ru-RU" sz="2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714356"/>
            <a:ext cx="55844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это  новая </a:t>
            </a:r>
            <a:r>
              <a:rPr lang="ru-RU" sz="24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аллотропная</a:t>
            </a:r>
            <a:endParaRPr lang="ru-RU" sz="2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форма  углерода , молекула которого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состоит из 60-70 атомов </a:t>
            </a: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образующих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сферу.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57158" y="142852"/>
            <a:ext cx="4143404" cy="1000132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Нахождение в природе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rsnvrn.ucoz.ru/SMI/izvestnjak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785794"/>
            <a:ext cx="2194882" cy="164307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TextBox 5"/>
          <p:cNvSpPr txBox="1"/>
          <p:nvPr/>
        </p:nvSpPr>
        <p:spPr>
          <a:xfrm>
            <a:off x="4786314" y="857232"/>
            <a:ext cx="40719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Мел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8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известняк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мрамор</a:t>
            </a:r>
          </a:p>
          <a:p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2800" b="1" i="1" baseline="-25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i="1" baseline="-25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4" descr="http://www.allwomens.ru/uploads/posts/2011-06/lechebnye-i-magicheskie-svoystva-magnezit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95124" y="2928934"/>
            <a:ext cx="2357454" cy="17859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8" name="TextBox 7"/>
          <p:cNvSpPr txBox="1"/>
          <p:nvPr/>
        </p:nvSpPr>
        <p:spPr>
          <a:xfrm>
            <a:off x="4786314" y="3786190"/>
            <a:ext cx="18724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Магнезит </a:t>
            </a:r>
          </a:p>
          <a:p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MgCO</a:t>
            </a:r>
            <a:r>
              <a:rPr lang="en-US" sz="2800" b="1" i="1" baseline="-25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i="1" baseline="-25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0" name="Picture 6" descr="http://geology.com/minerals/photos/siderite-316-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3702" y="4986294"/>
            <a:ext cx="2286016" cy="171129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TextBox 10"/>
          <p:cNvSpPr txBox="1"/>
          <p:nvPr/>
        </p:nvSpPr>
        <p:spPr>
          <a:xfrm>
            <a:off x="4786314" y="5357826"/>
            <a:ext cx="16193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Сидерит</a:t>
            </a:r>
          </a:p>
          <a:p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FeCO</a:t>
            </a:r>
            <a:r>
              <a:rPr lang="en-US" sz="2800" b="1" i="1" baseline="-25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i="1" baseline="-25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2" name="Picture 8" descr="http://blog.johareez.com/wp-content/uploads/2013/02/5-Gemstone-Treatments-That-Are-Used-To-Improve-Jewel%E2%80%99s-Appearance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282" y="4643446"/>
            <a:ext cx="2912952" cy="2000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214282" y="3500438"/>
            <a:ext cx="23599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самородном 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виде: </a:t>
            </a:r>
          </a:p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алмаз и графит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>
            <a:off x="607191" y="2250273"/>
            <a:ext cx="1928826" cy="8572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2571736" y="2643182"/>
            <a:ext cx="1285884" cy="8572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28860" y="3571876"/>
            <a:ext cx="2139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виде солей: </a:t>
            </a:r>
          </a:p>
        </p:txBody>
      </p:sp>
      <p:sp>
        <p:nvSpPr>
          <p:cNvPr id="30" name="Левая фигурная скобка 29"/>
          <p:cNvSpPr/>
          <p:nvPr/>
        </p:nvSpPr>
        <p:spPr>
          <a:xfrm>
            <a:off x="4429124" y="714356"/>
            <a:ext cx="357190" cy="5929354"/>
          </a:xfrm>
          <a:prstGeom prst="leftBrace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428596" y="1285860"/>
            <a:ext cx="3929090" cy="150019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Содержание углерода в земной коре 0,1 % по массе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8" grpId="0"/>
      <p:bldP spid="11" grpId="0"/>
      <p:bldP spid="13" grpId="0"/>
      <p:bldP spid="25" grpId="0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214910" y="714356"/>
            <a:ext cx="3929090" cy="178595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В составе растений и животных (~18 %).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14282" y="2285992"/>
            <a:ext cx="6858048" cy="2357454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организме человека достигает около 21 % (15 кг на 70 кг массы тела). Углерод составляет 2/3 массы мышц и 1/3 массы костной ткани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28596" y="4714884"/>
            <a:ext cx="8001056" cy="1928802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Выводится из организма преимущественно с выдыхаемым воздухом (углекислый газ) и мочой (мочевина).</a:t>
            </a:r>
            <a:endParaRPr lang="ru-RU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4282" y="357166"/>
            <a:ext cx="4643470" cy="150019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Углерод в живых организмах</a:t>
            </a:r>
            <a:endParaRPr lang="ru-RU" sz="32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1582406">
            <a:off x="4436707" y="1525668"/>
            <a:ext cx="54996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7546437">
            <a:off x="868153" y="1836928"/>
            <a:ext cx="54996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714348" y="142852"/>
            <a:ext cx="7358114" cy="642942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Химические свойства углерода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929190" y="785794"/>
            <a:ext cx="785818" cy="64294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2500298" y="785794"/>
            <a:ext cx="714380" cy="5715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4071934" y="1428736"/>
            <a:ext cx="4857784" cy="371477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 сложными веществами:</a:t>
            </a:r>
            <a:endParaRPr lang="ru-RU" sz="24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Восстанавливает металлы из их оксидов</a:t>
            </a:r>
          </a:p>
          <a:p>
            <a:pPr algn="ctr"/>
            <a:r>
              <a:rPr lang="en-US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+ 3C</a:t>
            </a:r>
            <a:r>
              <a:rPr lang="en-US" sz="24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=CaC</a:t>
            </a:r>
            <a:r>
              <a:rPr lang="en-US" sz="24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+C</a:t>
            </a:r>
            <a:r>
              <a:rPr lang="en-US" sz="24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24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Реагирует с концентрированными кислотам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4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en-US" sz="24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=2SO</a:t>
            </a:r>
            <a:r>
              <a:rPr lang="en-US" sz="24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+C</a:t>
            </a:r>
            <a:r>
              <a:rPr lang="en-US" sz="24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+4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+2H</a:t>
            </a:r>
            <a:r>
              <a:rPr lang="en-US" sz="24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4282" y="1428736"/>
            <a:ext cx="3786214" cy="371477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i="1" u="sng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u="sng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простыми веществами:</a:t>
            </a:r>
          </a:p>
          <a:p>
            <a:pPr algn="ctr"/>
            <a:endParaRPr lang="ru-RU" sz="2400" b="1" i="1" u="sng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  неметаллами:</a:t>
            </a:r>
          </a:p>
          <a:p>
            <a:pPr marL="457200" indent="-457200" algn="ctr"/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Si + C</a:t>
            </a:r>
            <a:r>
              <a:rPr lang="en-US" sz="24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=SiC</a:t>
            </a:r>
            <a:r>
              <a:rPr lang="en-US" sz="24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-4</a:t>
            </a:r>
            <a:endParaRPr lang="ru-RU" sz="24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+O</a:t>
            </a:r>
            <a:r>
              <a:rPr lang="en-US" sz="24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=C</a:t>
            </a:r>
            <a:r>
              <a:rPr lang="en-US" sz="24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+4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i="1" baseline="-25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i="1" baseline="-25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 металлами:</a:t>
            </a:r>
          </a:p>
          <a:p>
            <a:pPr marL="457200" indent="-457200" algn="ctr"/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4AL + 3C</a:t>
            </a:r>
            <a:r>
              <a:rPr lang="en-US" sz="24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AL</a:t>
            </a:r>
            <a:r>
              <a:rPr lang="en-US" sz="24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i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-4</a:t>
            </a:r>
            <a:endParaRPr lang="ru-RU" sz="2400" b="1" i="1" baseline="30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endParaRPr lang="ru-RU" sz="2400" b="1" i="1" baseline="30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endParaRPr lang="ru-RU" sz="2400" b="1" i="1" baseline="30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endParaRPr lang="ru-RU" sz="2400" b="1" i="1" baseline="30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4282" y="5286388"/>
            <a:ext cx="8572560" cy="142876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реакциях углерод проявляет и окислительные, и восстановительные свойства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356</Words>
  <Application>Microsoft Office PowerPoint</Application>
  <PresentationFormat>Экран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23</cp:revision>
  <dcterms:created xsi:type="dcterms:W3CDTF">2014-01-08T13:19:45Z</dcterms:created>
  <dcterms:modified xsi:type="dcterms:W3CDTF">2014-02-09T14:30:02Z</dcterms:modified>
</cp:coreProperties>
</file>