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  <p:sldMasterId id="2147483760" r:id="rId2"/>
    <p:sldMasterId id="2147483792" r:id="rId3"/>
  </p:sldMasterIdLst>
  <p:sldIdLst>
    <p:sldId id="256" r:id="rId4"/>
    <p:sldId id="269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0" r:id="rId14"/>
    <p:sldId id="271" r:id="rId15"/>
    <p:sldId id="272" r:id="rId16"/>
    <p:sldId id="273" r:id="rId17"/>
    <p:sldId id="267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7A2A48"/>
    <a:srgbClr val="29F329"/>
    <a:srgbClr val="66FF66"/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712" autoAdjust="0"/>
  </p:normalViewPr>
  <p:slideViewPr>
    <p:cSldViewPr>
      <p:cViewPr varScale="1">
        <p:scale>
          <a:sx n="72" d="100"/>
          <a:sy n="72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51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9251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1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1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1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1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2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2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2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2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2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2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2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2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2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2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3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3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3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3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3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253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253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253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92538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2539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2540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D0990B-8A2C-48D5-A70E-F53FABC0AA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2D5602-5328-4C43-AAF5-985F4CC8817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5D09DB-99EF-4816-A3E2-B96EFA841E7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730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201731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20173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173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1734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01735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201736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201737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1738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1739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201740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20174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4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4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201744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45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4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20174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4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49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201750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51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52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20175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5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5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201756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57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58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20175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6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61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201762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63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64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20176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6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6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201768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69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70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20177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7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73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201774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75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76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20177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7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79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201780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81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8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20178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8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85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201786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87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88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20178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9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91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201792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93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94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2017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79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201798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799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80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20180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80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01803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1804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201805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201806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807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808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201809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810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811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201812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813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814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201815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816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817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201818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819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820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201821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822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823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201824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825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826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201827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828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829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201830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831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832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201833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834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835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201836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837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201838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01839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01840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1841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1842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1843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1844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1845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1846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1847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1848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201849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1850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1851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1852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1853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1854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1855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1856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1857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1858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1859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1860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1861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1862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186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186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1865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1866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1867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5CBDED-7616-41DE-9043-539E8175A6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41414-AEF5-47AF-9457-66F78CDCEB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1C77C-7252-444C-ADB5-2F43367A23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7F1F8-CAA7-4750-AA24-882151F4B2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B367F-0407-4010-95D1-CAC847AF59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08D80-530E-4C18-8879-0C00911FEF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9D7B7-60CD-4446-A1D0-4CE1186DFC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B0747-8151-4BDB-A619-38213B8742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A3F8F9-D9E8-4AE4-8F64-8CF8C27E206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6C249-7DD4-4C54-A328-89011360E0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91F74-E78B-42BA-9E3E-9AE8AD59FC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FDE33-9D68-4C4F-910B-7A7427C6E7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6E358-5874-4EE5-923B-825498ED5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7062A8-3F01-482A-BF6D-CB4ED88A5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4A51-D4FD-4209-837C-6657BB438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8119F-363E-4676-B73D-7F6D8A3E3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B921F-4838-45B3-8EFA-A72C72C81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B27A8-2197-4A6F-8AFD-3F8FF1FD1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F9D72-9E7E-4A27-982C-88E0ABAC4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3E67D6-565D-492C-82C6-6B41F8621DC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B7FD7-D44D-4241-B345-F7EB621AB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C5B4A-66A1-4810-A83A-673334DAB9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0C73B-307B-4D71-976F-0EF3C1A94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4CC16-CFEC-4986-999A-B7610B6FD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07EB59-D1F3-439D-B00E-4318390811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0F21E6-51DF-44A9-BA03-166F2854D9E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08F107-236A-47B9-9899-890F424E4D5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5CC4D-80FA-407F-981F-7B00C5DB57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E57D75-219E-47DB-AC34-30F770AB130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0F9AB-E96C-4649-ACA6-B1034600C44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E4EF76-35E4-4572-ADB4-6E53F13867B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49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9149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49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49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49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49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49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49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49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49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50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50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50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50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50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50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50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50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50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50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151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151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151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151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151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151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65CC257-6D5A-4D87-A82D-DF866D1558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9151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70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00707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0070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70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0710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00711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712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0713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0071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71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071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071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00718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0719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00720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0721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0072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2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24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0072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2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27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0072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2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30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0073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3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3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0073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3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36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0073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3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39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0074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4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42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0074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4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45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0074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4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4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0074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5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51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0075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5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54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0075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5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57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0075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5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60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0076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6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6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0076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6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66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0076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6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69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0077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7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72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0077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7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75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0077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7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7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0077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8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81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0078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8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078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078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00786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0078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8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89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0079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9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92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0079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9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95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0079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79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798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0079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80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801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0080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80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804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0080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80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807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0080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80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810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0081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81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813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0081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81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0816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0081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81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081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20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2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2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2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2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2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26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27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2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2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3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31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3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33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3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3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3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3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3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3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0840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084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084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084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084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084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1DDD0BD0-62E7-4EA3-A9E4-E6A547F19B5D}" type="slidenum">
              <a:rPr lang="ru-RU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8852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8853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pic>
        <p:nvPicPr>
          <p:cNvPr id="15369" name="Picture 9" descr="C:\Wendy\anabnr2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fld id="{A684CC16-CFEC-4986-999A-B7610B6FDF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24001"/>
            <a:ext cx="6737350" cy="6858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Внеклассное мероприятие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667000"/>
            <a:ext cx="8077200" cy="297180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5400" dirty="0">
                <a:solidFill>
                  <a:srgbClr val="0000FF"/>
                </a:solidFill>
                <a:latin typeface="Monotype Corsiva" pitchFamily="66" charset="0"/>
              </a:rPr>
              <a:t>«</a:t>
            </a:r>
            <a:r>
              <a:rPr lang="ru-RU" sz="5400" dirty="0" smtClean="0">
                <a:solidFill>
                  <a:srgbClr val="0000FF"/>
                </a:solidFill>
                <a:latin typeface="Monotype Corsiva" pitchFamily="66" charset="0"/>
              </a:rPr>
              <a:t>Посвящение </a:t>
            </a:r>
            <a:r>
              <a:rPr lang="ru-RU" sz="5400" dirty="0">
                <a:solidFill>
                  <a:srgbClr val="0000FF"/>
                </a:solidFill>
                <a:latin typeface="Monotype Corsiva" pitchFamily="66" charset="0"/>
              </a:rPr>
              <a:t>в </a:t>
            </a:r>
            <a:r>
              <a:rPr lang="ru-RU" sz="5400" dirty="0" smtClean="0">
                <a:solidFill>
                  <a:srgbClr val="0000FF"/>
                </a:solidFill>
                <a:latin typeface="Monotype Corsiva" pitchFamily="66" charset="0"/>
              </a:rPr>
              <a:t>химики»</a:t>
            </a:r>
            <a:endParaRPr lang="ru-RU" sz="5400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962400"/>
            <a:ext cx="14097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«Химическое ассорти»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951038"/>
            <a:ext cx="7567612" cy="4068762"/>
          </a:xfrm>
        </p:spPr>
        <p:txBody>
          <a:bodyPr/>
          <a:lstStyle/>
          <a:p>
            <a:r>
              <a:rPr lang="ru-RU" sz="2800" dirty="0" smtClean="0"/>
              <a:t>Перед командами лежат карточки с формулами веществ. Задача первой команды: выбрать оксиды и кислоты, второй – основания и соли. Все вещества необходимо назвать.</a:t>
            </a:r>
          </a:p>
          <a:p>
            <a:pPr algn="ctr"/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pPr>
              <a:buFontTx/>
              <a:buNone/>
            </a:pPr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pPr>
              <a:buFontTx/>
              <a:buNone/>
            </a:pP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73 -0.09733  L 0.177 -0.09733  L 0.25 0  L 0.25 0.13867  L 0.177 0.236  L 0.073 0.236  L 0 0.13867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239000" cy="1600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Финальная.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Жюри подводит итоги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Клятва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25780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Я,  вступая в ряды юных химиков, торжественно клянусь: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любить химию, слушать учителя и следовать его советам! Никогда не употреблять в пищу химические препараты, никогда не использовать свои знания по химии в плохих целях. А если я нарушу свою клятву, то пусть меня разъест серная кислота! Клянусь! -3р”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Ребята давайте оценим свою работу и работу своих товарищей. </a:t>
            </a: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Красн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ая звёздочка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-</a:t>
            </a:r>
            <a:r>
              <a:rPr lang="ru-RU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отличная оценка: </a:t>
            </a:r>
            <a:endParaRPr lang="ru-RU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29F329"/>
                </a:solidFill>
                <a:latin typeface="+mn-lt"/>
                <a:ea typeface="+mn-ea"/>
                <a:cs typeface="+mn-cs"/>
              </a:rPr>
              <a:t>Зелёная</a:t>
            </a: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-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хорошая: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Синяя -</a:t>
            </a:r>
            <a:r>
              <a:rPr lang="ru-RU" dirty="0" smtClean="0">
                <a:solidFill>
                  <a:srgbClr val="7A2A48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удовлетворительная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66801"/>
            <a:ext cx="7772400" cy="2666999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Слово Королеве и гостям.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752600"/>
            <a:ext cx="7772400" cy="1462088"/>
          </a:xfrm>
        </p:spPr>
        <p:txBody>
          <a:bodyPr/>
          <a:lstStyle/>
          <a:p>
            <a:r>
              <a:rPr lang="ru-RU" sz="6000" dirty="0">
                <a:solidFill>
                  <a:srgbClr val="FFFF00"/>
                </a:solidFill>
              </a:rPr>
              <a:t>Спасибо всем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76600"/>
            <a:ext cx="7772400" cy="990600"/>
          </a:xfrm>
        </p:spPr>
        <p:txBody>
          <a:bodyPr/>
          <a:lstStyle/>
          <a:p>
            <a:pPr>
              <a:buFontTx/>
              <a:buNone/>
            </a:pPr>
            <a:r>
              <a:rPr lang="ru-RU" sz="6000" dirty="0">
                <a:solidFill>
                  <a:srgbClr val="FFFF00"/>
                </a:solidFill>
              </a:rPr>
              <a:t>участникам и                                                              </a:t>
            </a:r>
          </a:p>
          <a:p>
            <a:pPr>
              <a:buFontTx/>
              <a:buNone/>
            </a:pPr>
            <a:r>
              <a:rPr lang="ru-RU" sz="6000" dirty="0">
                <a:solidFill>
                  <a:srgbClr val="FFFF00"/>
                </a:solidFill>
              </a:rPr>
              <a:t>     гостям!</a:t>
            </a:r>
          </a:p>
          <a:p>
            <a:pPr>
              <a:buFontTx/>
              <a:buNone/>
            </a:pPr>
            <a:endParaRPr lang="ru-RU" sz="6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28600"/>
            <a:ext cx="8610600" cy="5791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Цель:</a:t>
            </a:r>
            <a:r>
              <a:rPr lang="ru-RU" b="1" dirty="0" smtClean="0"/>
              <a:t> обобщить и систематизировать знания учащихся по темам: «Первоначальные химические понятия»,  «Кислород», «Водород», «Вода». 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/>
              <a:t>Повысить  интерес школьников к предмету. 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/>
              <a:t>Совершенствовать умения решать расчётные задачи по химии. 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/>
              <a:t>Создание ситуации успеха для учащихся;</a:t>
            </a:r>
          </a:p>
          <a:p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Наш девиз: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/>
              <a:t>«Кто мало знает, для того и этого много. Кто много знает, тому и этого мало.»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Станция.</a:t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« Приветствие»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696200" cy="3124200"/>
          </a:xfrm>
        </p:spPr>
        <p:txBody>
          <a:bodyPr/>
          <a:lstStyle/>
          <a:p>
            <a:pPr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Название, девиз, эмблема, обращение к соперникам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6870700" cy="99060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« Рассказ о себе».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 dirty="0"/>
          </a:p>
          <a:p>
            <a:pPr>
              <a:lnSpc>
                <a:spcPct val="90000"/>
              </a:lnSpc>
              <a:buFontTx/>
              <a:buNone/>
            </a:pPr>
            <a:endParaRPr lang="ru-RU" dirty="0"/>
          </a:p>
          <a:p>
            <a:pPr>
              <a:lnSpc>
                <a:spcPct val="90000"/>
              </a:lnSpc>
              <a:buFontTx/>
              <a:buNone/>
            </a:pPr>
            <a:endParaRPr lang="ru-RU" dirty="0"/>
          </a:p>
          <a:p>
            <a:pPr>
              <a:lnSpc>
                <a:spcPct val="90000"/>
              </a:lnSpc>
              <a:buFontTx/>
              <a:buNone/>
            </a:pPr>
            <a:endParaRPr lang="ru-RU" dirty="0"/>
          </a:p>
          <a:p>
            <a:pPr>
              <a:lnSpc>
                <a:spcPct val="90000"/>
              </a:lnSpc>
              <a:buFontTx/>
              <a:buNone/>
            </a:pPr>
            <a:endParaRPr lang="ru-RU" dirty="0"/>
          </a:p>
          <a:p>
            <a:pPr>
              <a:lnSpc>
                <a:spcPct val="90000"/>
              </a:lnSpc>
              <a:buFontTx/>
              <a:buNone/>
            </a:pPr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33400" y="1600200"/>
            <a:ext cx="8077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Нахождение ( водорода, кислорода) в природе.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Нахождение ( водорода, кислорода) в      Периодической системе Д.И. Менделеева.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Физические свойства кислорода, водорода.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Химические свойства . (Задаёт Королева Химии)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696200" cy="4495800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 «Химическое оборудование»</a:t>
            </a:r>
          </a:p>
          <a:p>
            <a:pPr algn="ctr">
              <a:buNone/>
            </a:pPr>
            <a:endParaRPr lang="ru-RU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/>
              <a:t>В лотках находится химическое оборудование. Задача команд: назвать предлагаемые предметы и определить, для чего они предназначаются.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2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10600" cy="4267200"/>
          </a:xfrm>
        </p:spPr>
        <p:txBody>
          <a:bodyPr/>
          <a:lstStyle/>
          <a:p>
            <a:pPr>
              <a:buNone/>
            </a:pPr>
            <a:endParaRPr lang="ru-RU" b="1" u="sng" dirty="0" smtClean="0"/>
          </a:p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«Истинный химик должен быть теоретиком и практиком»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0965" name="Picture 5" descr="ht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6050" y="2971800"/>
            <a:ext cx="5187950" cy="411321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1"/>
      <p:bldP spid="409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62800" cy="1600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Ты мне, я тебе.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5867400" cy="5105400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     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1926696"/>
            <a:ext cx="77724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Разгадывают приготовленные дома кроссворды.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Спрашивают друг друга формулы для нахождения массы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оличества вещества.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4876800"/>
          </a:xfrm>
        </p:spPr>
        <p:txBody>
          <a:bodyPr/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Практическая.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Решение задач на растворы.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Нахождение массовой доли элемента в соединении.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743200"/>
            <a:ext cx="7696200" cy="36576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рирода">
  <a:themeElements>
    <a:clrScheme name="Природа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Природ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ирода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359</TotalTime>
  <Words>277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Занавес</vt:lpstr>
      <vt:lpstr>Салют</vt:lpstr>
      <vt:lpstr>Природа</vt:lpstr>
      <vt:lpstr>Внеклассное мероприятие</vt:lpstr>
      <vt:lpstr>Слайд 2</vt:lpstr>
      <vt:lpstr>Наш девиз:</vt:lpstr>
      <vt:lpstr>Станция.  « Приветствие»</vt:lpstr>
      <vt:lpstr>         « Рассказ о себе». </vt:lpstr>
      <vt:lpstr>Слайд 6</vt:lpstr>
      <vt:lpstr>Слайд 7</vt:lpstr>
      <vt:lpstr>Ты мне, я тебе.  </vt:lpstr>
      <vt:lpstr>Практическая.   Решение задач на растворы.   Нахождение массовой доли элемента в соединении. </vt:lpstr>
      <vt:lpstr>«Химическое ассорти» </vt:lpstr>
      <vt:lpstr> Финальная.</vt:lpstr>
      <vt:lpstr>Клятва </vt:lpstr>
      <vt:lpstr>Рефлексия. </vt:lpstr>
      <vt:lpstr>Слайд 14</vt:lpstr>
      <vt:lpstr>Спасибо всем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28</cp:revision>
  <cp:lastPrinted>1601-01-01T00:00:00Z</cp:lastPrinted>
  <dcterms:created xsi:type="dcterms:W3CDTF">1601-01-01T00:00:00Z</dcterms:created>
  <dcterms:modified xsi:type="dcterms:W3CDTF">2014-01-27T17:50:31Z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