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2" r:id="rId3"/>
    <p:sldId id="260" r:id="rId4"/>
    <p:sldId id="264" r:id="rId5"/>
    <p:sldId id="265" r:id="rId6"/>
    <p:sldId id="297" r:id="rId7"/>
    <p:sldId id="269" r:id="rId8"/>
    <p:sldId id="266" r:id="rId9"/>
    <p:sldId id="294" r:id="rId10"/>
    <p:sldId id="295" r:id="rId11"/>
    <p:sldId id="275" r:id="rId12"/>
    <p:sldId id="289" r:id="rId13"/>
    <p:sldId id="290" r:id="rId14"/>
    <p:sldId id="276" r:id="rId15"/>
    <p:sldId id="277" r:id="rId16"/>
    <p:sldId id="292" r:id="rId17"/>
    <p:sldId id="278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945" autoAdjust="0"/>
  </p:normalViewPr>
  <p:slideViewPr>
    <p:cSldViewPr>
      <p:cViewPr>
        <p:scale>
          <a:sx n="60" d="100"/>
          <a:sy n="60" d="100"/>
        </p:scale>
        <p:origin x="-1350" y="-8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91779-5CC9-486F-9FF2-2FC005938571}" type="datetimeFigureOut">
              <a:rPr lang="ru-RU"/>
              <a:pPr>
                <a:defRPr/>
              </a:pPr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534BA-BB51-41D8-AD53-ACAAF9BEDA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48B82-D6C5-4DE4-B766-75C01E36A631}" type="datetimeFigureOut">
              <a:rPr lang="ru-RU"/>
              <a:pPr>
                <a:defRPr/>
              </a:pPr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662A7-D6E4-4725-BD37-88EB9A7E18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F2D57-C8B3-4DCA-8946-35EC13242872}" type="datetimeFigureOut">
              <a:rPr lang="ru-RU"/>
              <a:pPr>
                <a:defRPr/>
              </a:pPr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3CED7-C4EA-4616-8A2F-04A6BC3AC4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E17CB-F54B-48FC-BCC5-910002624D48}" type="datetimeFigureOut">
              <a:rPr lang="ru-RU"/>
              <a:pPr>
                <a:defRPr/>
              </a:pPr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BAA89-6609-48DB-A972-D2228CD295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77C3C-6CE7-4742-808A-98A26DDA4917}" type="datetimeFigureOut">
              <a:rPr lang="ru-RU"/>
              <a:pPr>
                <a:defRPr/>
              </a:pPr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237C7-49E2-466D-85FE-F4537CC083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A2EE5-592B-4D86-AB0D-D710B54557AD}" type="datetimeFigureOut">
              <a:rPr lang="ru-RU"/>
              <a:pPr>
                <a:defRPr/>
              </a:pPr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D3AF0-8286-4022-81BF-6097214784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EC898-715F-49CA-8D0B-967A1E36D9C5}" type="datetimeFigureOut">
              <a:rPr lang="ru-RU"/>
              <a:pPr>
                <a:defRPr/>
              </a:pPr>
              <a:t>01.02.2014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EC013-713F-4F10-BA64-91969E9A6E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7699C-26EF-4166-8DE9-C53139872C0D}" type="datetimeFigureOut">
              <a:rPr lang="ru-RU"/>
              <a:pPr>
                <a:defRPr/>
              </a:pPr>
              <a:t>01.02.2014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C89BE-C50A-4AC5-B80E-D16E8F32AE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67C44-86EC-41DF-9B0D-47D4AD8F0692}" type="datetimeFigureOut">
              <a:rPr lang="ru-RU"/>
              <a:pPr>
                <a:defRPr/>
              </a:pPr>
              <a:t>01.02.2014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8BB87-F8F3-498D-B586-26669EB99F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0FBC5-B1D0-48DC-A45A-350B0A72FDCD}" type="datetimeFigureOut">
              <a:rPr lang="ru-RU"/>
              <a:pPr>
                <a:defRPr/>
              </a:pPr>
              <a:t>01.02.2014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41599-D57D-4668-8774-24C816E204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72278-0DAA-420B-BB8D-B37DD53873EC}" type="datetimeFigureOut">
              <a:rPr lang="ru-RU"/>
              <a:pPr>
                <a:defRPr/>
              </a:pPr>
              <a:t>01.02.2014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D48F6-EB64-4BDB-8625-791156A696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3AA23-5F12-405A-A689-FC240A419A50}" type="datetimeFigureOut">
              <a:rPr lang="ru-RU"/>
              <a:pPr>
                <a:defRPr/>
              </a:pPr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395FC-08E7-4398-BA4F-781C763260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BEDC0-C961-4F21-A78E-AE1A3EA9E9D6}" type="datetimeFigureOut">
              <a:rPr lang="ru-RU"/>
              <a:pPr>
                <a:defRPr/>
              </a:pPr>
              <a:t>01.02.2014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A7A30-C0D2-4861-AEBD-B4A4289B95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170AF-561E-47BD-838B-740AA619B64F}" type="datetimeFigureOut">
              <a:rPr lang="ru-RU"/>
              <a:pPr>
                <a:defRPr/>
              </a:pPr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8E652-E7D5-44CB-80E2-C41FAC1A5B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9C34F-C8EB-4263-8FAD-076F21393442}" type="datetimeFigureOut">
              <a:rPr lang="ru-RU"/>
              <a:pPr>
                <a:defRPr/>
              </a:pPr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6638D-6E33-44F9-BD5A-B30F96F84A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556BD-849B-42D9-999B-3FA9545EBED4}" type="datetimeFigureOut">
              <a:rPr lang="ru-RU"/>
              <a:pPr>
                <a:defRPr/>
              </a:pPr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8987C-ED29-4BCF-83D8-3FD4B3002B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4A6D0-E711-4110-B5E9-64D23B394205}" type="datetimeFigureOut">
              <a:rPr lang="ru-RU"/>
              <a:pPr>
                <a:defRPr/>
              </a:pPr>
              <a:t>01.02.2014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A931E-EBED-4F61-BE49-FCB7785F5E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227C4-DB36-4C46-AB80-7D320FEE93DA}" type="datetimeFigureOut">
              <a:rPr lang="ru-RU"/>
              <a:pPr>
                <a:defRPr/>
              </a:pPr>
              <a:t>01.02.2014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27BF2-26C9-4F73-8D1E-F46EDAB250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B8AF3-470E-4570-AE9E-50AAA78709BE}" type="datetimeFigureOut">
              <a:rPr lang="ru-RU"/>
              <a:pPr>
                <a:defRPr/>
              </a:pPr>
              <a:t>01.02.2014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4E14F-40A9-4C30-8F60-D9695B09D8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98474-CF05-4AB0-9B02-E3AF8CEFBD19}" type="datetimeFigureOut">
              <a:rPr lang="ru-RU"/>
              <a:pPr>
                <a:defRPr/>
              </a:pPr>
              <a:t>01.02.2014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7C8E7-89B3-487A-92C1-1F09924091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EA38C-246D-4B3F-9F07-C9C67AAE1A72}" type="datetimeFigureOut">
              <a:rPr lang="ru-RU"/>
              <a:pPr>
                <a:defRPr/>
              </a:pPr>
              <a:t>01.02.2014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9CF61-522D-4C84-94E5-4E8B56EBB2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57006-2081-4073-93A5-026913DAD396}" type="datetimeFigureOut">
              <a:rPr lang="ru-RU"/>
              <a:pPr>
                <a:defRPr/>
              </a:pPr>
              <a:t>01.02.2014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D4D3D-EEAE-47EB-A1E7-7DBEBAD1EE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7CD351-ED18-4483-98D9-781C97B5A6A3}" type="datetimeFigureOut">
              <a:rPr lang="ru-RU"/>
              <a:pPr>
                <a:defRPr/>
              </a:pPr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15F93B-DE10-4FC0-B789-72C2ED4BF7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376CCC-4AEC-45A7-B97D-E17545E14AB4}" type="datetimeFigureOut">
              <a:rPr lang="ru-RU"/>
              <a:pPr>
                <a:defRPr/>
              </a:pPr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6F9B66-8098-4631-B667-167E99A028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5" name="Рисунок 4" descr="гори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0"/>
            <a:ext cx="8643998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100" name="Содержимое 3" descr="f792b8b305aa3e8a9acabc9dc074c96c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2000250"/>
            <a:ext cx="2286000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4339" name="Содержимое 3" descr="ba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240838" cy="6858000"/>
          </a:xfrm>
        </p:spPr>
      </p:pic>
      <p:sp>
        <p:nvSpPr>
          <p:cNvPr id="14340" name="Rectangle 1"/>
          <p:cNvSpPr>
            <a:spLocks noChangeArrowheads="1"/>
          </p:cNvSpPr>
          <p:nvPr/>
        </p:nvSpPr>
        <p:spPr bwMode="auto">
          <a:xfrm>
            <a:off x="714375" y="214313"/>
            <a:ext cx="7286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Практическая работа</a:t>
            </a:r>
            <a:endParaRPr lang="ru-RU" sz="4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750" y="1000125"/>
            <a:ext cx="6000750" cy="3143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4342" name="Рисунок 6" descr="165.JPG"/>
          <p:cNvPicPr>
            <a:picLocks noChangeAspect="1" noChangeArrowheads="1"/>
          </p:cNvPicPr>
          <p:nvPr/>
        </p:nvPicPr>
        <p:blipFill>
          <a:blip r:embed="rId3" cstate="print"/>
          <a:srcRect l="13158" t="62985" r="77878" b="19905"/>
          <a:stretch>
            <a:fillRect/>
          </a:stretch>
        </p:blipFill>
        <p:spPr bwMode="auto">
          <a:xfrm>
            <a:off x="2571750" y="1143000"/>
            <a:ext cx="714375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Рисунок 7" descr="165.JPG"/>
          <p:cNvPicPr>
            <a:picLocks noChangeAspect="1" noChangeArrowheads="1"/>
          </p:cNvPicPr>
          <p:nvPr/>
        </p:nvPicPr>
        <p:blipFill>
          <a:blip r:embed="rId3" cstate="print"/>
          <a:srcRect l="20512" t="62985" r="64085" b="19601"/>
          <a:stretch>
            <a:fillRect/>
          </a:stretch>
        </p:blipFill>
        <p:spPr bwMode="auto">
          <a:xfrm>
            <a:off x="3143250" y="1143000"/>
            <a:ext cx="1357313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Рисунок 8" descr="165.JPG"/>
          <p:cNvPicPr>
            <a:picLocks noChangeAspect="1" noChangeArrowheads="1"/>
          </p:cNvPicPr>
          <p:nvPr/>
        </p:nvPicPr>
        <p:blipFill>
          <a:blip r:embed="rId3" cstate="print"/>
          <a:srcRect l="34534" t="62985" r="47536" b="19754"/>
          <a:stretch>
            <a:fillRect/>
          </a:stretch>
        </p:blipFill>
        <p:spPr bwMode="auto">
          <a:xfrm>
            <a:off x="4643438" y="1143000"/>
            <a:ext cx="1357312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Рисунок 10" descr="165.JPG"/>
          <p:cNvPicPr>
            <a:picLocks noChangeAspect="1" noChangeArrowheads="1"/>
          </p:cNvPicPr>
          <p:nvPr/>
        </p:nvPicPr>
        <p:blipFill>
          <a:blip r:embed="rId3" cstate="print"/>
          <a:srcRect l="20512" t="62985" r="64085" b="19601"/>
          <a:stretch>
            <a:fillRect/>
          </a:stretch>
        </p:blipFill>
        <p:spPr bwMode="auto">
          <a:xfrm>
            <a:off x="5715000" y="1143000"/>
            <a:ext cx="1071563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6" name="AutoShape 2"/>
          <p:cNvSpPr>
            <a:spLocks noChangeArrowheads="1"/>
          </p:cNvSpPr>
          <p:nvPr/>
        </p:nvSpPr>
        <p:spPr bwMode="auto">
          <a:xfrm rot="-5400000">
            <a:off x="3571875" y="2714625"/>
            <a:ext cx="928688" cy="357188"/>
          </a:xfrm>
          <a:prstGeom prst="flowChartOnlineStorag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47" name="AutoShape 2"/>
          <p:cNvSpPr>
            <a:spLocks noChangeArrowheads="1"/>
          </p:cNvSpPr>
          <p:nvPr/>
        </p:nvSpPr>
        <p:spPr bwMode="auto">
          <a:xfrm rot="-5400000">
            <a:off x="5929312" y="2714626"/>
            <a:ext cx="1000125" cy="285750"/>
          </a:xfrm>
          <a:prstGeom prst="flowChartOnlineStorag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 rot="16200000">
            <a:off x="5000625" y="2714626"/>
            <a:ext cx="1000125" cy="285750"/>
          </a:xfrm>
          <a:prstGeom prst="flowChartOnlineStorag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 rot="16200000">
            <a:off x="2500313" y="2786063"/>
            <a:ext cx="857250" cy="285750"/>
          </a:xfrm>
          <a:prstGeom prst="flowChartOnlineStorage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4350" name="Text Box 5"/>
          <p:cNvSpPr txBox="1">
            <a:spLocks noChangeArrowheads="1"/>
          </p:cNvSpPr>
          <p:nvPr/>
        </p:nvSpPr>
        <p:spPr bwMode="auto">
          <a:xfrm>
            <a:off x="2500313" y="3500438"/>
            <a:ext cx="928687" cy="3571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CuSO</a:t>
            </a:r>
            <a:r>
              <a:rPr lang="en-US" b="1" baseline="-25000"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214688" y="3500438"/>
            <a:ext cx="500062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+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4352" name="Text Box 6"/>
          <p:cNvSpPr txBox="1">
            <a:spLocks noChangeArrowheads="1"/>
          </p:cNvSpPr>
          <p:nvPr/>
        </p:nvSpPr>
        <p:spPr bwMode="auto">
          <a:xfrm>
            <a:off x="3714750" y="3500438"/>
            <a:ext cx="928688" cy="3571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NaOH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4643438" y="3643313"/>
            <a:ext cx="357187" cy="14287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71500" y="4500563"/>
            <a:ext cx="7429500" cy="1428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1000"/>
              </a:spcAft>
              <a:defRPr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CuSO</a:t>
            </a:r>
            <a:r>
              <a:rPr lang="en-US" sz="2400" b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+  2NaOH        =          Cu(OH)</a:t>
            </a:r>
            <a:r>
              <a:rPr lang="en-US" sz="2400" b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↓  +   Na</a:t>
            </a:r>
            <a:r>
              <a:rPr lang="en-US" sz="2400" b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400" b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>
              <a:spcAft>
                <a:spcPts val="0"/>
              </a:spcAft>
              <a:defRPr/>
            </a:pPr>
            <a:r>
              <a:rPr lang="en-US" sz="2400" b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Сульфат               </a:t>
            </a:r>
            <a:r>
              <a:rPr lang="ru-RU" sz="2400" b="1" baseline="-25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Гидроксид</a:t>
            </a:r>
            <a:r>
              <a:rPr lang="ru-RU" sz="2400" b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sz="2400" b="1" baseline="-25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Гидроксид</a:t>
            </a:r>
            <a:r>
              <a:rPr lang="ru-RU" sz="2400" b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Сульфат </a:t>
            </a:r>
          </a:p>
          <a:p>
            <a:pPr>
              <a:spcAft>
                <a:spcPts val="0"/>
              </a:spcAft>
              <a:defRPr/>
            </a:pPr>
            <a:r>
              <a:rPr lang="ru-RU" sz="2400" b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меди                      натрия                                        меди                        натрия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428750" y="1000125"/>
            <a:ext cx="928688" cy="714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№ 1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072188" y="4857750"/>
            <a:ext cx="285750" cy="142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5363" name="Содержимое 3" descr="ba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240838" cy="6858000"/>
          </a:xfrm>
        </p:spPr>
      </p:pic>
      <p:sp>
        <p:nvSpPr>
          <p:cNvPr id="15364" name="Rectangle 1"/>
          <p:cNvSpPr>
            <a:spLocks noChangeArrowheads="1"/>
          </p:cNvSpPr>
          <p:nvPr/>
        </p:nvSpPr>
        <p:spPr bwMode="auto">
          <a:xfrm>
            <a:off x="857250" y="214313"/>
            <a:ext cx="7286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Практическая работа</a:t>
            </a:r>
            <a:endParaRPr lang="ru-RU" sz="4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750" y="1000125"/>
            <a:ext cx="6000750" cy="3143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5366" name="Рисунок 6" descr="165.JPG"/>
          <p:cNvPicPr>
            <a:picLocks noChangeAspect="1" noChangeArrowheads="1"/>
          </p:cNvPicPr>
          <p:nvPr/>
        </p:nvPicPr>
        <p:blipFill>
          <a:blip r:embed="rId3" cstate="print"/>
          <a:srcRect l="13158" t="62985" r="77878" b="19905"/>
          <a:stretch>
            <a:fillRect/>
          </a:stretch>
        </p:blipFill>
        <p:spPr bwMode="auto">
          <a:xfrm>
            <a:off x="2571750" y="1143000"/>
            <a:ext cx="714375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Рисунок 7" descr="165.JPG"/>
          <p:cNvPicPr>
            <a:picLocks noChangeAspect="1" noChangeArrowheads="1"/>
          </p:cNvPicPr>
          <p:nvPr/>
        </p:nvPicPr>
        <p:blipFill>
          <a:blip r:embed="rId3" cstate="print"/>
          <a:srcRect l="20512" t="62985" r="64085" b="19601"/>
          <a:stretch>
            <a:fillRect/>
          </a:stretch>
        </p:blipFill>
        <p:spPr bwMode="auto">
          <a:xfrm>
            <a:off x="3143250" y="1143000"/>
            <a:ext cx="1357313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Рисунок 8" descr="165.JPG"/>
          <p:cNvPicPr>
            <a:picLocks noChangeAspect="1" noChangeArrowheads="1"/>
          </p:cNvPicPr>
          <p:nvPr/>
        </p:nvPicPr>
        <p:blipFill>
          <a:blip r:embed="rId3" cstate="print"/>
          <a:srcRect l="34534" t="62985" r="47536" b="19754"/>
          <a:stretch>
            <a:fillRect/>
          </a:stretch>
        </p:blipFill>
        <p:spPr bwMode="auto">
          <a:xfrm>
            <a:off x="4643438" y="1143000"/>
            <a:ext cx="1357312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Рисунок 10" descr="165.JPG"/>
          <p:cNvPicPr>
            <a:picLocks noChangeAspect="1" noChangeArrowheads="1"/>
          </p:cNvPicPr>
          <p:nvPr/>
        </p:nvPicPr>
        <p:blipFill>
          <a:blip r:embed="rId3" cstate="print"/>
          <a:srcRect l="20512" t="62985" r="64085" b="19601"/>
          <a:stretch>
            <a:fillRect/>
          </a:stretch>
        </p:blipFill>
        <p:spPr bwMode="auto">
          <a:xfrm>
            <a:off x="5715000" y="1143000"/>
            <a:ext cx="1071563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0" name="AutoShape 2"/>
          <p:cNvSpPr>
            <a:spLocks noChangeArrowheads="1"/>
          </p:cNvSpPr>
          <p:nvPr/>
        </p:nvSpPr>
        <p:spPr bwMode="auto">
          <a:xfrm rot="-5400000">
            <a:off x="3571875" y="2714625"/>
            <a:ext cx="928688" cy="357188"/>
          </a:xfrm>
          <a:prstGeom prst="flowChartOnlineStorag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5371" name="AutoShape 2"/>
          <p:cNvSpPr>
            <a:spLocks noChangeArrowheads="1"/>
          </p:cNvSpPr>
          <p:nvPr/>
        </p:nvSpPr>
        <p:spPr bwMode="auto">
          <a:xfrm rot="-5400000">
            <a:off x="5929312" y="2714626"/>
            <a:ext cx="1000125" cy="285750"/>
          </a:xfrm>
          <a:prstGeom prst="flowChartOnlineStorag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5372" name="AutoShape 2"/>
          <p:cNvSpPr>
            <a:spLocks noChangeArrowheads="1"/>
          </p:cNvSpPr>
          <p:nvPr/>
        </p:nvSpPr>
        <p:spPr bwMode="auto">
          <a:xfrm rot="-5400000">
            <a:off x="5000625" y="2714626"/>
            <a:ext cx="1000125" cy="285750"/>
          </a:xfrm>
          <a:prstGeom prst="flowChartOnlineStorage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5373" name="AutoShape 2"/>
          <p:cNvSpPr>
            <a:spLocks noChangeArrowheads="1"/>
          </p:cNvSpPr>
          <p:nvPr/>
        </p:nvSpPr>
        <p:spPr bwMode="auto">
          <a:xfrm rot="-5400000">
            <a:off x="2500313" y="2786063"/>
            <a:ext cx="857250" cy="285750"/>
          </a:xfrm>
          <a:prstGeom prst="flowChartOnlineStorage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5374" name="Text Box 5"/>
          <p:cNvSpPr txBox="1">
            <a:spLocks noChangeArrowheads="1"/>
          </p:cNvSpPr>
          <p:nvPr/>
        </p:nvSpPr>
        <p:spPr bwMode="auto">
          <a:xfrm>
            <a:off x="2500313" y="3500438"/>
            <a:ext cx="928687" cy="3571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b="1" baseline="-25000"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214688" y="3500438"/>
            <a:ext cx="500062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+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5376" name="Text Box 6"/>
          <p:cNvSpPr txBox="1">
            <a:spLocks noChangeArrowheads="1"/>
          </p:cNvSpPr>
          <p:nvPr/>
        </p:nvSpPr>
        <p:spPr bwMode="auto">
          <a:xfrm>
            <a:off x="3714750" y="3500438"/>
            <a:ext cx="928688" cy="3571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BaCl</a:t>
            </a:r>
            <a:r>
              <a:rPr lang="en-US" b="1" baseline="-2500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4643438" y="3643313"/>
            <a:ext cx="357187" cy="14287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85813" y="4500563"/>
            <a:ext cx="7429500" cy="1428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1000"/>
              </a:spcAft>
              <a:defRPr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K</a:t>
            </a:r>
            <a:r>
              <a:rPr lang="en-US" sz="2400" b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400" b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+    BaCl</a:t>
            </a:r>
            <a:r>
              <a:rPr lang="en-US" sz="2400" b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     2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KCl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+    BaSO</a:t>
            </a:r>
            <a:r>
              <a:rPr lang="en-US" sz="2400" b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↓</a:t>
            </a:r>
            <a:endParaRPr lang="en-US" sz="24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r>
              <a:rPr lang="en-US" sz="2400" b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Сульфат                  хлорид                          Хлорид              Сульфат </a:t>
            </a:r>
          </a:p>
          <a:p>
            <a:pPr>
              <a:spcAft>
                <a:spcPts val="0"/>
              </a:spcAft>
              <a:defRPr/>
            </a:pPr>
            <a:r>
              <a:rPr lang="ru-RU" sz="2400" b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калия                    бария                              калия                 бария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9" name="AutoShape 2"/>
          <p:cNvSpPr>
            <a:spLocks noChangeArrowheads="1"/>
          </p:cNvSpPr>
          <p:nvPr/>
        </p:nvSpPr>
        <p:spPr bwMode="auto">
          <a:xfrm rot="-5400000">
            <a:off x="2464594" y="2750344"/>
            <a:ext cx="928688" cy="285750"/>
          </a:xfrm>
          <a:prstGeom prst="flowChartOnlineStorag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428750" y="1000125"/>
            <a:ext cx="1000125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№ 2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6387" name="Содержимое 3" descr="ba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240838" cy="6858000"/>
          </a:xfrm>
        </p:spPr>
      </p:pic>
      <p:sp>
        <p:nvSpPr>
          <p:cNvPr id="16388" name="Rectangle 1"/>
          <p:cNvSpPr>
            <a:spLocks noChangeArrowheads="1"/>
          </p:cNvSpPr>
          <p:nvPr/>
        </p:nvSpPr>
        <p:spPr bwMode="auto">
          <a:xfrm>
            <a:off x="785813" y="214313"/>
            <a:ext cx="7286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Практическая работа</a:t>
            </a:r>
            <a:endParaRPr lang="ru-RU" sz="4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750" y="1000125"/>
            <a:ext cx="6000750" cy="3143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6390" name="Рисунок 6" descr="165.JPG"/>
          <p:cNvPicPr>
            <a:picLocks noChangeAspect="1" noChangeArrowheads="1"/>
          </p:cNvPicPr>
          <p:nvPr/>
        </p:nvPicPr>
        <p:blipFill>
          <a:blip r:embed="rId3" cstate="print"/>
          <a:srcRect l="13158" t="62985" r="77878" b="19905"/>
          <a:stretch>
            <a:fillRect/>
          </a:stretch>
        </p:blipFill>
        <p:spPr bwMode="auto">
          <a:xfrm>
            <a:off x="2571750" y="1143000"/>
            <a:ext cx="714375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Рисунок 7" descr="165.JPG"/>
          <p:cNvPicPr>
            <a:picLocks noChangeAspect="1" noChangeArrowheads="1"/>
          </p:cNvPicPr>
          <p:nvPr/>
        </p:nvPicPr>
        <p:blipFill>
          <a:blip r:embed="rId3" cstate="print"/>
          <a:srcRect l="20512" t="62985" r="64085" b="19601"/>
          <a:stretch>
            <a:fillRect/>
          </a:stretch>
        </p:blipFill>
        <p:spPr bwMode="auto">
          <a:xfrm>
            <a:off x="3143250" y="1143000"/>
            <a:ext cx="1357313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Рисунок 8" descr="165.JPG"/>
          <p:cNvPicPr>
            <a:picLocks noChangeAspect="1" noChangeArrowheads="1"/>
          </p:cNvPicPr>
          <p:nvPr/>
        </p:nvPicPr>
        <p:blipFill>
          <a:blip r:embed="rId3" cstate="print"/>
          <a:srcRect l="34534" t="62985" r="47536" b="19754"/>
          <a:stretch>
            <a:fillRect/>
          </a:stretch>
        </p:blipFill>
        <p:spPr bwMode="auto">
          <a:xfrm>
            <a:off x="4643438" y="1143000"/>
            <a:ext cx="1357312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Рисунок 10" descr="165.JPG"/>
          <p:cNvPicPr>
            <a:picLocks noChangeAspect="1" noChangeArrowheads="1"/>
          </p:cNvPicPr>
          <p:nvPr/>
        </p:nvPicPr>
        <p:blipFill>
          <a:blip r:embed="rId3" cstate="print"/>
          <a:srcRect l="20512" t="62985" r="64085" b="19601"/>
          <a:stretch>
            <a:fillRect/>
          </a:stretch>
        </p:blipFill>
        <p:spPr bwMode="auto">
          <a:xfrm>
            <a:off x="5715000" y="1143000"/>
            <a:ext cx="1071563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4" name="AutoShape 2"/>
          <p:cNvSpPr>
            <a:spLocks noChangeArrowheads="1"/>
          </p:cNvSpPr>
          <p:nvPr/>
        </p:nvSpPr>
        <p:spPr bwMode="auto">
          <a:xfrm rot="-5400000">
            <a:off x="3571875" y="2714625"/>
            <a:ext cx="928688" cy="357188"/>
          </a:xfrm>
          <a:prstGeom prst="flowChartOnlineStorag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395" name="AutoShape 2"/>
          <p:cNvSpPr>
            <a:spLocks noChangeArrowheads="1"/>
          </p:cNvSpPr>
          <p:nvPr/>
        </p:nvSpPr>
        <p:spPr bwMode="auto">
          <a:xfrm rot="-5400000">
            <a:off x="5929312" y="2714626"/>
            <a:ext cx="1000125" cy="285750"/>
          </a:xfrm>
          <a:prstGeom prst="flowChartOnlineStorag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396" name="AutoShape 2"/>
          <p:cNvSpPr>
            <a:spLocks noChangeArrowheads="1"/>
          </p:cNvSpPr>
          <p:nvPr/>
        </p:nvSpPr>
        <p:spPr bwMode="auto">
          <a:xfrm rot="-5400000">
            <a:off x="5000625" y="2714626"/>
            <a:ext cx="1000125" cy="285750"/>
          </a:xfrm>
          <a:prstGeom prst="flowChartOnlineStorage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397" name="AutoShape 2"/>
          <p:cNvSpPr>
            <a:spLocks noChangeArrowheads="1"/>
          </p:cNvSpPr>
          <p:nvPr/>
        </p:nvSpPr>
        <p:spPr bwMode="auto">
          <a:xfrm rot="-5400000">
            <a:off x="2500313" y="2786063"/>
            <a:ext cx="857250" cy="285750"/>
          </a:xfrm>
          <a:prstGeom prst="flowChartOnlineStorage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398" name="Text Box 5"/>
          <p:cNvSpPr txBox="1">
            <a:spLocks noChangeArrowheads="1"/>
          </p:cNvSpPr>
          <p:nvPr/>
        </p:nvSpPr>
        <p:spPr bwMode="auto">
          <a:xfrm>
            <a:off x="2286000" y="3500438"/>
            <a:ext cx="1143000" cy="6429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3</a:t>
            </a:r>
            <a:endParaRPr lang="ru-RU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214688" y="3500438"/>
            <a:ext cx="500062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+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6400" name="Text Box 6"/>
          <p:cNvSpPr txBox="1">
            <a:spLocks noChangeArrowheads="1"/>
          </p:cNvSpPr>
          <p:nvPr/>
        </p:nvSpPr>
        <p:spPr bwMode="auto">
          <a:xfrm>
            <a:off x="3500438" y="3500438"/>
            <a:ext cx="928687" cy="5000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3</a:t>
            </a:r>
            <a:endParaRPr lang="ru-RU" sz="20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4643438" y="3643313"/>
            <a:ext cx="357187" cy="14287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85750" y="4143375"/>
            <a:ext cx="7715250" cy="2071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1000"/>
              </a:spcAft>
              <a:defRPr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Na</a:t>
            </a: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+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=  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NaNO</a:t>
            </a: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↑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00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Карбонат              Азотная                 Нитрат         Углекислый      Вода</a:t>
            </a:r>
          </a:p>
          <a:p>
            <a:pPr>
              <a:spcAft>
                <a:spcPts val="100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натрия               кислота                 натрия                 газ </a:t>
            </a:r>
            <a:endParaRPr lang="en-U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000"/>
              </a:spcAft>
              <a:defRPr/>
            </a:pPr>
            <a:endParaRPr lang="en-US" sz="24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03" name="AutoShape 2"/>
          <p:cNvSpPr>
            <a:spLocks noChangeArrowheads="1"/>
          </p:cNvSpPr>
          <p:nvPr/>
        </p:nvSpPr>
        <p:spPr bwMode="auto">
          <a:xfrm rot="-5400000">
            <a:off x="2428875" y="2714626"/>
            <a:ext cx="1000125" cy="285750"/>
          </a:xfrm>
          <a:prstGeom prst="flowChartOnlineStorag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428750" y="1000125"/>
            <a:ext cx="1000125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№ 3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6357938" y="2643188"/>
            <a:ext cx="71437" cy="71437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286500" y="2143125"/>
            <a:ext cx="71438" cy="71438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6510338" y="2795588"/>
            <a:ext cx="71437" cy="71437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6357938" y="2286000"/>
            <a:ext cx="71437" cy="71438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6929438" y="3571875"/>
            <a:ext cx="500062" cy="285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+++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7411" name="Содержимое 3" descr="ba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240838" cy="6858000"/>
          </a:xfrm>
        </p:spPr>
      </p:pic>
      <p:sp>
        <p:nvSpPr>
          <p:cNvPr id="17412" name="Rectangle 1"/>
          <p:cNvSpPr>
            <a:spLocks noChangeArrowheads="1"/>
          </p:cNvSpPr>
          <p:nvPr/>
        </p:nvSpPr>
        <p:spPr bwMode="auto">
          <a:xfrm>
            <a:off x="857250" y="214313"/>
            <a:ext cx="7286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 i="1">
                <a:solidFill>
                  <a:schemeClr val="bg1"/>
                </a:solidFill>
                <a:cs typeface="Times New Roman" pitchFamily="18" charset="0"/>
              </a:rPr>
              <a:t>Практическая работа</a:t>
            </a:r>
            <a:endParaRPr lang="ru-RU" sz="320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688" y="1285875"/>
            <a:ext cx="6643687" cy="2928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chemeClr val="tx1"/>
                </a:solidFill>
              </a:rPr>
              <a:t>Вывод:  </a:t>
            </a:r>
            <a:r>
              <a:rPr lang="ru-RU" sz="4400" b="1" dirty="0">
                <a:solidFill>
                  <a:schemeClr val="tx1"/>
                </a:solidFill>
              </a:rPr>
              <a:t>Реакции обмена идут до конца, если в результате их образуется осадок, газ или вода.</a:t>
            </a:r>
            <a:endParaRPr lang="ru-RU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8435" name="Содержимое 3" descr="ba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-285750"/>
            <a:ext cx="9626600" cy="7143750"/>
          </a:xfrm>
        </p:spPr>
      </p:pic>
      <p:sp>
        <p:nvSpPr>
          <p:cNvPr id="18436" name="Rectangle 1"/>
          <p:cNvSpPr>
            <a:spLocks noChangeArrowheads="1"/>
          </p:cNvSpPr>
          <p:nvPr/>
        </p:nvSpPr>
        <p:spPr bwMode="auto">
          <a:xfrm>
            <a:off x="642938" y="0"/>
            <a:ext cx="7286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 i="1">
                <a:solidFill>
                  <a:schemeClr val="bg1"/>
                </a:solidFill>
                <a:cs typeface="Times New Roman" pitchFamily="18" charset="0"/>
              </a:rPr>
              <a:t>Самостоятельная работа</a:t>
            </a:r>
            <a:endParaRPr lang="ru-RU" sz="3600" b="1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75" y="1000125"/>
            <a:ext cx="7072313" cy="785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/>
                </a:solidFill>
              </a:rPr>
              <a:t>С</a:t>
            </a:r>
            <a:r>
              <a:rPr lang="en-US" sz="3600" b="1" dirty="0">
                <a:solidFill>
                  <a:schemeClr val="tx1"/>
                </a:solidFill>
              </a:rPr>
              <a:t>aCO</a:t>
            </a:r>
            <a:r>
              <a:rPr lang="en-US" sz="2400" b="1" dirty="0">
                <a:solidFill>
                  <a:schemeClr val="tx1"/>
                </a:solidFill>
              </a:rPr>
              <a:t>3</a:t>
            </a:r>
            <a:r>
              <a:rPr lang="en-US" sz="3600" b="1" dirty="0">
                <a:solidFill>
                  <a:schemeClr val="tx1"/>
                </a:solidFill>
              </a:rPr>
              <a:t> +2HCL =  CaCl</a:t>
            </a:r>
            <a:r>
              <a:rPr lang="en-US" sz="2400" b="1" dirty="0">
                <a:solidFill>
                  <a:schemeClr val="tx1"/>
                </a:solidFill>
              </a:rPr>
              <a:t>2</a:t>
            </a:r>
            <a:r>
              <a:rPr lang="en-US" sz="3600" b="1" dirty="0">
                <a:solidFill>
                  <a:schemeClr val="tx1"/>
                </a:solidFill>
              </a:rPr>
              <a:t> + H</a:t>
            </a:r>
            <a:r>
              <a:rPr lang="en-US" sz="2400" b="1" dirty="0">
                <a:solidFill>
                  <a:schemeClr val="tx1"/>
                </a:solidFill>
              </a:rPr>
              <a:t>2</a:t>
            </a:r>
            <a:r>
              <a:rPr lang="en-US" sz="3600" b="1" dirty="0">
                <a:solidFill>
                  <a:schemeClr val="tx1"/>
                </a:solidFill>
              </a:rPr>
              <a:t>O + CO</a:t>
            </a:r>
            <a:r>
              <a:rPr lang="en-US" sz="2400" b="1" dirty="0">
                <a:solidFill>
                  <a:schemeClr val="tx1"/>
                </a:solidFill>
              </a:rPr>
              <a:t>2</a:t>
            </a:r>
            <a:r>
              <a:rPr lang="en-US" sz="3200" b="1" dirty="0">
                <a:solidFill>
                  <a:schemeClr val="tx1"/>
                </a:solidFill>
                <a:latin typeface="Times New Roman"/>
                <a:cs typeface="Times New Roman"/>
              </a:rPr>
              <a:t>↑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75" y="1928813"/>
            <a:ext cx="8143875" cy="19288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</a:rPr>
              <a:t>3CaCl</a:t>
            </a:r>
            <a:r>
              <a:rPr lang="en-US" sz="2400" b="1" dirty="0">
                <a:solidFill>
                  <a:schemeClr val="tx1"/>
                </a:solidFill>
              </a:rPr>
              <a:t>2</a:t>
            </a:r>
            <a:r>
              <a:rPr lang="en-US" sz="3600" b="1" dirty="0">
                <a:solidFill>
                  <a:schemeClr val="tx1"/>
                </a:solidFill>
              </a:rPr>
              <a:t> + 2H</a:t>
            </a:r>
            <a:r>
              <a:rPr lang="en-US" sz="2400" b="1" dirty="0">
                <a:solidFill>
                  <a:schemeClr val="tx1"/>
                </a:solidFill>
              </a:rPr>
              <a:t>3</a:t>
            </a:r>
            <a:r>
              <a:rPr lang="en-US" sz="3600" b="1" dirty="0">
                <a:solidFill>
                  <a:schemeClr val="tx1"/>
                </a:solidFill>
              </a:rPr>
              <a:t>PO</a:t>
            </a:r>
            <a:r>
              <a:rPr lang="en-US" sz="2400" b="1" dirty="0">
                <a:solidFill>
                  <a:schemeClr val="tx1"/>
                </a:solidFill>
              </a:rPr>
              <a:t>4</a:t>
            </a:r>
            <a:r>
              <a:rPr lang="en-US" sz="3600" b="1" dirty="0">
                <a:solidFill>
                  <a:schemeClr val="tx1"/>
                </a:solidFill>
              </a:rPr>
              <a:t> = Ca</a:t>
            </a:r>
            <a:r>
              <a:rPr lang="en-US" sz="2400" b="1" dirty="0">
                <a:solidFill>
                  <a:schemeClr val="tx1"/>
                </a:solidFill>
              </a:rPr>
              <a:t>3</a:t>
            </a:r>
            <a:r>
              <a:rPr lang="en-US" sz="3600" b="1" dirty="0">
                <a:solidFill>
                  <a:schemeClr val="tx1"/>
                </a:solidFill>
              </a:rPr>
              <a:t>(PO</a:t>
            </a:r>
            <a:r>
              <a:rPr lang="en-US" sz="2400" b="1" dirty="0">
                <a:solidFill>
                  <a:schemeClr val="tx1"/>
                </a:solidFill>
              </a:rPr>
              <a:t>4</a:t>
            </a:r>
            <a:r>
              <a:rPr lang="en-US" sz="3600" b="1" dirty="0">
                <a:solidFill>
                  <a:schemeClr val="tx1"/>
                </a:solidFill>
              </a:rPr>
              <a:t>)</a:t>
            </a:r>
            <a:r>
              <a:rPr lang="en-US" sz="2400" b="1" dirty="0">
                <a:solidFill>
                  <a:schemeClr val="tx1"/>
                </a:solidFill>
              </a:rPr>
              <a:t>2</a:t>
            </a:r>
            <a:r>
              <a:rPr lang="en-US" sz="3600" dirty="0">
                <a:solidFill>
                  <a:schemeClr val="tx1"/>
                </a:solidFill>
                <a:latin typeface="Times New Roman"/>
                <a:cs typeface="Times New Roman"/>
              </a:rPr>
              <a:t>↓</a:t>
            </a:r>
            <a:r>
              <a:rPr lang="en-US" sz="3600" b="1" dirty="0">
                <a:solidFill>
                  <a:schemeClr val="tx1"/>
                </a:solidFill>
              </a:rPr>
              <a:t> + 6HCl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42938" y="3357563"/>
            <a:ext cx="8501062" cy="2143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</a:rPr>
              <a:t>H</a:t>
            </a:r>
            <a:r>
              <a:rPr lang="en-US" sz="2400" b="1" dirty="0">
                <a:solidFill>
                  <a:schemeClr val="tx1"/>
                </a:solidFill>
              </a:rPr>
              <a:t>2</a:t>
            </a:r>
            <a:r>
              <a:rPr lang="en-US" sz="3600" b="1" dirty="0">
                <a:solidFill>
                  <a:schemeClr val="tx1"/>
                </a:solidFill>
              </a:rPr>
              <a:t>SO</a:t>
            </a:r>
            <a:r>
              <a:rPr lang="en-US" sz="2400" b="1" dirty="0">
                <a:solidFill>
                  <a:schemeClr val="tx1"/>
                </a:solidFill>
              </a:rPr>
              <a:t>4</a:t>
            </a:r>
            <a:r>
              <a:rPr lang="en-US" sz="3600" b="1" dirty="0">
                <a:solidFill>
                  <a:schemeClr val="tx1"/>
                </a:solidFill>
              </a:rPr>
              <a:t> + 2NaOH  =  Na</a:t>
            </a:r>
            <a:r>
              <a:rPr lang="en-US" sz="2400" b="1" dirty="0">
                <a:solidFill>
                  <a:schemeClr val="tx1"/>
                </a:solidFill>
              </a:rPr>
              <a:t>2</a:t>
            </a:r>
            <a:r>
              <a:rPr lang="en-US" sz="3600" b="1" dirty="0">
                <a:solidFill>
                  <a:schemeClr val="tx1"/>
                </a:solidFill>
              </a:rPr>
              <a:t>SO</a:t>
            </a:r>
            <a:r>
              <a:rPr lang="en-US" sz="2400" b="1" dirty="0">
                <a:solidFill>
                  <a:schemeClr val="tx1"/>
                </a:solidFill>
              </a:rPr>
              <a:t>4 </a:t>
            </a:r>
            <a:r>
              <a:rPr lang="en-US" sz="3600" b="1" dirty="0">
                <a:solidFill>
                  <a:schemeClr val="tx1"/>
                </a:solidFill>
              </a:rPr>
              <a:t>+ 2H</a:t>
            </a:r>
            <a:r>
              <a:rPr lang="en-US" sz="2400" b="1" dirty="0">
                <a:solidFill>
                  <a:schemeClr val="tx1"/>
                </a:solidFill>
              </a:rPr>
              <a:t>2</a:t>
            </a:r>
            <a:r>
              <a:rPr lang="en-US" sz="3600" b="1" dirty="0">
                <a:solidFill>
                  <a:schemeClr val="tx1"/>
                </a:solidFill>
              </a:rPr>
              <a:t>O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9459" name="Содержимое 3" descr="ba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240838" cy="6858000"/>
          </a:xfr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38" y="1397000"/>
          <a:ext cx="7286680" cy="45816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1670"/>
                <a:gridCol w="1821670"/>
                <a:gridCol w="1821670"/>
                <a:gridCol w="1821670"/>
              </a:tblGrid>
              <a:tr h="95448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Знаю и умею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Могу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объяснить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Нужно повторить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4487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Определение реакции обмена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4487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Условия протекания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реакций обмена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4487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Составление уравнений реакций обмена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14500" y="214313"/>
            <a:ext cx="5500688" cy="357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Итоги урока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0483" name="Содержимое 3" descr="ba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240838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857250" y="1714500"/>
            <a:ext cx="6786563" cy="2214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Домашнее задание:   § 32,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«3» упр. 4.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«4»  упр. 3,4.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«5» упр. 3,4,5.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00188" y="3643313"/>
            <a:ext cx="5715000" cy="1857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Спасибо за урок!</a:t>
            </a:r>
            <a:endParaRPr lang="ru-RU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050" name="Picture 2" descr="D:\Документы - Ирина\Мои рисунки\парафин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14290"/>
            <a:ext cx="8479525" cy="62865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Содержимое 3" descr="ba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240838" cy="6858000"/>
          </a:xfr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Повторение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75" y="1000125"/>
            <a:ext cx="4929188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800" dirty="0">
                <a:solidFill>
                  <a:schemeClr val="tx1"/>
                </a:solidFill>
              </a:rPr>
              <a:t>C + O</a:t>
            </a:r>
            <a:r>
              <a:rPr lang="en-US" sz="2800" baseline="-25000" dirty="0">
                <a:solidFill>
                  <a:schemeClr val="tx1"/>
                </a:solidFill>
              </a:rPr>
              <a:t>2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>
                <a:solidFill>
                  <a:schemeClr val="tx1"/>
                </a:solidFill>
              </a:rPr>
              <a:t>=CO</a:t>
            </a:r>
            <a:r>
              <a:rPr lang="en-US" sz="2800" baseline="-25000">
                <a:solidFill>
                  <a:schemeClr val="tx1"/>
                </a:solidFill>
              </a:rPr>
              <a:t>2</a:t>
            </a:r>
            <a:r>
              <a:rPr lang="en-US" sz="2800">
                <a:solidFill>
                  <a:schemeClr val="tx1"/>
                </a:solidFill>
              </a:rPr>
              <a:t>↑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4375" y="1428750"/>
            <a:ext cx="4929188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2. </a:t>
            </a:r>
            <a:r>
              <a:rPr lang="en-US" sz="2800" dirty="0">
                <a:solidFill>
                  <a:schemeClr val="tx1"/>
                </a:solidFill>
              </a:rPr>
              <a:t>Fe + CuSO</a:t>
            </a:r>
            <a:r>
              <a:rPr lang="en-US" sz="2000" dirty="0">
                <a:solidFill>
                  <a:schemeClr val="tx1"/>
                </a:solidFill>
              </a:rPr>
              <a:t>4</a:t>
            </a:r>
            <a:r>
              <a:rPr lang="en-US" sz="2800" dirty="0">
                <a:solidFill>
                  <a:schemeClr val="tx1"/>
                </a:solidFill>
              </a:rPr>
              <a:t> = Cu + FeSO</a:t>
            </a:r>
            <a:r>
              <a:rPr lang="en-US" sz="2000" dirty="0">
                <a:solidFill>
                  <a:schemeClr val="tx1"/>
                </a:solidFill>
              </a:rPr>
              <a:t>4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14375" y="1857375"/>
            <a:ext cx="4929188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1"/>
                </a:solidFill>
              </a:rPr>
              <a:t>3.   Cu(OH)</a:t>
            </a:r>
            <a:r>
              <a:rPr lang="en-US" sz="2800" baseline="-25000" dirty="0">
                <a:solidFill>
                  <a:schemeClr val="tx1"/>
                </a:solidFill>
              </a:rPr>
              <a:t>2</a:t>
            </a:r>
            <a:r>
              <a:rPr lang="en-US" sz="2800" dirty="0">
                <a:solidFill>
                  <a:schemeClr val="tx1"/>
                </a:solidFill>
              </a:rPr>
              <a:t> = </a:t>
            </a:r>
            <a:r>
              <a:rPr lang="en-US" sz="2800" dirty="0" err="1">
                <a:solidFill>
                  <a:schemeClr val="tx1"/>
                </a:solidFill>
              </a:rPr>
              <a:t>CuO</a:t>
            </a:r>
            <a:r>
              <a:rPr lang="en-US" sz="2800" dirty="0">
                <a:solidFill>
                  <a:schemeClr val="tx1"/>
                </a:solidFill>
              </a:rPr>
              <a:t> + H</a:t>
            </a:r>
            <a:r>
              <a:rPr lang="en-US" sz="2800" baseline="-25000" dirty="0">
                <a:solidFill>
                  <a:schemeClr val="tx1"/>
                </a:solidFill>
              </a:rPr>
              <a:t>2</a:t>
            </a:r>
            <a:r>
              <a:rPr lang="en-US" sz="2800" dirty="0">
                <a:solidFill>
                  <a:schemeClr val="tx1"/>
                </a:solidFill>
              </a:rPr>
              <a:t>O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14375" y="2286000"/>
            <a:ext cx="4929188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1"/>
                </a:solidFill>
              </a:rPr>
              <a:t>4.   P</a:t>
            </a:r>
            <a:r>
              <a:rPr lang="en-US" sz="2800" baseline="-25000" dirty="0">
                <a:solidFill>
                  <a:schemeClr val="tx1"/>
                </a:solidFill>
              </a:rPr>
              <a:t>2</a:t>
            </a:r>
            <a:r>
              <a:rPr lang="en-US" sz="2800" dirty="0">
                <a:solidFill>
                  <a:schemeClr val="tx1"/>
                </a:solidFill>
              </a:rPr>
              <a:t>O</a:t>
            </a:r>
            <a:r>
              <a:rPr lang="en-US" sz="2800" baseline="-25000" dirty="0">
                <a:solidFill>
                  <a:schemeClr val="tx1"/>
                </a:solidFill>
              </a:rPr>
              <a:t>5</a:t>
            </a:r>
            <a:r>
              <a:rPr lang="en-US" sz="2800" dirty="0">
                <a:solidFill>
                  <a:schemeClr val="tx1"/>
                </a:solidFill>
              </a:rPr>
              <a:t> + 3H</a:t>
            </a:r>
            <a:r>
              <a:rPr lang="en-US" sz="2800" baseline="-25000" dirty="0">
                <a:solidFill>
                  <a:schemeClr val="tx1"/>
                </a:solidFill>
              </a:rPr>
              <a:t>2</a:t>
            </a:r>
            <a:r>
              <a:rPr lang="en-US" sz="2800" dirty="0">
                <a:solidFill>
                  <a:schemeClr val="tx1"/>
                </a:solidFill>
              </a:rPr>
              <a:t>O = 2H</a:t>
            </a:r>
            <a:r>
              <a:rPr lang="en-US" sz="2800" baseline="-25000" dirty="0">
                <a:solidFill>
                  <a:schemeClr val="tx1"/>
                </a:solidFill>
              </a:rPr>
              <a:t>3</a:t>
            </a:r>
            <a:r>
              <a:rPr lang="en-US" sz="2800" dirty="0">
                <a:solidFill>
                  <a:schemeClr val="tx1"/>
                </a:solidFill>
              </a:rPr>
              <a:t>PO</a:t>
            </a:r>
            <a:r>
              <a:rPr lang="en-US" sz="2800" baseline="-25000" dirty="0">
                <a:solidFill>
                  <a:schemeClr val="tx1"/>
                </a:solidFill>
              </a:rPr>
              <a:t>4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14375" y="2714625"/>
            <a:ext cx="6500813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1"/>
                </a:solidFill>
              </a:rPr>
              <a:t>5.  </a:t>
            </a:r>
            <a:r>
              <a:rPr lang="en-US" sz="2800" dirty="0" err="1">
                <a:solidFill>
                  <a:schemeClr val="tx1"/>
                </a:solidFill>
              </a:rPr>
              <a:t>NaOH</a:t>
            </a:r>
            <a:r>
              <a:rPr lang="en-US" sz="2800" dirty="0">
                <a:solidFill>
                  <a:schemeClr val="tx1"/>
                </a:solidFill>
              </a:rPr>
              <a:t> + </a:t>
            </a:r>
            <a:r>
              <a:rPr lang="en-US" sz="2800" dirty="0" err="1">
                <a:solidFill>
                  <a:schemeClr val="tx1"/>
                </a:solidFill>
              </a:rPr>
              <a:t>HCl</a:t>
            </a:r>
            <a:r>
              <a:rPr lang="en-US" sz="2800" dirty="0">
                <a:solidFill>
                  <a:schemeClr val="tx1"/>
                </a:solidFill>
              </a:rPr>
              <a:t> = </a:t>
            </a:r>
            <a:r>
              <a:rPr lang="en-US" sz="2800" dirty="0" err="1">
                <a:solidFill>
                  <a:schemeClr val="tx1"/>
                </a:solidFill>
              </a:rPr>
              <a:t>NaCl</a:t>
            </a:r>
            <a:r>
              <a:rPr lang="en-US" sz="2800" dirty="0">
                <a:solidFill>
                  <a:schemeClr val="tx1"/>
                </a:solidFill>
              </a:rPr>
              <a:t> + H</a:t>
            </a:r>
            <a:r>
              <a:rPr lang="en-US" sz="2000" dirty="0">
                <a:solidFill>
                  <a:schemeClr val="tx1"/>
                </a:solidFill>
              </a:rPr>
              <a:t>2</a:t>
            </a:r>
            <a:r>
              <a:rPr lang="en-US" sz="2800" dirty="0">
                <a:solidFill>
                  <a:schemeClr val="tx1"/>
                </a:solidFill>
              </a:rPr>
              <a:t>O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14375" y="3143250"/>
            <a:ext cx="4929188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1"/>
                </a:solidFill>
              </a:rPr>
              <a:t>6.   4Al + 3O</a:t>
            </a:r>
            <a:r>
              <a:rPr lang="en-US" sz="2800" baseline="-25000" dirty="0">
                <a:solidFill>
                  <a:schemeClr val="tx1"/>
                </a:solidFill>
              </a:rPr>
              <a:t>2</a:t>
            </a:r>
            <a:r>
              <a:rPr lang="en-US" sz="2800" dirty="0">
                <a:solidFill>
                  <a:schemeClr val="tx1"/>
                </a:solidFill>
              </a:rPr>
              <a:t> = 2Al</a:t>
            </a:r>
            <a:r>
              <a:rPr lang="en-US" sz="2800" baseline="-25000" dirty="0">
                <a:solidFill>
                  <a:schemeClr val="tx1"/>
                </a:solidFill>
              </a:rPr>
              <a:t>2</a:t>
            </a:r>
            <a:r>
              <a:rPr lang="en-US" sz="2800" dirty="0">
                <a:solidFill>
                  <a:schemeClr val="tx1"/>
                </a:solidFill>
              </a:rPr>
              <a:t>O</a:t>
            </a:r>
            <a:r>
              <a:rPr lang="en-US" sz="2800" baseline="-25000" dirty="0">
                <a:solidFill>
                  <a:schemeClr val="tx1"/>
                </a:solidFill>
              </a:rPr>
              <a:t>3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14375" y="3571875"/>
            <a:ext cx="4929188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1"/>
                </a:solidFill>
              </a:rPr>
              <a:t>7.  Zn + 2HCl = ZnCL</a:t>
            </a:r>
            <a:r>
              <a:rPr lang="en-US" sz="2800" baseline="-25000" dirty="0">
                <a:solidFill>
                  <a:schemeClr val="tx1"/>
                </a:solidFill>
              </a:rPr>
              <a:t>2</a:t>
            </a:r>
            <a:r>
              <a:rPr lang="en-US" sz="2800" dirty="0">
                <a:solidFill>
                  <a:schemeClr val="tx1"/>
                </a:solidFill>
              </a:rPr>
              <a:t> + H</a:t>
            </a:r>
            <a:r>
              <a:rPr lang="en-US" sz="2800" baseline="-25000" dirty="0">
                <a:solidFill>
                  <a:schemeClr val="tx1"/>
                </a:solidFill>
              </a:rPr>
              <a:t>2</a:t>
            </a:r>
            <a:r>
              <a:rPr lang="en-US" sz="2800" dirty="0">
                <a:solidFill>
                  <a:schemeClr val="tx1"/>
                </a:solidFill>
              </a:rPr>
              <a:t>↑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57500" y="4143375"/>
            <a:ext cx="2286000" cy="357188"/>
          </a:xfrm>
          <a:prstGeom prst="rect">
            <a:avLst/>
          </a:prstGeom>
          <a:solidFill>
            <a:schemeClr val="accent4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Реакции </a:t>
            </a:r>
            <a:endParaRPr lang="ru-RU" sz="20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143000" y="5000625"/>
            <a:ext cx="1643063" cy="428625"/>
          </a:xfrm>
          <a:prstGeom prst="rect">
            <a:avLst/>
          </a:prstGeom>
          <a:solidFill>
            <a:schemeClr val="accent4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Соединения </a:t>
            </a:r>
            <a:endParaRPr lang="ru-RU" sz="20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143250" y="5000625"/>
            <a:ext cx="1643063" cy="428625"/>
          </a:xfrm>
          <a:prstGeom prst="rect">
            <a:avLst/>
          </a:prstGeom>
          <a:solidFill>
            <a:schemeClr val="accent4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Разложения </a:t>
            </a:r>
            <a:endParaRPr lang="ru-RU" sz="20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143500" y="5000625"/>
            <a:ext cx="1571625" cy="428625"/>
          </a:xfrm>
          <a:prstGeom prst="rect">
            <a:avLst/>
          </a:prstGeom>
          <a:solidFill>
            <a:schemeClr val="accent4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Замещения </a:t>
            </a:r>
            <a:endParaRPr lang="ru-RU" sz="20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143000" y="5715000"/>
            <a:ext cx="1643063" cy="285750"/>
          </a:xfrm>
          <a:prstGeom prst="rect">
            <a:avLst/>
          </a:prstGeom>
          <a:solidFill>
            <a:schemeClr val="accent4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№ 1, 4, 6 </a:t>
            </a:r>
            <a:endParaRPr lang="ru-RU" sz="20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143250" y="5715000"/>
            <a:ext cx="1643063" cy="285750"/>
          </a:xfrm>
          <a:prstGeom prst="rect">
            <a:avLst/>
          </a:prstGeom>
          <a:solidFill>
            <a:schemeClr val="accent4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№   3</a:t>
            </a:r>
            <a:endParaRPr lang="ru-RU" sz="20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143500" y="5715000"/>
            <a:ext cx="1571625" cy="285750"/>
          </a:xfrm>
          <a:prstGeom prst="rect">
            <a:avLst/>
          </a:prstGeom>
          <a:solidFill>
            <a:schemeClr val="accent4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№   2, 7 </a:t>
            </a:r>
            <a:endParaRPr lang="ru-RU" sz="2000" b="1" dirty="0"/>
          </a:p>
        </p:txBody>
      </p:sp>
      <p:cxnSp>
        <p:nvCxnSpPr>
          <p:cNvPr id="27" name="Прямая со стрелкой 26"/>
          <p:cNvCxnSpPr>
            <a:stCxn id="16" idx="2"/>
          </p:cNvCxnSpPr>
          <p:nvPr/>
        </p:nvCxnSpPr>
        <p:spPr>
          <a:xfrm rot="5400000">
            <a:off x="3785394" y="4715669"/>
            <a:ext cx="428625" cy="1587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16" idx="3"/>
          </p:cNvCxnSpPr>
          <p:nvPr/>
        </p:nvCxnSpPr>
        <p:spPr>
          <a:xfrm>
            <a:off x="5143500" y="4322763"/>
            <a:ext cx="785813" cy="606425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16" idx="1"/>
          </p:cNvCxnSpPr>
          <p:nvPr/>
        </p:nvCxnSpPr>
        <p:spPr>
          <a:xfrm rot="10800000" flipV="1">
            <a:off x="1928813" y="4322763"/>
            <a:ext cx="928687" cy="606425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  <p:bldP spid="12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7172" name="Рисунок 3" descr="bac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0650" y="-17463"/>
            <a:ext cx="9264650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428750" y="1643063"/>
            <a:ext cx="5429250" cy="3786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4375" y="3286125"/>
            <a:ext cx="6786563" cy="26431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Задачи  урока: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1. Дать определение реакции обмена.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2.Научиться писать уравнения реакций обмена.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3.  Изучить условия протекания реакции обмена до конца.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88" y="1785938"/>
            <a:ext cx="7500937" cy="1428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chemeClr val="tx1"/>
                </a:solidFill>
              </a:rPr>
              <a:t> Тема урока</a:t>
            </a:r>
            <a:r>
              <a:rPr lang="ru-RU" sz="3200" dirty="0">
                <a:solidFill>
                  <a:schemeClr val="tx1"/>
                </a:solidFill>
              </a:rPr>
              <a:t> : </a:t>
            </a:r>
            <a:r>
              <a:rPr lang="ru-RU" sz="4800" b="1" dirty="0">
                <a:solidFill>
                  <a:schemeClr val="tx1"/>
                </a:solidFill>
              </a:rPr>
              <a:t>Реакции обмена</a:t>
            </a:r>
            <a:r>
              <a:rPr lang="ru-RU" sz="1400" b="1" dirty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2938" y="928688"/>
            <a:ext cx="2286000" cy="714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chemeClr val="tx1"/>
                </a:solidFill>
              </a:rPr>
              <a:t>20.03.09.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smtClean="0"/>
              <a:t>Схема реакции обмена</a:t>
            </a:r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4343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smtClean="0"/>
          </a:p>
          <a:p>
            <a:pPr>
              <a:buFont typeface="Wingdings" pitchFamily="2" charset="2"/>
              <a:buNone/>
            </a:pPr>
            <a:endParaRPr lang="ru-RU" smtClean="0"/>
          </a:p>
          <a:p>
            <a:pPr>
              <a:buFont typeface="Wingdings" pitchFamily="2" charset="2"/>
              <a:buNone/>
            </a:pPr>
            <a:endParaRPr lang="ru-RU" smtClean="0"/>
          </a:p>
          <a:p>
            <a:pPr>
              <a:buFont typeface="Wingdings" pitchFamily="2" charset="2"/>
              <a:buNone/>
            </a:pPr>
            <a:endParaRPr lang="ru-RU" smtClean="0"/>
          </a:p>
          <a:p>
            <a:pPr>
              <a:buFont typeface="Wingdings" pitchFamily="2" charset="2"/>
              <a:buNone/>
            </a:pPr>
            <a:r>
              <a:rPr lang="en-US" b="1" smtClean="0"/>
              <a:t>    </a:t>
            </a:r>
            <a:endParaRPr lang="ru-RU" b="1" smtClean="0"/>
          </a:p>
        </p:txBody>
      </p:sp>
      <p:sp>
        <p:nvSpPr>
          <p:cNvPr id="4" name="Овал 3"/>
          <p:cNvSpPr/>
          <p:nvPr/>
        </p:nvSpPr>
        <p:spPr>
          <a:xfrm>
            <a:off x="304800" y="2438400"/>
            <a:ext cx="914400" cy="9144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914400" y="2438400"/>
            <a:ext cx="914400" cy="9144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514600" y="2514600"/>
            <a:ext cx="914400" cy="9144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124200" y="2514600"/>
            <a:ext cx="914400" cy="9144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876800" y="2514600"/>
            <a:ext cx="914400" cy="9144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638800" y="2514600"/>
            <a:ext cx="914400" cy="9144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315200" y="2514600"/>
            <a:ext cx="914400" cy="9144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924800" y="2514600"/>
            <a:ext cx="914400" cy="9144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люс 12"/>
          <p:cNvSpPr/>
          <p:nvPr/>
        </p:nvSpPr>
        <p:spPr>
          <a:xfrm>
            <a:off x="6705600" y="2743200"/>
            <a:ext cx="533400" cy="457200"/>
          </a:xfrm>
          <a:prstGeom prst="mathPl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люс 13"/>
          <p:cNvSpPr/>
          <p:nvPr/>
        </p:nvSpPr>
        <p:spPr>
          <a:xfrm>
            <a:off x="1905000" y="2743200"/>
            <a:ext cx="533400" cy="457200"/>
          </a:xfrm>
          <a:prstGeom prst="mathPl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4191000" y="2743200"/>
            <a:ext cx="609600" cy="484188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28625" y="4071938"/>
            <a:ext cx="8143875" cy="12144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NaOH</a:t>
            </a:r>
            <a:r>
              <a:rPr lang="ru-RU" sz="4400" b="1" dirty="0">
                <a:solidFill>
                  <a:schemeClr val="tx1"/>
                </a:solidFill>
              </a:rPr>
              <a:t> </a:t>
            </a:r>
            <a:r>
              <a:rPr lang="en-US" sz="4400" b="1" dirty="0">
                <a:solidFill>
                  <a:schemeClr val="tx1"/>
                </a:solidFill>
              </a:rPr>
              <a:t> +</a:t>
            </a:r>
            <a:r>
              <a:rPr lang="ru-RU" sz="4400" b="1" dirty="0">
                <a:solidFill>
                  <a:schemeClr val="tx1"/>
                </a:solidFill>
              </a:rPr>
              <a:t> 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HCl</a:t>
            </a:r>
            <a:r>
              <a:rPr lang="ru-RU" sz="4400" b="1" dirty="0">
                <a:solidFill>
                  <a:schemeClr val="tx1"/>
                </a:solidFill>
              </a:rPr>
              <a:t>      </a:t>
            </a:r>
            <a:r>
              <a:rPr lang="en-US" sz="4400" b="1" dirty="0">
                <a:solidFill>
                  <a:schemeClr val="tx1"/>
                </a:solidFill>
              </a:rPr>
              <a:t>= </a:t>
            </a:r>
            <a:r>
              <a:rPr lang="ru-RU" sz="4400" b="1" dirty="0">
                <a:solidFill>
                  <a:schemeClr val="tx1"/>
                </a:solidFill>
              </a:rPr>
              <a:t>   </a:t>
            </a:r>
            <a:r>
              <a:rPr lang="en-US" sz="4400" b="1" dirty="0" err="1">
                <a:solidFill>
                  <a:schemeClr val="tx1"/>
                </a:solidFill>
              </a:rPr>
              <a:t>NaCl</a:t>
            </a:r>
            <a:r>
              <a:rPr lang="ru-RU" sz="4400" b="1" dirty="0">
                <a:solidFill>
                  <a:schemeClr val="tx1"/>
                </a:solidFill>
              </a:rPr>
              <a:t>   </a:t>
            </a:r>
            <a:r>
              <a:rPr lang="en-US" sz="4400" b="1" dirty="0">
                <a:solidFill>
                  <a:schemeClr val="tx1"/>
                </a:solidFill>
              </a:rPr>
              <a:t> + </a:t>
            </a:r>
            <a:r>
              <a:rPr lang="ru-RU" sz="4400" b="1" dirty="0">
                <a:solidFill>
                  <a:schemeClr val="tx1"/>
                </a:solidFill>
              </a:rPr>
              <a:t>   </a:t>
            </a:r>
            <a:r>
              <a:rPr lang="en-US" sz="4400" b="1" dirty="0">
                <a:solidFill>
                  <a:schemeClr val="tx1"/>
                </a:solidFill>
              </a:rPr>
              <a:t>H</a:t>
            </a:r>
            <a:r>
              <a:rPr lang="en-US" sz="3600" b="1" dirty="0">
                <a:solidFill>
                  <a:schemeClr val="tx1"/>
                </a:solidFill>
              </a:rPr>
              <a:t>2</a:t>
            </a:r>
            <a:r>
              <a:rPr lang="en-US" sz="4400" b="1" dirty="0">
                <a:solidFill>
                  <a:schemeClr val="tx1"/>
                </a:solidFill>
              </a:rPr>
              <a:t>O</a:t>
            </a:r>
            <a:endParaRPr lang="ru-RU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9219" name="Содержимое 3" descr="ba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240838" cy="6858000"/>
          </a:xfrm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500" y="1571625"/>
          <a:ext cx="7429500" cy="2643188"/>
        </p:xfrm>
        <a:graphic>
          <a:graphicData uri="http://schemas.openxmlformats.org/drawingml/2006/table">
            <a:tbl>
              <a:tblPr/>
              <a:tblGrid>
                <a:gridCol w="7429500"/>
              </a:tblGrid>
              <a:tr h="2643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Реакция обмена 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это реакция в результате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которой  два  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…………… </a:t>
                      </a: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вещества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…………………. </a:t>
                      </a: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своими  составными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…………  . </a:t>
                      </a: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300" marR="1143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572125" y="4857750"/>
            <a:ext cx="1785938" cy="714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</a:rPr>
              <a:t>сложных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5813" y="4857750"/>
            <a:ext cx="2714625" cy="714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</a:rPr>
              <a:t>обмениваются, 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43313" y="4857750"/>
            <a:ext cx="1857375" cy="714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</a:rPr>
              <a:t>частями,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00313" y="2214563"/>
            <a:ext cx="1714500" cy="5000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</a:rPr>
              <a:t>сложных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063" y="2857500"/>
            <a:ext cx="2714625" cy="714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</a:rPr>
              <a:t>обмениваются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929313" y="2857500"/>
            <a:ext cx="1857375" cy="714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</a:rPr>
              <a:t>частями</a:t>
            </a:r>
            <a:endParaRPr lang="ru-RU" sz="2800" b="1" dirty="0">
              <a:solidFill>
                <a:srgbClr val="FF0000"/>
              </a:solidFill>
            </a:endParaRPr>
          </a:p>
        </p:txBody>
      </p:sp>
      <p:grpSp>
        <p:nvGrpSpPr>
          <p:cNvPr id="3" name="Группа 11"/>
          <p:cNvGrpSpPr>
            <a:grpSpLocks/>
          </p:cNvGrpSpPr>
          <p:nvPr/>
        </p:nvGrpSpPr>
        <p:grpSpPr bwMode="auto">
          <a:xfrm>
            <a:off x="500063" y="4572000"/>
            <a:ext cx="7339012" cy="928688"/>
            <a:chOff x="304800" y="2438400"/>
            <a:chExt cx="8534400" cy="990600"/>
          </a:xfrm>
        </p:grpSpPr>
        <p:sp>
          <p:nvSpPr>
            <p:cNvPr id="13" name="Овал 12"/>
            <p:cNvSpPr/>
            <p:nvPr/>
          </p:nvSpPr>
          <p:spPr>
            <a:xfrm>
              <a:off x="7925394" y="2514600"/>
              <a:ext cx="913806" cy="91440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pSp>
          <p:nvGrpSpPr>
            <p:cNvPr id="9230" name="Группа 16"/>
            <p:cNvGrpSpPr>
              <a:grpSpLocks/>
            </p:cNvGrpSpPr>
            <p:nvPr/>
          </p:nvGrpSpPr>
          <p:grpSpPr bwMode="auto">
            <a:xfrm>
              <a:off x="304800" y="2438400"/>
              <a:ext cx="7924800" cy="990600"/>
              <a:chOff x="304800" y="2438400"/>
              <a:chExt cx="7924800" cy="990600"/>
            </a:xfrm>
          </p:grpSpPr>
          <p:sp>
            <p:nvSpPr>
              <p:cNvPr id="15" name="Овал 3"/>
              <p:cNvSpPr/>
              <p:nvPr/>
            </p:nvSpPr>
            <p:spPr>
              <a:xfrm>
                <a:off x="304800" y="2438400"/>
                <a:ext cx="913806" cy="914400"/>
              </a:xfrm>
              <a:prstGeom prst="ellipse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6" name="Овал 15"/>
              <p:cNvSpPr/>
              <p:nvPr/>
            </p:nvSpPr>
            <p:spPr>
              <a:xfrm>
                <a:off x="914004" y="2438400"/>
                <a:ext cx="915653" cy="9144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7" name="Овал 16"/>
              <p:cNvSpPr/>
              <p:nvPr/>
            </p:nvSpPr>
            <p:spPr>
              <a:xfrm>
                <a:off x="2514550" y="2514600"/>
                <a:ext cx="913807" cy="9144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8" name="Овал 17"/>
              <p:cNvSpPr/>
              <p:nvPr/>
            </p:nvSpPr>
            <p:spPr>
              <a:xfrm>
                <a:off x="3123755" y="2514600"/>
                <a:ext cx="915653" cy="9144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9" name="Овал 18"/>
              <p:cNvSpPr/>
              <p:nvPr/>
            </p:nvSpPr>
            <p:spPr>
              <a:xfrm>
                <a:off x="4877525" y="2514600"/>
                <a:ext cx="913807" cy="9144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0" name="Овал 19"/>
              <p:cNvSpPr/>
              <p:nvPr/>
            </p:nvSpPr>
            <p:spPr>
              <a:xfrm>
                <a:off x="5639954" y="2514600"/>
                <a:ext cx="913806" cy="9144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1" name="Овал 20"/>
              <p:cNvSpPr/>
              <p:nvPr/>
            </p:nvSpPr>
            <p:spPr>
              <a:xfrm>
                <a:off x="7316189" y="2514600"/>
                <a:ext cx="913806" cy="914400"/>
              </a:xfrm>
              <a:prstGeom prst="ellipse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2" name="Плюс 21"/>
              <p:cNvSpPr/>
              <p:nvPr/>
            </p:nvSpPr>
            <p:spPr>
              <a:xfrm>
                <a:off x="6705138" y="2743200"/>
                <a:ext cx="533516" cy="457200"/>
              </a:xfrm>
              <a:prstGeom prst="mathPlus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3" name="Плюс 22"/>
              <p:cNvSpPr/>
              <p:nvPr/>
            </p:nvSpPr>
            <p:spPr>
              <a:xfrm>
                <a:off x="1905346" y="2743200"/>
                <a:ext cx="533516" cy="457200"/>
              </a:xfrm>
              <a:prstGeom prst="mathPlus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4" name="Стрелка вправо 23"/>
              <p:cNvSpPr/>
              <p:nvPr/>
            </p:nvSpPr>
            <p:spPr>
              <a:xfrm>
                <a:off x="4190785" y="2743200"/>
                <a:ext cx="609204" cy="484293"/>
              </a:xfrm>
              <a:prstGeom prst="rightArrow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0243" name="Содержимое 3" descr="ba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142875" y="0"/>
            <a:ext cx="9740900" cy="6858000"/>
          </a:xfrm>
        </p:spPr>
      </p:pic>
      <p:sp>
        <p:nvSpPr>
          <p:cNvPr id="6" name="Прямоугольник 5"/>
          <p:cNvSpPr/>
          <p:nvPr/>
        </p:nvSpPr>
        <p:spPr>
          <a:xfrm>
            <a:off x="785813" y="1500188"/>
            <a:ext cx="6858000" cy="5000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i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tx1"/>
                </a:solidFill>
              </a:rPr>
              <a:t>Составьте  уравнение реакции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38" y="1643063"/>
            <a:ext cx="1643062" cy="7858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0063" y="2714625"/>
            <a:ext cx="1714500" cy="1285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tx1"/>
                </a:solidFill>
              </a:rPr>
              <a:t>2</a:t>
            </a:r>
            <a:r>
              <a:rPr lang="en-US" sz="4400" b="1" dirty="0">
                <a:solidFill>
                  <a:schemeClr val="tx1"/>
                </a:solidFill>
              </a:rPr>
              <a:t>KOH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43188" y="3143250"/>
            <a:ext cx="1785937" cy="500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1"/>
                </a:solidFill>
              </a:rPr>
              <a:t>H</a:t>
            </a:r>
            <a:r>
              <a:rPr lang="en-US" sz="2800" b="1" dirty="0">
                <a:solidFill>
                  <a:schemeClr val="tx1"/>
                </a:solidFill>
              </a:rPr>
              <a:t>2</a:t>
            </a:r>
            <a:r>
              <a:rPr lang="en-US" sz="4400" b="1" dirty="0">
                <a:solidFill>
                  <a:schemeClr val="tx1"/>
                </a:solidFill>
              </a:rPr>
              <a:t>SO</a:t>
            </a:r>
            <a:r>
              <a:rPr lang="en-US" sz="2800" b="1" dirty="0">
                <a:solidFill>
                  <a:schemeClr val="tx1"/>
                </a:solidFill>
              </a:rPr>
              <a:t>4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00625" y="3214688"/>
            <a:ext cx="1643063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1"/>
                </a:solidFill>
              </a:rPr>
              <a:t>K</a:t>
            </a:r>
            <a:r>
              <a:rPr lang="en-US" sz="2800" b="1" dirty="0">
                <a:solidFill>
                  <a:schemeClr val="tx1"/>
                </a:solidFill>
              </a:rPr>
              <a:t>2</a:t>
            </a:r>
            <a:r>
              <a:rPr lang="en-US" sz="4400" b="1" dirty="0">
                <a:solidFill>
                  <a:schemeClr val="tx1"/>
                </a:solidFill>
              </a:rPr>
              <a:t>SO</a:t>
            </a:r>
            <a:r>
              <a:rPr lang="en-US" sz="2800" b="1" dirty="0">
                <a:solidFill>
                  <a:schemeClr val="tx1"/>
                </a:solidFill>
              </a:rPr>
              <a:t>4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072313" y="3214688"/>
            <a:ext cx="1500187" cy="5000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tx1"/>
                </a:solidFill>
              </a:rPr>
              <a:t>2</a:t>
            </a:r>
            <a:r>
              <a:rPr lang="en-US" sz="4400" b="1" dirty="0">
                <a:solidFill>
                  <a:schemeClr val="tx1"/>
                </a:solidFill>
              </a:rPr>
              <a:t>H</a:t>
            </a:r>
            <a:r>
              <a:rPr lang="en-US" sz="2800" b="1" dirty="0">
                <a:solidFill>
                  <a:schemeClr val="tx1"/>
                </a:solidFill>
              </a:rPr>
              <a:t>2</a:t>
            </a:r>
            <a:r>
              <a:rPr lang="en-US" sz="4400" b="1" dirty="0">
                <a:solidFill>
                  <a:schemeClr val="tx1"/>
                </a:solidFill>
              </a:rPr>
              <a:t>O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214563" y="1857375"/>
            <a:ext cx="500062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071938" y="1785938"/>
            <a:ext cx="428625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929313" y="1785938"/>
            <a:ext cx="500062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143125" y="3214688"/>
            <a:ext cx="571500" cy="285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357688" y="3214688"/>
            <a:ext cx="642937" cy="357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>
                <a:solidFill>
                  <a:schemeClr val="tx1"/>
                </a:solidFill>
              </a:rPr>
              <a:t>=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643688" y="3214688"/>
            <a:ext cx="500062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00063" y="4143375"/>
            <a:ext cx="8358187" cy="928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гидроксид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серная                    сульфат            вода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калия                   кислота                    калия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685800" y="1524000"/>
            <a:ext cx="8077200" cy="3810000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accent3">
                <a:lumMod val="50000"/>
              </a:schemeClr>
            </a:solidFill>
          </a:ln>
          <a:effectLst>
            <a:softEdge rad="127000"/>
          </a:effectLst>
          <a:scene3d>
            <a:camera prst="orthographicFront"/>
            <a:lightRig rig="balanced" dir="t"/>
          </a:scene3d>
          <a:sp3d extrusionH="12700" contourW="12700" prstMaterial="metal">
            <a:bevelT w="209550" h="127000" prst="slope"/>
            <a:bevelB w="25400"/>
            <a:contourClr>
              <a:schemeClr val="accent5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2858294" y="3390107"/>
            <a:ext cx="3581400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  <a:effectLst>
            <a:softEdge rad="6350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6" idx="2"/>
            <a:endCxn id="6" idx="6"/>
          </p:cNvCxnSpPr>
          <p:nvPr/>
        </p:nvCxnSpPr>
        <p:spPr>
          <a:xfrm rot="10800000" flipH="1">
            <a:off x="685800" y="3429000"/>
            <a:ext cx="8077200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  <a:effectLst>
            <a:softEdge rad="6350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762000" y="3276600"/>
            <a:ext cx="228600" cy="266700"/>
          </a:xfrm>
          <a:prstGeom prst="ellipse">
            <a:avLst/>
          </a:prstGeom>
          <a:solidFill>
            <a:srgbClr val="7030A0"/>
          </a:solidFill>
          <a:ln>
            <a:solidFill>
              <a:schemeClr val="accent3">
                <a:lumMod val="50000"/>
              </a:schemeClr>
            </a:solidFill>
          </a:ln>
          <a:effectLst>
            <a:softEdge rad="6350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495800" y="1524000"/>
            <a:ext cx="228600" cy="2667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softEdge rad="6350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572000" y="5029200"/>
            <a:ext cx="228600" cy="266700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  <a:effectLst>
            <a:softEdge rad="6350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762000" y="3276600"/>
            <a:ext cx="228600" cy="266700"/>
          </a:xfrm>
          <a:prstGeom prst="ellipse">
            <a:avLst/>
          </a:prstGeom>
          <a:solidFill>
            <a:srgbClr val="FFFF00"/>
          </a:solidFill>
          <a:ln>
            <a:solidFill>
              <a:schemeClr val="accent3">
                <a:lumMod val="50000"/>
              </a:schemeClr>
            </a:solidFill>
          </a:ln>
          <a:effectLst>
            <a:softEdge rad="6350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4572000" y="5029200"/>
            <a:ext cx="228600" cy="2667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softEdge rad="6350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071688" y="428625"/>
            <a:ext cx="5357812" cy="714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Гимнастика для глаз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59259E-6 C -0.14392 -2.59259E-6 -0.26319 -0.05625 -0.26319 -0.12523 C -0.26319 -0.20694 -0.13038 -0.23611 -0.05122 -0.24838 L 0.05347 -0.26157 C 0.13264 -0.27407 0.26285 -0.30532 0.26285 -0.39722 C 0.26285 -0.45602 0.14531 -0.52315 5.55556E-7 -0.52315 C -0.14392 -0.52315 -0.26319 -0.45602 -0.26319 -0.39722 C -0.26319 -0.30532 -0.13038 -0.27407 -0.05122 -0.26157 L 0.05347 -0.24838 C 0.13264 -0.23611 0.26285 -0.20694 0.26285 -0.12523 C 0.26285 -0.05625 0.14531 -2.59259E-6 5.55556E-7 -2.59259E-6 Z " pathEditMode="relative" rAng="10800000" ptsTypes="ffFffffFfff">
                                      <p:cBhvr>
                                        <p:cTn id="10" dur="1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500"/>
                            </p:stCondLst>
                            <p:childTnLst>
                              <p:par>
                                <p:cTn id="12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1500"/>
                            </p:stCondLst>
                            <p:childTnLst>
                              <p:par>
                                <p:cTn id="20" presetID="26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1088 C -3.33333E-6 0.09283 0.09028 0.17963 0.20087 0.17963 C 0.33143 0.17963 0.3783 0.08426 0.39809 0.02685 L 0.41875 -0.04954 C 0.43872 -0.10602 0.48855 -0.20116 0.63577 -0.20116 C 0.73021 -0.20116 0.8375 -0.11574 0.8375 -0.01088 C 0.8375 0.09283 0.73021 0.17963 0.63577 0.17963 C 0.48855 0.17963 0.43872 0.08426 0.41875 0.02685 L 0.39809 -0.04954 C 0.3783 -0.10602 0.33143 -0.20116 0.20087 -0.20116 C 0.09028 -0.20116 -3.33333E-6 -0.11574 -3.33333E-6 -0.01088 Z " pathEditMode="relative" rAng="0" ptsTypes="ffFffffFfff">
                                      <p:cBhvr>
                                        <p:cTn id="21" dur="1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1500"/>
                            </p:stCondLst>
                            <p:childTnLst>
                              <p:par>
                                <p:cTn id="2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2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2500"/>
                            </p:stCondLst>
                            <p:childTnLst>
                              <p:par>
                                <p:cTn id="31" presetID="0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C 0 -0.01088 0.84531 1.48148E-6 0.84549 1.48148E-6 C 0.84583 1.48148E-6 0 1.48148E-6 0 -0.01088 Z " pathEditMode="relative" rAng="0" ptsTypes="aaa">
                                      <p:cBhvr>
                                        <p:cTn id="32" dur="1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3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2500"/>
                            </p:stCondLst>
                            <p:childTnLst>
                              <p:par>
                                <p:cTn id="3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30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3500"/>
                            </p:stCondLst>
                            <p:childTnLst>
                              <p:par>
                                <p:cTn id="42" presetID="0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-4.81481E-6 C 0.00261 -4.81481E-6 -0.00607 -0.51898 -0.00034 -0.51898 C 0.00573 -0.51828 -0.00034 -4.81481E-6 0.00261 -4.81481E-6 Z " pathEditMode="relative" rAng="5400000" ptsTypes="aaa">
                                      <p:cBhvr>
                                        <p:cTn id="43" dur="10000" spd="-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3500"/>
                            </p:stCondLst>
                            <p:childTnLst>
                              <p:par>
                                <p:cTn id="4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40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4500"/>
                            </p:stCondLst>
                            <p:childTnLst>
                              <p:par>
                                <p:cTn id="53" presetID="1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C 0.2342 3.33333E-6 0.42535 0.11481 0.42535 0.25694 C 0.42535 0.39791 0.2342 0.51389 -2.5E-6 0.51389 C -0.23507 0.51389 -0.42517 0.39791 -0.42517 0.25694 C -0.42517 0.11481 -0.23507 3.33333E-6 -2.5E-6 3.33333E-6 Z " pathEditMode="relative" rAng="0" ptsTypes="fffff">
                                      <p:cBhvr>
                                        <p:cTn id="54" dur="10000" spd="-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4500"/>
                            </p:stCondLst>
                            <p:childTnLst>
                              <p:par>
                                <p:cTn id="56" presetID="1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33333E-6 C 0.2302 3.33333E-6 0.41823 0.11504 0.41823 0.25694 C 0.41823 0.39838 0.2302 0.51389 4.16667E-6 0.51389 C -0.23125 0.51389 -0.41823 0.39838 -0.41823 0.25694 C -0.41823 0.11504 -0.23125 3.33333E-6 4.16667E-6 3.33333E-6 Z " pathEditMode="relative" rAng="0" ptsTypes="fffff">
                                      <p:cBhvr>
                                        <p:cTn id="57" dur="1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4500"/>
                            </p:stCondLst>
                            <p:childTnLst>
                              <p:par>
                                <p:cTn id="5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3315" name="Содержимое 3" descr="ba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240838" cy="6858000"/>
          </a:xfrm>
        </p:spPr>
      </p:pic>
      <p:sp>
        <p:nvSpPr>
          <p:cNvPr id="13316" name="Rectangle 1"/>
          <p:cNvSpPr>
            <a:spLocks noChangeArrowheads="1"/>
          </p:cNvSpPr>
          <p:nvPr/>
        </p:nvSpPr>
        <p:spPr bwMode="auto">
          <a:xfrm>
            <a:off x="642938" y="2000250"/>
            <a:ext cx="728662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5400" b="1" i="1">
                <a:cs typeface="Times New Roman" pitchFamily="18" charset="0"/>
              </a:rPr>
              <a:t>Практическая работа</a:t>
            </a:r>
            <a:endParaRPr lang="ru-RU" sz="7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358</Words>
  <Application>Microsoft Office PowerPoint</Application>
  <PresentationFormat>Экран (4:3)</PresentationFormat>
  <Paragraphs>95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Calibri</vt:lpstr>
      <vt:lpstr>Arial</vt:lpstr>
      <vt:lpstr>Times New Roman</vt:lpstr>
      <vt:lpstr>Wingdings</vt:lpstr>
      <vt:lpstr>Тема Office</vt:lpstr>
      <vt:lpstr>1_Тема Office</vt:lpstr>
      <vt:lpstr>Слайд 1</vt:lpstr>
      <vt:lpstr>Слайд 2</vt:lpstr>
      <vt:lpstr>Повторение  </vt:lpstr>
      <vt:lpstr>Слайд 4</vt:lpstr>
      <vt:lpstr>Схема реакции обмена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Добрый день</dc:title>
  <dc:creator>Владимирова</dc:creator>
  <cp:lastModifiedBy>Лена</cp:lastModifiedBy>
  <cp:revision>74</cp:revision>
  <dcterms:created xsi:type="dcterms:W3CDTF">2009-03-15T15:25:08Z</dcterms:created>
  <dcterms:modified xsi:type="dcterms:W3CDTF">2014-02-01T13:49:51Z</dcterms:modified>
</cp:coreProperties>
</file>