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71686-9D8B-4A2C-87BD-9157193F298C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8B52B-4E02-4EDA-8C39-552246BF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8B52B-4E02-4EDA-8C39-552246BF2DA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799B5-97A4-46BF-A925-D059ACEE3757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0820-3040-4C2C-A3B8-81E3AD7B37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52"/>
            <a:ext cx="64191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Строение </a:t>
            </a:r>
            <a:r>
              <a:rPr lang="ru-RU" sz="54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атома</a:t>
            </a:r>
            <a:endParaRPr lang="ru-RU" sz="54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 таблице 7 периодов: 1,2,3-малые периоды; 4,5,6-большие, 7-незавершенный период.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571744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Атом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964645" y="3036091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429124" y="307181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357422" y="3786190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Ядро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57752" y="4000504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Электронная </a:t>
            </a:r>
            <a:r>
              <a:rPr lang="ru-RU" dirty="0" err="1" smtClean="0"/>
              <a:t>орбиталь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3" idx="3"/>
          </p:cNvCxnSpPr>
          <p:nvPr/>
        </p:nvCxnSpPr>
        <p:spPr>
          <a:xfrm rot="5400000">
            <a:off x="1974975" y="4543161"/>
            <a:ext cx="554170" cy="503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5"/>
          </p:cNvCxnSpPr>
          <p:nvPr/>
        </p:nvCxnSpPr>
        <p:spPr>
          <a:xfrm rot="16200000" flipH="1">
            <a:off x="3078674" y="4650318"/>
            <a:ext cx="554170" cy="289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357290" y="5143512"/>
            <a:ext cx="100013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протон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5143512"/>
            <a:ext cx="10001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нейтрон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92971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Период </a:t>
            </a:r>
            <a:r>
              <a:rPr lang="ru-RU" i="1" dirty="0" smtClean="0"/>
              <a:t>- горизонтальные ряды элементов, которые начинаются активным металлом и заканчиваются инертным газом.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   В периоде металлические свойства  ослабевают, неметаллические усиливаются.</a:t>
            </a:r>
          </a:p>
          <a:p>
            <a:pPr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Группа  </a:t>
            </a:r>
            <a:r>
              <a:rPr lang="ru-RU" sz="3600" dirty="0" smtClean="0"/>
              <a:t>– </a:t>
            </a:r>
            <a:r>
              <a:rPr lang="ru-RU" i="1" dirty="0" smtClean="0"/>
              <a:t>вертикальные столбики элементов </a:t>
            </a:r>
          </a:p>
          <a:p>
            <a:pPr>
              <a:spcBef>
                <a:spcPts val="0"/>
              </a:spcBef>
              <a:buNone/>
            </a:pPr>
            <a:r>
              <a:rPr lang="ru-RU" i="1" dirty="0"/>
              <a:t>с</a:t>
            </a:r>
            <a:r>
              <a:rPr lang="ru-RU" i="1" dirty="0" smtClean="0"/>
              <a:t>остоящие из главной и побочной подгрупп.</a:t>
            </a:r>
          </a:p>
          <a:p>
            <a:pPr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Элементы главной подгруппы входят в большие и малые периоды, а побочной – только в большие.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0"/>
            <a:ext cx="771530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Формы электронных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(атомных)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орбиталей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48" y="1928802"/>
            <a:ext cx="92869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14311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шарообразная-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электроны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3286124"/>
            <a:ext cx="1214446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428728" y="3286124"/>
            <a:ext cx="1143008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8596" y="4714884"/>
            <a:ext cx="1071570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28728" y="4714884"/>
            <a:ext cx="1285884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5400000">
            <a:off x="964381" y="4250537"/>
            <a:ext cx="1071570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964381" y="5250669"/>
            <a:ext cx="1071570" cy="2857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14678" y="3071810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гантель –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электроны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478632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«ромашка» -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- электроны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ru-RU" dirty="0" smtClean="0"/>
              <a:t>Разновидности атомов одного и того же элемента с одинаковым числом протонов, но разным числом нейтронов.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A=Z+N                 N=A-Z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A- </a:t>
            </a:r>
            <a:r>
              <a:rPr lang="ru-RU" sz="2400" dirty="0" smtClean="0"/>
              <a:t>массовое число,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Z</a:t>
            </a:r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ru-RU" sz="2400" dirty="0" smtClean="0"/>
              <a:t>заряд ядра (порядковый номер элемента)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ru-RU" sz="2400" dirty="0" smtClean="0"/>
              <a:t>число нейтронов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42852"/>
            <a:ext cx="3208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Изотопы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142984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CL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142984"/>
            <a:ext cx="15716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  CL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214422"/>
            <a:ext cx="56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35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1785926"/>
            <a:ext cx="56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17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1785926"/>
            <a:ext cx="56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17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1214422"/>
            <a:ext cx="56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37</a:t>
            </a:r>
            <a:endParaRPr lang="ru-RU" sz="28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536017" y="2607463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2357430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r>
              <a:rPr lang="ru-RU" sz="3200" dirty="0" smtClean="0"/>
              <a:t>=35-17=18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75%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2357430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r>
              <a:rPr lang="ru-RU" sz="3200" dirty="0" smtClean="0"/>
              <a:t>=37-17=20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25%</a:t>
            </a:r>
            <a:endParaRPr lang="ru-RU" sz="3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14348" y="3929066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224" y="414338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35 * 0,75 + 37 * 0,25 = 35,5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714884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Атомная масса химического элемента </a:t>
            </a:r>
            <a:r>
              <a:rPr lang="ru-RU" sz="2800" i="1" dirty="0" smtClean="0"/>
              <a:t>есть алгебраическая сумма массовых  чисел всех его изотопов, взятых в процентном отношении согласно их распространенности в природе.</a:t>
            </a:r>
            <a:endParaRPr lang="ru-RU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501122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Методика написания электронных и графических формул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571736" y="1714488"/>
            <a:ext cx="3643338" cy="121444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N=2n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714488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143248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r>
              <a:rPr lang="ru-RU" sz="3200" dirty="0" smtClean="0"/>
              <a:t> – </a:t>
            </a:r>
            <a:r>
              <a:rPr lang="ru-RU" sz="2400" dirty="0" smtClean="0"/>
              <a:t>максимальное количество электронов в периоде, </a:t>
            </a:r>
            <a:endParaRPr lang="en-US" sz="2400" dirty="0" smtClean="0"/>
          </a:p>
          <a:p>
            <a:r>
              <a:rPr lang="en-US" sz="3200" dirty="0" smtClean="0"/>
              <a:t>n</a:t>
            </a:r>
            <a:r>
              <a:rPr lang="ru-RU" sz="3200" dirty="0" smtClean="0"/>
              <a:t> – </a:t>
            </a:r>
            <a:r>
              <a:rPr lang="ru-RU" sz="2400" dirty="0" smtClean="0"/>
              <a:t>номер периода ( главное квантовое число)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357694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=1 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=2 *1 = 2 ( 1- электронная ячейка)</a:t>
            </a: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=2 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=2*2 = 8 (4-электронные ячейки) и т.д.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2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292895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Принцип Паули</a:t>
            </a:r>
            <a:r>
              <a:rPr lang="ru-RU" dirty="0" smtClean="0"/>
              <a:t> </a:t>
            </a:r>
            <a:r>
              <a:rPr lang="ru-RU" sz="2800" i="1" dirty="0" smtClean="0"/>
              <a:t>– в атоме не может быть двух электронов, обладающих одинаковыми свойствами.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Правило </a:t>
            </a:r>
            <a:r>
              <a:rPr lang="ru-RU" sz="2800" i="1" dirty="0" err="1" smtClean="0">
                <a:solidFill>
                  <a:srgbClr val="C00000"/>
                </a:solidFill>
              </a:rPr>
              <a:t>Гунда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/>
              <a:t>– в</a:t>
            </a:r>
            <a:r>
              <a:rPr lang="en-US" sz="2800" i="1" dirty="0" smtClean="0"/>
              <a:t> p</a:t>
            </a:r>
            <a:r>
              <a:rPr lang="ru-RU" sz="2800" i="1" dirty="0" smtClean="0"/>
              <a:t> – ячейках электроны располагаются каждый в отдельной ячейке по одному с одинаковым спином.</a:t>
            </a:r>
            <a:endParaRPr lang="ru-RU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3214686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5" name="Овал 4"/>
          <p:cNvSpPr/>
          <p:nvPr/>
        </p:nvSpPr>
        <p:spPr>
          <a:xfrm>
            <a:off x="1000100" y="3857628"/>
            <a:ext cx="928694" cy="9286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+7</a:t>
            </a:r>
            <a:endParaRPr lang="ru-RU" sz="3600" dirty="0"/>
          </a:p>
        </p:txBody>
      </p:sp>
      <p:sp>
        <p:nvSpPr>
          <p:cNvPr id="6" name="Дуга 5"/>
          <p:cNvSpPr/>
          <p:nvPr/>
        </p:nvSpPr>
        <p:spPr>
          <a:xfrm rot="681903">
            <a:off x="1426662" y="3913308"/>
            <a:ext cx="714380" cy="150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681903">
            <a:off x="1712414" y="3913307"/>
            <a:ext cx="714380" cy="150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28794" y="478632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478632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521495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 </a:t>
            </a:r>
            <a:r>
              <a:rPr lang="en-US" sz="4000" dirty="0" smtClean="0"/>
              <a:t>s</a:t>
            </a:r>
            <a:r>
              <a:rPr lang="ru-RU" sz="4000" dirty="0" smtClean="0"/>
              <a:t>  2 </a:t>
            </a:r>
            <a:r>
              <a:rPr lang="en-US" sz="4000" dirty="0" smtClean="0"/>
              <a:t>s</a:t>
            </a:r>
            <a:r>
              <a:rPr lang="ru-RU" sz="4000" dirty="0" smtClean="0"/>
              <a:t>  </a:t>
            </a:r>
            <a:r>
              <a:rPr lang="en-US" sz="4000" dirty="0" smtClean="0"/>
              <a:t>p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51435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51435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514351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929330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929330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5929330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5929330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5929330"/>
            <a:ext cx="50006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642910" y="614364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856432" y="6143644"/>
            <a:ext cx="429421" cy="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1572398" y="6143644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785921" y="6143645"/>
            <a:ext cx="428627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 flipH="1">
            <a:off x="2429654" y="61428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2858282" y="6143644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>
            <a:off x="3358348" y="61428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293</Words>
  <Application>Microsoft Office PowerPoint</Application>
  <PresentationFormat>Экран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Руслан</cp:lastModifiedBy>
  <cp:revision>12</cp:revision>
  <dcterms:created xsi:type="dcterms:W3CDTF">2009-09-24T04:36:24Z</dcterms:created>
  <dcterms:modified xsi:type="dcterms:W3CDTF">2014-02-02T12:51:26Z</dcterms:modified>
</cp:coreProperties>
</file>