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E479-32BB-4D2B-8FBA-994828FBF63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56AE479-32BB-4D2B-8FBA-994828FBF63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C67E890-1595-42BB-B166-8CB450EF2D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37312"/>
            <a:ext cx="6400800" cy="406896"/>
          </a:xfrm>
        </p:spPr>
        <p:txBody>
          <a:bodyPr/>
          <a:lstStyle/>
          <a:p>
            <a:r>
              <a:rPr lang="ru-RU" dirty="0" smtClean="0"/>
              <a:t>Подготовила: учитель химии Т. А. Комарова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3399FF"/>
                </a:solidFill>
                <a:latin typeface="Arial Black" pitchFamily="34" charset="0"/>
              </a:rPr>
              <a:t>Предмет органической химии</a:t>
            </a:r>
            <a:endParaRPr lang="ru-RU" b="1" i="1" dirty="0">
              <a:solidFill>
                <a:srgbClr val="3399FF"/>
              </a:solidFill>
              <a:latin typeface="Arial Black" pitchFamily="34" charset="0"/>
            </a:endParaRPr>
          </a:p>
        </p:txBody>
      </p:sp>
      <p:pic>
        <p:nvPicPr>
          <p:cNvPr id="4" name="Picture 10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01566"/>
            <a:ext cx="2022906" cy="250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5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04664"/>
            <a:ext cx="7924800" cy="496855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800" b="1" dirty="0">
                <a:solidFill>
                  <a:srgbClr val="FF0000"/>
                </a:solidFill>
              </a:rPr>
              <a:t>Органические вещества можно расположить в ряды сходных по составу, строению и свойствам – </a:t>
            </a:r>
            <a:r>
              <a:rPr lang="ru-RU" sz="3800" b="1" dirty="0">
                <a:solidFill>
                  <a:srgbClr val="FF0000"/>
                </a:solidFill>
                <a:hlinkClick r:id="" action="ppaction://noaction"/>
              </a:rPr>
              <a:t>гомологов;</a:t>
            </a:r>
            <a:endParaRPr lang="ru-RU" sz="38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800" b="1" dirty="0">
                <a:solidFill>
                  <a:srgbClr val="FF0000"/>
                </a:solidFill>
              </a:rPr>
              <a:t>Характерны неполярные химические связи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800" b="1" dirty="0">
                <a:solidFill>
                  <a:srgbClr val="FF0000"/>
                </a:solidFill>
              </a:rPr>
              <a:t>Нерастворимы в воде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800" b="1" dirty="0">
                <a:solidFill>
                  <a:srgbClr val="FF0000"/>
                </a:solidFill>
              </a:rPr>
              <a:t>Горючи и при нагревании </a:t>
            </a:r>
            <a:r>
              <a:rPr lang="ru-RU" sz="3800" b="1" dirty="0" err="1">
                <a:solidFill>
                  <a:srgbClr val="FF0000"/>
                </a:solidFill>
              </a:rPr>
              <a:t>раглагаются</a:t>
            </a:r>
            <a:endParaRPr lang="ru-RU" sz="38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3800" b="1" dirty="0">
                <a:solidFill>
                  <a:srgbClr val="FF0000"/>
                </a:solidFill>
              </a:rPr>
              <a:t>Для органических веществ характерной является </a:t>
            </a:r>
            <a:r>
              <a:rPr lang="ru-RU" sz="3800" b="1" dirty="0">
                <a:solidFill>
                  <a:srgbClr val="FF0000"/>
                </a:solidFill>
                <a:hlinkClick r:id="" action="ppaction://noaction"/>
              </a:rPr>
              <a:t>изомерия</a:t>
            </a:r>
            <a:endParaRPr lang="ru-RU" sz="3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10_01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10_01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6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10441160" cy="1296144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990099"/>
                </a:solidFill>
              </a:rPr>
              <a:t>Сравнение свойств </a:t>
            </a:r>
            <a:r>
              <a:rPr lang="ru-RU" sz="3200" b="1" i="1" dirty="0" smtClean="0">
                <a:solidFill>
                  <a:srgbClr val="990099"/>
                </a:solidFill>
              </a:rPr>
              <a:t>органических и </a:t>
            </a:r>
            <a:br>
              <a:rPr lang="ru-RU" sz="3200" b="1" i="1" dirty="0" smtClean="0">
                <a:solidFill>
                  <a:srgbClr val="990099"/>
                </a:solidFill>
              </a:rPr>
            </a:br>
            <a:r>
              <a:rPr lang="ru-RU" sz="2800" b="1" i="1" dirty="0" smtClean="0">
                <a:solidFill>
                  <a:srgbClr val="990099"/>
                </a:solidFill>
              </a:rPr>
              <a:t>                                </a:t>
            </a:r>
            <a:r>
              <a:rPr lang="ru-RU" sz="2800" b="1" i="1" dirty="0">
                <a:solidFill>
                  <a:srgbClr val="990099"/>
                </a:solidFill>
              </a:rPr>
              <a:t>неорганических веществ</a:t>
            </a:r>
            <a:br>
              <a:rPr lang="ru-RU" sz="2800" b="1" i="1" dirty="0">
                <a:solidFill>
                  <a:srgbClr val="990099"/>
                </a:solidFill>
              </a:rPr>
            </a:br>
            <a:endParaRPr lang="ru-RU" sz="280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7775575" cy="1023937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74620"/>
            <a:ext cx="7777162" cy="37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186748"/>
            <a:ext cx="4608512" cy="569386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solidFill>
                  <a:srgbClr val="C00000"/>
                </a:solidFill>
              </a:rPr>
              <a:t>Кольбе</a:t>
            </a:r>
            <a:r>
              <a:rPr lang="ru-RU" sz="2800" b="1" dirty="0">
                <a:solidFill>
                  <a:srgbClr val="C00000"/>
                </a:solidFill>
              </a:rPr>
              <a:t> (</a:t>
            </a:r>
            <a:r>
              <a:rPr lang="ru-RU" sz="2800" b="1" dirty="0" err="1">
                <a:solidFill>
                  <a:srgbClr val="C00000"/>
                </a:solidFill>
              </a:rPr>
              <a:t>Kolbe</a:t>
            </a:r>
            <a:r>
              <a:rPr lang="ru-RU" sz="2800" b="1" dirty="0">
                <a:solidFill>
                  <a:srgbClr val="C00000"/>
                </a:solidFill>
              </a:rPr>
              <a:t>) Адольф Вильгельм Герман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(1818-84), немецкий химик. Разработал методы синтеза уксусной (1845), салициловой (1860, реакция </a:t>
            </a:r>
            <a:r>
              <a:rPr lang="ru-RU" sz="2800" b="1" dirty="0" err="1">
                <a:solidFill>
                  <a:srgbClr val="C00000"/>
                </a:solidFill>
              </a:rPr>
              <a:t>Кольбе</a:t>
            </a:r>
            <a:r>
              <a:rPr lang="ru-RU" sz="2800" b="1" dirty="0">
                <a:solidFill>
                  <a:srgbClr val="C00000"/>
                </a:solidFill>
              </a:rPr>
              <a:t> - </a:t>
            </a:r>
            <a:r>
              <a:rPr lang="ru-RU" sz="2800" b="1" dirty="0" err="1">
                <a:solidFill>
                  <a:srgbClr val="C00000"/>
                </a:solidFill>
              </a:rPr>
              <a:t>Шмитта</a:t>
            </a:r>
            <a:r>
              <a:rPr lang="ru-RU" sz="2800" b="1" dirty="0">
                <a:solidFill>
                  <a:srgbClr val="C00000"/>
                </a:solidFill>
              </a:rPr>
              <a:t>) и муравьиной (1861) кислот, электрохимического синтеза углеводородов (1849, реакция </a:t>
            </a:r>
            <a:r>
              <a:rPr lang="ru-RU" sz="2800" b="1" dirty="0" err="1">
                <a:solidFill>
                  <a:srgbClr val="C00000"/>
                </a:solidFill>
              </a:rPr>
              <a:t>Кольбе</a:t>
            </a:r>
            <a:r>
              <a:rPr lang="ru-RU" sz="2800" b="1" dirty="0">
                <a:solidFill>
                  <a:srgbClr val="C00000"/>
                </a:solidFill>
              </a:rPr>
              <a:t>).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090987" cy="5472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576638" cy="53292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23928" y="188640"/>
            <a:ext cx="4897438" cy="60610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C00000"/>
                </a:solidFill>
                <a:latin typeface="Tahoma" pitchFamily="34" charset="0"/>
              </a:rPr>
              <a:t>Бутлеров Александр Михайлович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</a:rPr>
              <a:t> (1828-86), российский химик-органик, академик Петербургской АН (1874). Создал (1861) и обосновал теорию химического строения, согласно которой свойства веществ определяются порядком связей атомов в молекулах и их взаимным влиянием. Первым объяснил (1864) явление изомерии. Открыл полимеризацию изобутилена. Синтезировал ряд органических соединений (уротропин, полимер формальдегида и др.). Труды по сельскому хозяйству, пчеловодству. Поборник высшего образования для женщин.</a:t>
            </a:r>
          </a:p>
        </p:txBody>
      </p:sp>
    </p:spTree>
    <p:extLst>
      <p:ext uri="{BB962C8B-B14F-4D97-AF65-F5344CB8AC3E}">
        <p14:creationId xmlns:p14="http://schemas.microsoft.com/office/powerpoint/2010/main" val="14659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42500"/>
            <a:ext cx="4824536" cy="612475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0070C0"/>
                </a:solidFill>
              </a:rPr>
              <a:t>Вёлер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Фридрих (1800-82), немецкий химик, иностранный член-корреспондент Петербургской АН (1853). Впервые синтезировал из неорганических веществ органическое соединение (1824) и установил его тождество с мочевиной (1828). Исследования </a:t>
            </a:r>
            <a:r>
              <a:rPr lang="ru-RU" sz="2800" b="1" dirty="0" err="1" smtClean="0">
                <a:solidFill>
                  <a:srgbClr val="0070C0"/>
                </a:solidFill>
              </a:rPr>
              <a:t>Вёлера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поставили под сомнение правоту витализма.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20" y="188640"/>
            <a:ext cx="4392613" cy="5832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332656"/>
            <a:ext cx="4572000" cy="543242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70C0"/>
                </a:solidFill>
                <a:latin typeface="Tahoma" pitchFamily="34" charset="0"/>
              </a:rPr>
              <a:t>Берцелиус (</a:t>
            </a:r>
            <a:r>
              <a:rPr lang="ru-RU" sz="2400" b="1" dirty="0" err="1">
                <a:solidFill>
                  <a:srgbClr val="0070C0"/>
                </a:solidFill>
                <a:latin typeface="Tahoma" pitchFamily="34" charset="0"/>
              </a:rPr>
              <a:t>Berzelius</a:t>
            </a:r>
            <a:r>
              <a:rPr lang="ru-RU" sz="2400" b="1" dirty="0">
                <a:solidFill>
                  <a:srgbClr val="0070C0"/>
                </a:solidFill>
                <a:latin typeface="Tahoma" pitchFamily="34" charset="0"/>
              </a:rPr>
              <a:t>) </a:t>
            </a:r>
            <a:r>
              <a:rPr lang="ru-RU" sz="2400" b="1" dirty="0" err="1">
                <a:solidFill>
                  <a:srgbClr val="0070C0"/>
                </a:solidFill>
                <a:latin typeface="Tahoma" pitchFamily="34" charset="0"/>
              </a:rPr>
              <a:t>Йенс</a:t>
            </a:r>
            <a:r>
              <a:rPr lang="ru-RU" sz="2400" b="1" dirty="0">
                <a:solidFill>
                  <a:srgbClr val="0070C0"/>
                </a:solidFill>
                <a:latin typeface="Tahoma" pitchFamily="34" charset="0"/>
              </a:rPr>
              <a:t> Якоб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</a:rPr>
              <a:t> (1779-1848), шведский химик и минералог, иностранный почетный член Петербургской АН (1820). Открыл церий (1803), селен (1817), торий (1828). Создал (1812-19) электрохимическую теорию химического сродства, на ее основе построил классификацию элементов, соединений и минералов. Определил (1807-18) атомные массы 45 элементов, ввел (1814) современные химические знаки элементов. Предложил термин «катализ».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7431"/>
            <a:ext cx="3887787" cy="532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173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924800" cy="1143000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7924800" cy="41148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0000CC"/>
                </a:solidFill>
              </a:rPr>
              <a:t>Что изучает органическая химия</a:t>
            </a:r>
            <a:r>
              <a:rPr lang="ru-RU" sz="4000" b="1" i="1" dirty="0" smtClean="0">
                <a:solidFill>
                  <a:srgbClr val="0000CC"/>
                </a:solidFill>
              </a:rPr>
              <a:t>?</a:t>
            </a:r>
          </a:p>
          <a:p>
            <a:r>
              <a:rPr lang="ru-RU" sz="4000" b="1" i="1" dirty="0" smtClean="0">
                <a:solidFill>
                  <a:srgbClr val="0000CC"/>
                </a:solidFill>
              </a:rPr>
              <a:t>Какие </a:t>
            </a:r>
            <a:r>
              <a:rPr lang="ru-RU" sz="4000" b="1" i="1" dirty="0">
                <a:solidFill>
                  <a:srgbClr val="0000CC"/>
                </a:solidFill>
              </a:rPr>
              <a:t>вещества относят к органическим? Приведите примеры</a:t>
            </a:r>
            <a:r>
              <a:rPr lang="ru-RU" sz="4000" b="1" i="1" dirty="0" smtClean="0">
                <a:solidFill>
                  <a:srgbClr val="0000CC"/>
                </a:solidFill>
              </a:rPr>
              <a:t>.</a:t>
            </a:r>
            <a:endParaRPr lang="ru-RU" sz="4000" b="1" i="1" dirty="0">
              <a:solidFill>
                <a:srgbClr val="0000CC"/>
              </a:solidFill>
            </a:endParaRPr>
          </a:p>
          <a:p>
            <a:r>
              <a:rPr lang="ru-RU" sz="4000" b="1" i="1" dirty="0">
                <a:solidFill>
                  <a:srgbClr val="0000CC"/>
                </a:solidFill>
              </a:rPr>
              <a:t>Какую роль играют органические вещества в современной жизни?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641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CC"/>
                </a:solidFill>
              </a:rPr>
              <a:t>Возникновение и развитие                </a:t>
            </a:r>
            <a:br>
              <a:rPr lang="ru-RU" sz="2800" b="1" dirty="0">
                <a:solidFill>
                  <a:srgbClr val="0000CC"/>
                </a:solidFill>
              </a:rPr>
            </a:br>
            <a:r>
              <a:rPr lang="ru-RU" sz="2800" b="1" dirty="0">
                <a:solidFill>
                  <a:srgbClr val="0000CC"/>
                </a:solidFill>
              </a:rPr>
              <a:t>                             органической химии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Первые классификации (по происхождению)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IX – X </a:t>
            </a:r>
            <a:r>
              <a:rPr lang="ru-RU" sz="2800" b="1" dirty="0" smtClean="0">
                <a:solidFill>
                  <a:srgbClr val="FF0000"/>
                </a:solidFill>
              </a:rPr>
              <a:t>в. арабский алхимик Абу </a:t>
            </a:r>
            <a:r>
              <a:rPr lang="ru-RU" sz="2800" b="1" dirty="0" err="1" smtClean="0">
                <a:solidFill>
                  <a:srgbClr val="FF0000"/>
                </a:solidFill>
              </a:rPr>
              <a:t>Бакр</a:t>
            </a:r>
            <a:r>
              <a:rPr lang="ru-RU" sz="2800" b="1" dirty="0" smtClean="0">
                <a:solidFill>
                  <a:srgbClr val="FF0000"/>
                </a:solidFill>
              </a:rPr>
              <a:t> ар-Рази  (865-925):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6" name="Organization Chart 24"/>
          <p:cNvGrpSpPr>
            <a:grpSpLocks/>
          </p:cNvGrpSpPr>
          <p:nvPr/>
        </p:nvGrpSpPr>
        <p:grpSpPr bwMode="auto">
          <a:xfrm>
            <a:off x="468313" y="2781300"/>
            <a:ext cx="8424862" cy="3136900"/>
            <a:chOff x="1134" y="1272"/>
            <a:chExt cx="2880" cy="720"/>
          </a:xfrm>
        </p:grpSpPr>
        <p:cxnSp>
          <p:nvCxnSpPr>
            <p:cNvPr id="1028" name="_s1028"/>
            <p:cNvCxnSpPr>
              <a:cxnSpLocks noChangeShapeType="1"/>
              <a:stCxn id="10" idx="6"/>
              <a:endCxn id="7" idx="2"/>
            </p:cNvCxnSpPr>
            <p:nvPr/>
          </p:nvCxnSpPr>
          <p:spPr bwMode="auto">
            <a:xfrm rot="5400000" flipH="1">
              <a:off x="3006" y="1128"/>
              <a:ext cx="144" cy="1008"/>
            </a:xfrm>
            <a:prstGeom prst="bentConnector3">
              <a:avLst>
                <a:gd name="adj1" fmla="val 181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9" idx="6"/>
              <a:endCxn id="7" idx="2"/>
            </p:cNvCxnSpPr>
            <p:nvPr/>
          </p:nvCxnSpPr>
          <p:spPr bwMode="auto">
            <a:xfrm rot="16200000">
              <a:off x="2503" y="1631"/>
              <a:ext cx="14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8" idx="6"/>
              <a:endCxn id="7" idx="2"/>
            </p:cNvCxnSpPr>
            <p:nvPr/>
          </p:nvCxnSpPr>
          <p:spPr bwMode="auto">
            <a:xfrm rot="16200000">
              <a:off x="1998" y="1128"/>
              <a:ext cx="144" cy="1008"/>
            </a:xfrm>
            <a:prstGeom prst="bentConnector3">
              <a:avLst>
                <a:gd name="adj1" fmla="val 181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2142" y="1272"/>
              <a:ext cx="864" cy="28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Вещества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(изучались раздельно)</a:t>
              </a:r>
            </a:p>
          </p:txBody>
        </p:sp>
        <p:sp>
          <p:nvSpPr>
            <p:cNvPr id="8" name="_s1032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Минеральные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Растительные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_s1034"/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Животные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0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9433048" cy="778098"/>
          </a:xfrm>
        </p:spPr>
        <p:txBody>
          <a:bodyPr/>
          <a:lstStyle/>
          <a:p>
            <a:r>
              <a:rPr lang="ru-RU" sz="2800" b="1" dirty="0">
                <a:solidFill>
                  <a:srgbClr val="2017DB"/>
                </a:solidFill>
              </a:rPr>
              <a:t>Возникновение органической химии как науки</a:t>
            </a:r>
            <a:br>
              <a:rPr lang="ru-RU" sz="2800" b="1" dirty="0">
                <a:solidFill>
                  <a:srgbClr val="2017DB"/>
                </a:solidFill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823506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rgbClr val="00B050"/>
                </a:solidFill>
                <a:hlinkClick r:id="" action="ppaction://noaction"/>
              </a:rPr>
              <a:t>Йенс</a:t>
            </a:r>
            <a:r>
              <a:rPr lang="ru-RU" sz="2400" b="1" dirty="0" smtClean="0">
                <a:solidFill>
                  <a:srgbClr val="00B050"/>
                </a:solidFill>
                <a:hlinkClick r:id="" action="ppaction://noaction"/>
              </a:rPr>
              <a:t> Якобс Берцелиус – 1807г.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 smtClean="0">
                <a:solidFill>
                  <a:srgbClr val="990099"/>
                </a:solidFill>
              </a:rPr>
              <a:t>«Вещества, получаемые из организмов (растительного и животного происхождения) – </a:t>
            </a:r>
            <a:r>
              <a:rPr lang="ru-RU" sz="2400" b="1" i="1" dirty="0" smtClean="0">
                <a:solidFill>
                  <a:srgbClr val="990099"/>
                </a:solidFill>
              </a:rPr>
              <a:t>ОРГАНИЧЕСКИЕ</a:t>
            </a:r>
            <a:r>
              <a:rPr lang="ru-RU" sz="2400" i="1" dirty="0" smtClean="0">
                <a:solidFill>
                  <a:srgbClr val="990099"/>
                </a:solidFill>
              </a:rPr>
              <a:t>, наука, их изучающая – </a:t>
            </a:r>
            <a:r>
              <a:rPr lang="ru-RU" sz="2400" b="1" i="1" dirty="0" smtClean="0">
                <a:solidFill>
                  <a:srgbClr val="990099"/>
                </a:solidFill>
              </a:rPr>
              <a:t>ОРГАНИЧЕСКАЯ ХИМИЯ</a:t>
            </a:r>
            <a:r>
              <a:rPr lang="ru-RU" sz="2400" i="1" dirty="0" smtClean="0">
                <a:solidFill>
                  <a:srgbClr val="990099"/>
                </a:solidFill>
              </a:rPr>
              <a:t>.»</a:t>
            </a:r>
            <a:endParaRPr lang="ru-RU" sz="2400" i="1" dirty="0">
              <a:solidFill>
                <a:srgbClr val="99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900" y="2708920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По Берцелиусу органические вещества нельзя получить в лаборатории, как неорганические. Они создаются организмами под влиянием «жизненной силы»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509120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Учение о «жизненной силе» -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виталистическое учение (от лат. </a:t>
            </a:r>
            <a:r>
              <a:rPr lang="en-US" sz="3600" b="1" i="1" dirty="0" smtClean="0">
                <a:solidFill>
                  <a:srgbClr val="FF0000"/>
                </a:solidFill>
              </a:rPr>
              <a:t>vita </a:t>
            </a:r>
            <a:r>
              <a:rPr lang="ru-RU" sz="3600" b="1" i="1" dirty="0" smtClean="0">
                <a:solidFill>
                  <a:srgbClr val="FF0000"/>
                </a:solidFill>
              </a:rPr>
              <a:t>– жизнь)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ru-RU" sz="3200" b="1" dirty="0">
                <a:solidFill>
                  <a:srgbClr val="0000CC"/>
                </a:solidFill>
              </a:rPr>
              <a:t>Развитие органической химии</a:t>
            </a:r>
            <a:br>
              <a:rPr lang="ru-RU" sz="3200" b="1" dirty="0">
                <a:solidFill>
                  <a:srgbClr val="0000CC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sz="2800" b="1" dirty="0">
                <a:solidFill>
                  <a:srgbClr val="FF0000"/>
                </a:solidFill>
                <a:hlinkClick r:id="" action="ppaction://noaction"/>
              </a:rPr>
              <a:t>1824г. – синтезирована щавелевая кислота (</a:t>
            </a:r>
            <a:r>
              <a:rPr lang="ru-RU" sz="2800" b="1" dirty="0" err="1">
                <a:solidFill>
                  <a:srgbClr val="FF0000"/>
                </a:solidFill>
                <a:hlinkClick r:id="" action="ppaction://noaction"/>
              </a:rPr>
              <a:t>Ф.Вёллер</a:t>
            </a:r>
            <a:r>
              <a:rPr lang="ru-RU" sz="2800" b="1" dirty="0">
                <a:solidFill>
                  <a:srgbClr val="FF0000"/>
                </a:solidFill>
                <a:hlinkClick r:id="" action="ppaction://noaction"/>
              </a:rPr>
              <a:t>);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sz="2800" b="1" dirty="0">
                <a:solidFill>
                  <a:srgbClr val="FF0000"/>
                </a:solidFill>
                <a:hlinkClick r:id="" action="ppaction://noaction"/>
              </a:rPr>
              <a:t>1828г. – мочевина (</a:t>
            </a:r>
            <a:r>
              <a:rPr lang="ru-RU" sz="2800" b="1" dirty="0" err="1">
                <a:solidFill>
                  <a:srgbClr val="FF0000"/>
                </a:solidFill>
                <a:hlinkClick r:id="" action="ppaction://noaction"/>
              </a:rPr>
              <a:t>Ф.Вёллер</a:t>
            </a:r>
            <a:r>
              <a:rPr lang="ru-RU" sz="2800" b="1" dirty="0">
                <a:solidFill>
                  <a:srgbClr val="FF0000"/>
                </a:solidFill>
                <a:hlinkClick r:id="" action="ppaction://noaction"/>
              </a:rPr>
              <a:t>);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sz="2800" b="1" dirty="0">
                <a:solidFill>
                  <a:srgbClr val="FF0000"/>
                </a:solidFill>
              </a:rPr>
              <a:t>1842г. – анилин (</a:t>
            </a:r>
            <a:r>
              <a:rPr lang="ru-RU" sz="2800" b="1" dirty="0" err="1">
                <a:solidFill>
                  <a:srgbClr val="FF0000"/>
                </a:solidFill>
              </a:rPr>
              <a:t>Н.Н.Зинин</a:t>
            </a:r>
            <a:r>
              <a:rPr lang="ru-RU" sz="2800" b="1" dirty="0">
                <a:solidFill>
                  <a:srgbClr val="FF0000"/>
                </a:solidFill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sz="2800" b="1" dirty="0">
                <a:solidFill>
                  <a:srgbClr val="FF0000"/>
                </a:solidFill>
              </a:rPr>
              <a:t>1845г. – уксусная кислота </a:t>
            </a:r>
            <a:r>
              <a:rPr lang="ru-RU" sz="2800" b="1" dirty="0">
                <a:solidFill>
                  <a:srgbClr val="FF0000"/>
                </a:solidFill>
                <a:hlinkClick r:id="" action="ppaction://noaction"/>
              </a:rPr>
              <a:t>(</a:t>
            </a:r>
            <a:r>
              <a:rPr lang="ru-RU" sz="2800" b="1" dirty="0" err="1">
                <a:solidFill>
                  <a:srgbClr val="FF0000"/>
                </a:solidFill>
                <a:hlinkClick r:id="" action="ppaction://noaction"/>
              </a:rPr>
              <a:t>А.Кольбе</a:t>
            </a:r>
            <a:r>
              <a:rPr lang="ru-RU" sz="2800" b="1" dirty="0">
                <a:solidFill>
                  <a:srgbClr val="FF0000"/>
                </a:solidFill>
                <a:hlinkClick r:id="" action="ppaction://noaction"/>
              </a:rPr>
              <a:t>);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sz="2800" b="1" dirty="0">
                <a:solidFill>
                  <a:srgbClr val="FF0000"/>
                </a:solidFill>
              </a:rPr>
              <a:t>1847г. – карбоновые кислоты (</a:t>
            </a:r>
            <a:r>
              <a:rPr lang="ru-RU" sz="2800" b="1" dirty="0" err="1">
                <a:solidFill>
                  <a:srgbClr val="FF0000"/>
                </a:solidFill>
              </a:rPr>
              <a:t>А.Кольбе</a:t>
            </a:r>
            <a:r>
              <a:rPr lang="ru-RU" sz="2800" b="1" dirty="0">
                <a:solidFill>
                  <a:srgbClr val="FF0000"/>
                </a:solidFill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sz="2800" b="1" dirty="0">
                <a:solidFill>
                  <a:srgbClr val="FF0000"/>
                </a:solidFill>
              </a:rPr>
              <a:t>1854г. – жиры (</a:t>
            </a:r>
            <a:r>
              <a:rPr lang="ru-RU" sz="2800" b="1" dirty="0" err="1">
                <a:solidFill>
                  <a:srgbClr val="FF0000"/>
                </a:solidFill>
              </a:rPr>
              <a:t>М.Бертло</a:t>
            </a:r>
            <a:r>
              <a:rPr lang="ru-RU" sz="2800" b="1" dirty="0">
                <a:solidFill>
                  <a:srgbClr val="FF0000"/>
                </a:solidFill>
              </a:rPr>
              <a:t>);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sz="2800" b="1" dirty="0">
                <a:solidFill>
                  <a:srgbClr val="FF0000"/>
                </a:solidFill>
              </a:rPr>
              <a:t>1861г. – сахаристые вещества </a:t>
            </a:r>
            <a:r>
              <a:rPr lang="ru-RU" sz="2800" b="1" dirty="0">
                <a:solidFill>
                  <a:srgbClr val="FF0000"/>
                </a:solidFill>
                <a:hlinkClick r:id="" action="ppaction://noaction"/>
              </a:rPr>
              <a:t>(А. Бутлеров)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4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924800" cy="1143000"/>
          </a:xfrm>
        </p:spPr>
        <p:txBody>
          <a:bodyPr/>
          <a:lstStyle/>
          <a:p>
            <a:r>
              <a:rPr lang="ru-RU" sz="3200" b="1" i="1" dirty="0">
                <a:solidFill>
                  <a:srgbClr val="9E1258"/>
                </a:solidFill>
              </a:rPr>
              <a:t>«Органическая химия есть химия углеводородов и их производных, т.е. продуктов, образующихся при замене водорода другими атомами или группами атомов»</a:t>
            </a:r>
            <a:br>
              <a:rPr lang="ru-RU" sz="3200" b="1" i="1" dirty="0">
                <a:solidFill>
                  <a:srgbClr val="9E1258"/>
                </a:solidFill>
              </a:rPr>
            </a:br>
            <a:endParaRPr lang="ru-RU" dirty="0"/>
          </a:p>
        </p:txBody>
      </p:sp>
      <p:pic>
        <p:nvPicPr>
          <p:cNvPr id="4" name="Picture 7" descr="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64" y="3140968"/>
            <a:ext cx="5640624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8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7924800" cy="41148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Органическая химия изучает: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строение органических веществ,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способы их получения,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 химические свойства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области практического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366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986736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00CC"/>
                </a:solidFill>
              </a:rPr>
              <a:t>Классификация веществ</a:t>
            </a:r>
            <a:br>
              <a:rPr lang="ru-RU" sz="3200" b="1" dirty="0">
                <a:solidFill>
                  <a:srgbClr val="0000CC"/>
                </a:solidFill>
              </a:rPr>
            </a:br>
            <a:endParaRPr lang="ru-RU" dirty="0"/>
          </a:p>
        </p:txBody>
      </p:sp>
      <p:grpSp>
        <p:nvGrpSpPr>
          <p:cNvPr id="5" name="Organization Chart 6"/>
          <p:cNvGrpSpPr>
            <a:grpSpLocks/>
          </p:cNvGrpSpPr>
          <p:nvPr/>
        </p:nvGrpSpPr>
        <p:grpSpPr bwMode="auto">
          <a:xfrm>
            <a:off x="467544" y="1124744"/>
            <a:ext cx="8208963" cy="4680520"/>
            <a:chOff x="1134" y="1272"/>
            <a:chExt cx="1872" cy="1584"/>
          </a:xfrm>
        </p:grpSpPr>
        <p:cxnSp>
          <p:nvCxnSpPr>
            <p:cNvPr id="2052" name="_s2052"/>
            <p:cNvCxnSpPr>
              <a:cxnSpLocks noChangeShapeType="1"/>
              <a:stCxn id="11" idx="1"/>
              <a:endCxn id="9" idx="2"/>
            </p:cNvCxnSpPr>
            <p:nvPr/>
          </p:nvCxnSpPr>
          <p:spPr bwMode="auto">
            <a:xfrm rot="10800000">
              <a:off x="1567" y="2430"/>
              <a:ext cx="140" cy="28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10" idx="0"/>
              <a:endCxn id="8" idx="2"/>
            </p:cNvCxnSpPr>
            <p:nvPr/>
          </p:nvCxnSpPr>
          <p:spPr bwMode="auto">
            <a:xfrm rot="5400000" flipH="1">
              <a:off x="2508" y="2063"/>
              <a:ext cx="134" cy="1"/>
            </a:xfrm>
            <a:prstGeom prst="bentConnector3">
              <a:avLst>
                <a:gd name="adj1" fmla="val 33028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5400000" flipH="1">
              <a:off x="1500" y="2063"/>
              <a:ext cx="134" cy="1"/>
            </a:xfrm>
            <a:prstGeom prst="bentConnector3">
              <a:avLst>
                <a:gd name="adj1" fmla="val 33028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5400000" flipH="1">
              <a:off x="2255" y="1380"/>
              <a:ext cx="133" cy="504"/>
            </a:xfrm>
            <a:prstGeom prst="bentConnector3">
              <a:avLst>
                <a:gd name="adj1" fmla="val 33181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1751" y="1380"/>
              <a:ext cx="133" cy="504"/>
            </a:xfrm>
            <a:prstGeom prst="bentConnector3">
              <a:avLst>
                <a:gd name="adj1" fmla="val 33181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2057"/>
            <p:cNvSpPr>
              <a:spLocks noChangeArrowheads="1"/>
            </p:cNvSpPr>
            <p:nvPr/>
          </p:nvSpPr>
          <p:spPr bwMode="auto">
            <a:xfrm>
              <a:off x="1638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Вещества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_s2058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ОРГАНИЧЕСКИЕ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_s2059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НЕОРГАНИЧЕСКИЕ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_s2060"/>
            <p:cNvSpPr>
              <a:spLocks noChangeArrowheads="1"/>
            </p:cNvSpPr>
            <p:nvPr/>
          </p:nvSpPr>
          <p:spPr bwMode="auto">
            <a:xfrm>
              <a:off x="1135" y="2136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Наряду с другими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элементами всегда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содержат углерод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_s2061"/>
            <p:cNvSpPr>
              <a:spLocks noChangeArrowheads="1"/>
            </p:cNvSpPr>
            <p:nvPr/>
          </p:nvSpPr>
          <p:spPr bwMode="auto">
            <a:xfrm>
              <a:off x="2143" y="2136"/>
              <a:ext cx="863" cy="287"/>
            </a:xfrm>
            <a:prstGeom prst="roundRect">
              <a:avLst>
                <a:gd name="adj" fmla="val 16667"/>
              </a:avLst>
            </a:prstGeom>
            <a:solidFill>
              <a:srgbClr val="01BD0A">
                <a:alpha val="50000"/>
              </a:srgbClr>
            </a:solidFill>
            <a:ln w="2857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Нет такого хим.элемента,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который присутствовал бы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во всех веществах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_s2062"/>
            <p:cNvSpPr>
              <a:spLocks noChangeArrowheads="1"/>
            </p:cNvSpPr>
            <p:nvPr/>
          </p:nvSpPr>
          <p:spPr bwMode="auto">
            <a:xfrm>
              <a:off x="1710" y="25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399FF">
                <a:alpha val="50000"/>
              </a:srgbClr>
            </a:solidFill>
            <a:ln w="28575">
              <a:solidFill>
                <a:srgbClr val="0399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Исключения: </a:t>
              </a: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</a:t>
              </a: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r>
                <a:rPr kumimoji="0" lang="en-US" sz="1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CO</a:t>
              </a: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CaC</a:t>
              </a: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H</a:t>
              </a: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</a:t>
              </a: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8944" cy="580926"/>
          </a:xfrm>
        </p:spPr>
        <p:txBody>
          <a:bodyPr/>
          <a:lstStyle/>
          <a:p>
            <a:r>
              <a:rPr lang="ru-RU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Особенности органических веществ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7924800" cy="41148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800" b="1" dirty="0">
                <a:solidFill>
                  <a:srgbClr val="FF0000"/>
                </a:solidFill>
              </a:rPr>
              <a:t>Органических веществ насчитывается </a:t>
            </a:r>
            <a:r>
              <a:rPr lang="en-US" sz="3800" b="1" dirty="0">
                <a:solidFill>
                  <a:srgbClr val="FF0000"/>
                </a:solidFill>
              </a:rPr>
              <a:t>       </a:t>
            </a:r>
            <a:r>
              <a:rPr lang="ru-RU" sz="3800" b="1" dirty="0">
                <a:solidFill>
                  <a:srgbClr val="FF0000"/>
                </a:solidFill>
              </a:rPr>
              <a:t>20 000 000 (неорганических – 100 000);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800" b="1" dirty="0">
                <a:solidFill>
                  <a:srgbClr val="FF0000"/>
                </a:solidFill>
              </a:rPr>
              <a:t>В состав всех органических веществ входят углерод и водород, поэтому большинство из них горят образуя углекислый газ и воду;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800" b="1" dirty="0">
                <a:solidFill>
                  <a:srgbClr val="FF0000"/>
                </a:solidFill>
              </a:rPr>
              <a:t>Имеют более сложное строение молекулы и огромную молекулярную массу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9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</TotalTime>
  <Words>587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Предмет органической химии</vt:lpstr>
      <vt:lpstr>Презентация PowerPoint</vt:lpstr>
      <vt:lpstr>Возникновение и развитие                                              органической химии</vt:lpstr>
      <vt:lpstr>Возникновение органической химии как науки </vt:lpstr>
      <vt:lpstr>Развитие органической химии </vt:lpstr>
      <vt:lpstr>«Органическая химия есть химия углеводородов и их производных, т.е. продуктов, образующихся при замене водорода другими атомами или группами атомов» </vt:lpstr>
      <vt:lpstr>Презентация PowerPoint</vt:lpstr>
      <vt:lpstr>Классификация веществ </vt:lpstr>
      <vt:lpstr>Особенности органических веществ</vt:lpstr>
      <vt:lpstr>Презентация PowerPoint</vt:lpstr>
      <vt:lpstr>Презентация PowerPoint</vt:lpstr>
      <vt:lpstr>Презентация PowerPoint</vt:lpstr>
      <vt:lpstr>Сравнение свойств органических и                                  неорганических веществ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органической химии</dc:title>
  <dc:creator>Руслан</dc:creator>
  <cp:lastModifiedBy>Руслан</cp:lastModifiedBy>
  <cp:revision>4</cp:revision>
  <dcterms:created xsi:type="dcterms:W3CDTF">2013-09-04T16:09:25Z</dcterms:created>
  <dcterms:modified xsi:type="dcterms:W3CDTF">2014-02-02T12:14:58Z</dcterms:modified>
</cp:coreProperties>
</file>