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75" r:id="rId3"/>
    <p:sldId id="256" r:id="rId4"/>
    <p:sldId id="257" r:id="rId5"/>
    <p:sldId id="269" r:id="rId6"/>
    <p:sldId id="259" r:id="rId7"/>
    <p:sldId id="270" r:id="rId8"/>
    <p:sldId id="258" r:id="rId9"/>
    <p:sldId id="272" r:id="rId10"/>
    <p:sldId id="266" r:id="rId11"/>
    <p:sldId id="273" r:id="rId12"/>
    <p:sldId id="267" r:id="rId13"/>
    <p:sldId id="264" r:id="rId14"/>
    <p:sldId id="268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45" d="100"/>
          <a:sy n="4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B41B5A-D4C1-4B67-A9ED-D169807880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5F587F-C8BA-4B36-93FA-2772DF87B6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74;&#1086;&#1081;&#1085;&#1072;%20&#1089;%20&#1087;&#1077;&#1088;&#1089;&#1080;&#1077;&#1081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5300" dirty="0" smtClean="0">
                <a:solidFill>
                  <a:schemeClr val="tx1"/>
                </a:solidFill>
              </a:rPr>
              <a:t>Электронное учебное пособие.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437112"/>
            <a:ext cx="8229600" cy="182403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Автор: Николаева М.Р.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Крестяхская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С.О.Ш. Республика Саха (Якутия).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 Получив сведения о декабристском восстании, которое в Персии было понято как </a:t>
            </a:r>
            <a:r>
              <a:rPr lang="ru-RU" sz="2000" b="1" dirty="0" err="1" smtClean="0"/>
              <a:t>междуусобная</a:t>
            </a:r>
            <a:r>
              <a:rPr lang="ru-RU" sz="2000" b="1" dirty="0" smtClean="0"/>
              <a:t> борьба за престол, в целях вернуть утраченные земли, Персия объявила войну России. 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Русско-Персидская война </a:t>
            </a:r>
            <a:r>
              <a:rPr lang="ru-RU" smtClean="0">
                <a:hlinkClick r:id="rId2" action="ppaction://hlinkfile"/>
              </a:rPr>
              <a:t>1826-1828гг.</a:t>
            </a:r>
            <a:r>
              <a:rPr lang="ru-RU" smtClean="0"/>
              <a:t>                  </a:t>
            </a:r>
            <a:endParaRPr lang="ru-RU" dirty="0"/>
          </a:p>
        </p:txBody>
      </p:sp>
      <p:pic>
        <p:nvPicPr>
          <p:cNvPr id="3074" name="Picture 2" descr="F:\Яндекс_Картинки русско-персидская война.files\i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3011853" cy="2928958"/>
          </a:xfrm>
          <a:prstGeom prst="rect">
            <a:avLst/>
          </a:prstGeom>
          <a:noFill/>
        </p:spPr>
      </p:pic>
      <p:pic>
        <p:nvPicPr>
          <p:cNvPr id="3076" name="Picture 4" descr="F:\Русско-персидская война 1804—1813 — Википедия.files\300px-Live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00438"/>
            <a:ext cx="4949088" cy="290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Туркменчайский</a:t>
            </a:r>
            <a:r>
              <a:rPr lang="ru-RU" sz="3600" dirty="0" smtClean="0"/>
              <a:t> мирный договор – вершина дипломатической деятельности </a:t>
            </a:r>
            <a:r>
              <a:rPr lang="ru-RU" sz="3600" dirty="0" err="1" smtClean="0"/>
              <a:t>А.С.Грибоедова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Он был автором очень выгодного для России </a:t>
            </a:r>
            <a:r>
              <a:rPr lang="ru-RU" b="1" i="1" dirty="0" err="1" smtClean="0"/>
              <a:t>Туркменчайского</a:t>
            </a:r>
            <a:r>
              <a:rPr lang="ru-RU" b="1" i="1" dirty="0" smtClean="0"/>
              <a:t> мирного </a:t>
            </a:r>
            <a:r>
              <a:rPr lang="ru-RU" b="1" i="1" dirty="0" err="1" smtClean="0"/>
              <a:t>мирного</a:t>
            </a:r>
            <a:r>
              <a:rPr lang="ru-RU" b="1" i="1" dirty="0" smtClean="0"/>
              <a:t> договора, ставшего победной точкой в русско-персидской войне 1826-1828 г.г.</a:t>
            </a:r>
            <a:endParaRPr lang="ru-RU" b="1" i="1" dirty="0"/>
          </a:p>
        </p:txBody>
      </p:sp>
      <p:pic>
        <p:nvPicPr>
          <p:cNvPr id="7" name="Picture 3" descr="F:\Яндекс_Картинки русско-персидская война.files\i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14554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Туркменчайский</a:t>
            </a:r>
            <a:r>
              <a:rPr lang="ru-RU" sz="4400" dirty="0" smtClean="0"/>
              <a:t> мирный договор.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По этому договору  Россия получила от побеждённой Персии Нахичеванское и </a:t>
            </a:r>
            <a:r>
              <a:rPr lang="ru-RU" dirty="0" err="1" smtClean="0"/>
              <a:t>Эриванское</a:t>
            </a:r>
            <a:r>
              <a:rPr lang="ru-RU" dirty="0" smtClean="0"/>
              <a:t>  ханства. И денежную контрибуцию в размере 10 </a:t>
            </a:r>
            <a:r>
              <a:rPr lang="ru-RU" dirty="0" err="1" smtClean="0"/>
              <a:t>куруров</a:t>
            </a:r>
            <a:r>
              <a:rPr lang="ru-RU" dirty="0" smtClean="0"/>
              <a:t> (20 миллионов рублей серебром). А также право на возврат своих подданных, оказавшихся в персидском плену.</a:t>
            </a:r>
          </a:p>
          <a:p>
            <a:pPr>
              <a:buNone/>
            </a:pPr>
            <a:r>
              <a:rPr lang="ru-RU" dirty="0" smtClean="0"/>
              <a:t>       Но это была последняя дипломатическая миссия </a:t>
            </a:r>
            <a:r>
              <a:rPr lang="ru-RU" dirty="0" err="1" smtClean="0"/>
              <a:t>Грибоедова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В 1825 г. Грибоедов приезжает на Кавказ на Кавказ в качестве полномочного посла в Персии.</a:t>
            </a:r>
          </a:p>
          <a:p>
            <a:pPr>
              <a:buNone/>
            </a:pPr>
            <a:r>
              <a:rPr lang="ru-RU" dirty="0" smtClean="0"/>
              <a:t>        В Тегеране было неспокойно.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Гибель </a:t>
            </a:r>
            <a:r>
              <a:rPr lang="ru-RU" dirty="0" err="1" smtClean="0"/>
              <a:t>Грибоедова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5186370" cy="4493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30 января 1829г. Перед домом посла  собралась толпа религиозных фанатиков, требовавшая выдачи своих беглых рабов, армян-пленников, нашедших убежище в русском посольстве. Грибоедов ответил отказом. Толпа ворвалась в территорию посольства. Почти все сотрудники посольства и небольшой отряд охраны были зверски перебиты в неравной схватке.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85993"/>
            <a:ext cx="2928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 С. </a:t>
            </a:r>
            <a:r>
              <a:rPr lang="ru-RU" dirty="0" err="1" smtClean="0"/>
              <a:t>Грибоедов-дипломат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429256" cy="4643470"/>
          </a:xfrm>
        </p:spPr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ru-RU" sz="3200" dirty="0" smtClean="0"/>
              <a:t>  Мудрость и опыт, тонкое чутье, понимание этнических и религиозных противоречий мусульманского Востока, позитивный взгляд в будущее – вот что отличает </a:t>
            </a:r>
            <a:r>
              <a:rPr lang="ru-RU" sz="3200" dirty="0" err="1" smtClean="0"/>
              <a:t>Грибоедова</a:t>
            </a:r>
            <a:r>
              <a:rPr lang="ru-RU" sz="3200" dirty="0" smtClean="0"/>
              <a:t> как дипломата. </a:t>
            </a:r>
          </a:p>
          <a:p>
            <a:pPr lvl="2">
              <a:buNone/>
            </a:pPr>
            <a:endParaRPr lang="ru-RU" dirty="0"/>
          </a:p>
        </p:txBody>
      </p:sp>
      <p:pic>
        <p:nvPicPr>
          <p:cNvPr id="2050" name="Picture 2" descr="F:\Грибоедов, Александр Сергеевич — Википедия.files\200px-Griboye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3102187" cy="361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4745"/>
            <a:ext cx="7113984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 Шах испуган призраком новой войны.  </a:t>
            </a:r>
          </a:p>
          <a:p>
            <a:pPr marL="0" indent="0">
              <a:buNone/>
            </a:pPr>
            <a:r>
              <a:rPr lang="ru-RU" sz="2800" b="1" i="1" dirty="0" smtClean="0"/>
              <a:t>«Я предаю вечному забвению злополучное тегеранское происшествие », - успокаивает император Николай посла персидского владыки и в знак примирения принимает дорогой дар – известный крупный алмаз по имени «Шах». 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91680" y="1412776"/>
            <a:ext cx="6256540" cy="46958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«… ЖИЗНЬ ЕГО БЫЛА ПРЕКРАСНА…»  </a:t>
            </a:r>
            <a:r>
              <a:rPr lang="ru-RU" sz="4000" dirty="0" smtClean="0"/>
              <a:t>(А.С. Пушкин)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44" y="2032675"/>
            <a:ext cx="3139712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77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История алмаза «Шах» или гибель А.С. </a:t>
            </a:r>
            <a:r>
              <a:rPr lang="ru-RU" dirty="0" err="1" smtClean="0">
                <a:solidFill>
                  <a:schemeClr val="bg1"/>
                </a:solidFill>
              </a:rPr>
              <a:t>Грибоедова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Интегрированный  урок  Русской литературы и Истории.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Алмазный фонд Российской Федерации</a:t>
            </a:r>
            <a:br>
              <a:rPr lang="ru-RU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Алмазный фонд Российской Федерации –государственное собрание драгоценных камней и ювелирных изделий, имеющих историческую, художественную и материальную ценность.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Одним из сокровищ алмазного фонда является уникальный бриллиант «Шах».</a:t>
            </a:r>
            <a:endParaRPr lang="ru-RU" b="1" dirty="0"/>
          </a:p>
        </p:txBody>
      </p:sp>
      <p:pic>
        <p:nvPicPr>
          <p:cNvPr id="5" name="Picture 7" descr="a_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929198"/>
            <a:ext cx="1352429" cy="1714512"/>
          </a:xfrm>
          <a:prstGeom prst="rect">
            <a:avLst/>
          </a:prstGeom>
          <a:noFill/>
        </p:spPr>
      </p:pic>
      <p:pic>
        <p:nvPicPr>
          <p:cNvPr id="6" name="Picture 8" descr="a_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6578" y="4929197"/>
            <a:ext cx="2058297" cy="17330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95251" y="3244334"/>
            <a:ext cx="424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4745"/>
            <a:ext cx="7113984" cy="519985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Редко кто, придя в Алмазный  Фонд России. Не замирал от восторга при виде хранящихся там сокровищ. И, конечно, всех восхищает уникальный по своей чистоте бриллиант, носящий имя «Шах».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Такое название намекает на восточное происхождение алмаза.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Алмаз «Шах»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Это крупный кристалл-октаэдр </a:t>
            </a:r>
          </a:p>
          <a:p>
            <a:pPr>
              <a:buNone/>
            </a:pPr>
            <a:r>
              <a:rPr lang="ru-RU" sz="2000" dirty="0" smtClean="0"/>
              <a:t>с плоскими гранями вытянутой  </a:t>
            </a:r>
          </a:p>
          <a:p>
            <a:pPr>
              <a:buNone/>
            </a:pPr>
            <a:r>
              <a:rPr lang="ru-RU" sz="2000" dirty="0" smtClean="0"/>
              <a:t>формы. Он дошёл до нас, </a:t>
            </a:r>
          </a:p>
          <a:p>
            <a:pPr>
              <a:buNone/>
            </a:pPr>
            <a:r>
              <a:rPr lang="ru-RU" sz="2000" dirty="0" smtClean="0"/>
              <a:t>сохранив свою первоначальную</a:t>
            </a:r>
          </a:p>
          <a:p>
            <a:pPr>
              <a:buNone/>
            </a:pPr>
            <a:r>
              <a:rPr lang="ru-RU" sz="2000" dirty="0" smtClean="0"/>
              <a:t> форму. До шлифовки вес алмаза </a:t>
            </a:r>
          </a:p>
          <a:p>
            <a:pPr>
              <a:buNone/>
            </a:pPr>
            <a:r>
              <a:rPr lang="ru-RU" sz="2000" dirty="0" smtClean="0"/>
              <a:t>составлял 95 </a:t>
            </a:r>
            <a:r>
              <a:rPr lang="ru-RU" sz="2000" dirty="0" err="1" smtClean="0"/>
              <a:t>карат.Его</a:t>
            </a:r>
            <a:r>
              <a:rPr lang="ru-RU" sz="2000" dirty="0" smtClean="0"/>
              <a:t> нынешний</a:t>
            </a:r>
          </a:p>
          <a:p>
            <a:pPr>
              <a:buNone/>
            </a:pPr>
            <a:r>
              <a:rPr lang="ru-RU" sz="2000" dirty="0" smtClean="0"/>
              <a:t> вес-88,7 карат. </a:t>
            </a:r>
          </a:p>
          <a:p>
            <a:pPr>
              <a:buNone/>
            </a:pPr>
            <a:r>
              <a:rPr lang="ru-RU" sz="2000" dirty="0" smtClean="0"/>
              <a:t>Алмаз безукоризненно </a:t>
            </a:r>
          </a:p>
          <a:p>
            <a:pPr>
              <a:buNone/>
            </a:pPr>
            <a:r>
              <a:rPr lang="ru-RU" sz="2000" dirty="0" smtClean="0"/>
              <a:t>прозрачен и чист. 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36212"/>
            <a:ext cx="4500562" cy="426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847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Алмаз был найден более 500 лет назад в Индии, в долине </a:t>
            </a:r>
            <a:r>
              <a:rPr lang="ru-RU" sz="4000" dirty="0" err="1" smtClean="0"/>
              <a:t>Голконда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Когда-то он занимал почетное место в сокровищницах индийских властителей, о чем </a:t>
            </a:r>
          </a:p>
          <a:p>
            <a:r>
              <a:rPr lang="ru-RU" dirty="0" smtClean="0"/>
              <a:t>Сообщают  надписи с их именами на гранях камня.</a:t>
            </a:r>
          </a:p>
          <a:p>
            <a:r>
              <a:rPr lang="ru-RU" dirty="0" smtClean="0"/>
              <a:t>Много лет он сиял над троном </a:t>
            </a:r>
            <a:r>
              <a:rPr lang="ru-RU" dirty="0" err="1" smtClean="0"/>
              <a:t>Шах-Джахана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Прославившегося постройкой мавзолея Тадж-Махал в </a:t>
            </a:r>
            <a:r>
              <a:rPr lang="ru-RU" dirty="0" err="1" smtClean="0"/>
              <a:t>Агре</a:t>
            </a:r>
            <a:r>
              <a:rPr lang="ru-RU" dirty="0" smtClean="0"/>
              <a:t>, затем олицетворял силу и мудрость персидской династии </a:t>
            </a:r>
            <a:r>
              <a:rPr lang="ru-RU" dirty="0" err="1" smtClean="0"/>
              <a:t>Каджаров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kern="10" dirty="0" smtClean="0">
                <a:ln w="9525">
                  <a:solidFill>
                    <a:srgbClr val="FF99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Алмаз «Шах»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ru-RU" b="1" i="1" dirty="0" smtClean="0"/>
              <a:t>Алмаз был найден в долине реки </a:t>
            </a:r>
            <a:r>
              <a:rPr lang="ru-RU" b="1" i="1" dirty="0" err="1" smtClean="0">
                <a:solidFill>
                  <a:srgbClr val="FF0066"/>
                </a:solidFill>
              </a:rPr>
              <a:t>Голконды</a:t>
            </a:r>
            <a:r>
              <a:rPr lang="ru-RU" b="1" i="1" dirty="0" smtClean="0">
                <a:solidFill>
                  <a:srgbClr val="FF0066"/>
                </a:solidFill>
              </a:rPr>
              <a:t> </a:t>
            </a:r>
            <a:r>
              <a:rPr lang="ru-RU" b="1" i="1" dirty="0" smtClean="0"/>
              <a:t>более 500 лет назад и доставлен к князю </a:t>
            </a:r>
            <a:r>
              <a:rPr lang="ru-RU" b="1" i="1" dirty="0" err="1" smtClean="0">
                <a:solidFill>
                  <a:srgbClr val="FF0066"/>
                </a:solidFill>
              </a:rPr>
              <a:t>Ахмеднагару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Ювелир вырезал на камне надпись </a:t>
            </a:r>
            <a:r>
              <a:rPr lang="ru-RU" b="1" i="1" dirty="0" err="1" smtClean="0"/>
              <a:t>по-персидски</a:t>
            </a:r>
            <a:r>
              <a:rPr lang="ru-RU" b="1" i="1" dirty="0" smtClean="0"/>
              <a:t>: </a:t>
            </a:r>
            <a:r>
              <a:rPr lang="ru-RU" b="1" i="1" dirty="0" smtClean="0">
                <a:solidFill>
                  <a:srgbClr val="FF0066"/>
                </a:solidFill>
              </a:rPr>
              <a:t>«Бурхан-Низам-шах второй. 1000г.»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Шах </a:t>
            </a:r>
            <a:r>
              <a:rPr lang="ru-RU" b="1" i="1" dirty="0" err="1" smtClean="0"/>
              <a:t>Джехан</a:t>
            </a:r>
            <a:r>
              <a:rPr lang="ru-RU" b="1" i="1" dirty="0" smtClean="0"/>
              <a:t> приказал выгравировать  другую надпись: </a:t>
            </a:r>
            <a:r>
              <a:rPr lang="ru-RU" b="1" i="1" dirty="0" smtClean="0">
                <a:solidFill>
                  <a:srgbClr val="FF0066"/>
                </a:solidFill>
              </a:rPr>
              <a:t>«Сын </a:t>
            </a:r>
            <a:r>
              <a:rPr lang="ru-RU" b="1" i="1" dirty="0" err="1" smtClean="0">
                <a:solidFill>
                  <a:srgbClr val="FF0066"/>
                </a:solidFill>
              </a:rPr>
              <a:t>Джахангира-шаха</a:t>
            </a:r>
            <a:r>
              <a:rPr lang="ru-RU" b="1" i="1" dirty="0" smtClean="0">
                <a:solidFill>
                  <a:srgbClr val="FF0066"/>
                </a:solidFill>
              </a:rPr>
              <a:t> </a:t>
            </a:r>
            <a:r>
              <a:rPr lang="ru-RU" b="1" i="1" dirty="0" err="1" smtClean="0">
                <a:solidFill>
                  <a:srgbClr val="FF0066"/>
                </a:solidFill>
              </a:rPr>
              <a:t>Джеханшах</a:t>
            </a:r>
            <a:r>
              <a:rPr lang="ru-RU" b="1" i="1" dirty="0" smtClean="0">
                <a:solidFill>
                  <a:srgbClr val="FF0066"/>
                </a:solidFill>
              </a:rPr>
              <a:t>. 1051г.»</a:t>
            </a:r>
            <a:r>
              <a:rPr lang="ru-RU" b="1" i="1" dirty="0" smtClean="0"/>
              <a:t>.</a:t>
            </a:r>
            <a:endParaRPr lang="en-US" b="1" i="1" dirty="0" smtClean="0"/>
          </a:p>
          <a:p>
            <a:r>
              <a:rPr lang="ru-RU" b="1" i="1" dirty="0" smtClean="0"/>
              <a:t>В 1739г. персидский шах Надир захватил Индию и увёз «Шах» в Персию.</a:t>
            </a:r>
          </a:p>
          <a:p>
            <a:r>
              <a:rPr lang="ru-RU" b="1" i="1" dirty="0" smtClean="0">
                <a:solidFill>
                  <a:srgbClr val="FF0066"/>
                </a:solidFill>
              </a:rPr>
              <a:t>11 февраля 1829 года</a:t>
            </a:r>
            <a:r>
              <a:rPr lang="ru-RU" b="1" i="1" dirty="0" smtClean="0"/>
              <a:t> в столице Персии </a:t>
            </a:r>
            <a:r>
              <a:rPr lang="ru-RU" b="1" i="1" dirty="0" smtClean="0">
                <a:solidFill>
                  <a:srgbClr val="FF0066"/>
                </a:solidFill>
              </a:rPr>
              <a:t>Тегеране</a:t>
            </a:r>
            <a:r>
              <a:rPr lang="ru-RU" b="1" i="1" dirty="0" smtClean="0"/>
              <a:t> от руки наёмного убийцы погиб русский посол, автор комедии «Горе от ума», </a:t>
            </a:r>
            <a:r>
              <a:rPr lang="ru-RU" b="1" i="1" dirty="0" smtClean="0">
                <a:solidFill>
                  <a:srgbClr val="FF0066"/>
                </a:solidFill>
              </a:rPr>
              <a:t>А.С.Грибоедов</a:t>
            </a:r>
            <a:r>
              <a:rPr lang="ru-RU" b="1" i="1" dirty="0" smtClean="0"/>
              <a:t>, и через некоторое время в Петербург была доставлена великая ценность персидского двора – </a:t>
            </a:r>
            <a:r>
              <a:rPr lang="ru-RU" b="1" i="1" dirty="0" smtClean="0">
                <a:solidFill>
                  <a:srgbClr val="FF0066"/>
                </a:solidFill>
              </a:rPr>
              <a:t>алмаз «Шах»</a:t>
            </a:r>
            <a:r>
              <a:rPr lang="ru-RU" b="1" i="1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</a:t>
            </a:r>
            <a:endParaRPr lang="ru-RU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Дипломатическая деятельность А.С. </a:t>
            </a:r>
            <a:r>
              <a:rPr lang="ru-RU" dirty="0" err="1" smtClean="0"/>
              <a:t>Грибоедова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Documents and Settings\Admin\Мои документы\документы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2357430"/>
            <a:ext cx="2714644" cy="35004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Создатель «Горя от ума» не был профессиональным писателем. Он служил в Коллегии иностранных дел и был известен современникам не только как поэт, но и как выдающийся дипломат.</a:t>
            </a: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643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Электронное учебное пособие.</vt:lpstr>
      <vt:lpstr>«… ЖИЗНЬ ЕГО БЫЛА ПРЕКРАСНА…»  (А.С. Пушкин)</vt:lpstr>
      <vt:lpstr>История алмаза «Шах» или гибель А.С. Грибоедова.</vt:lpstr>
      <vt:lpstr>Алмазный фонд Российской Федерации </vt:lpstr>
      <vt:lpstr>Презентация PowerPoint</vt:lpstr>
      <vt:lpstr>Алмаз «Шах»</vt:lpstr>
      <vt:lpstr>    Алмаз был найден более 500 лет назад в Индии, в долине Голконда.</vt:lpstr>
      <vt:lpstr>Алмаз «Шах»</vt:lpstr>
      <vt:lpstr>Дипломатическая деятельность А.С. Грибоедова. </vt:lpstr>
      <vt:lpstr>Русско-Персидская война 1826-1828гг.                  </vt:lpstr>
      <vt:lpstr>Туркменчайский мирный договор – вершина дипломатической деятельности А.С.Грибоедова.</vt:lpstr>
      <vt:lpstr>Туркменчайский мирный договор.</vt:lpstr>
      <vt:lpstr>Гибель Грибоедова.</vt:lpstr>
      <vt:lpstr>А. С. Грибоедов-дипломат.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алмаза «Шах».</dc:title>
  <dc:creator>Admin</dc:creator>
  <cp:lastModifiedBy>Мария</cp:lastModifiedBy>
  <cp:revision>34</cp:revision>
  <dcterms:created xsi:type="dcterms:W3CDTF">2009-11-21T09:47:25Z</dcterms:created>
  <dcterms:modified xsi:type="dcterms:W3CDTF">2013-10-22T01:59:52Z</dcterms:modified>
</cp:coreProperties>
</file>