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21C76-776C-4E7C-866E-4861A9D270C4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A0B77-63FD-4071-8659-7517CE055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21C76-776C-4E7C-866E-4861A9D270C4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A0B77-63FD-4071-8659-7517CE055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21C76-776C-4E7C-866E-4861A9D270C4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A0B77-63FD-4071-8659-7517CE055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6C03D-3D7D-4919-9FBD-B884EFD306B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6364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21C76-776C-4E7C-866E-4861A9D270C4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A0B77-63FD-4071-8659-7517CE055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21C76-776C-4E7C-866E-4861A9D270C4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A0B77-63FD-4071-8659-7517CE055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21C76-776C-4E7C-866E-4861A9D270C4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A0B77-63FD-4071-8659-7517CE055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21C76-776C-4E7C-866E-4861A9D270C4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A0B77-63FD-4071-8659-7517CE055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21C76-776C-4E7C-866E-4861A9D270C4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A0B77-63FD-4071-8659-7517CE055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21C76-776C-4E7C-866E-4861A9D270C4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A0B77-63FD-4071-8659-7517CE055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21C76-776C-4E7C-866E-4861A9D270C4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A0B77-63FD-4071-8659-7517CE055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21C76-776C-4E7C-866E-4861A9D270C4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A0B77-63FD-4071-8659-7517CE05574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321C76-776C-4E7C-866E-4861A9D270C4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BEA0B77-63FD-4071-8659-7517CE0557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3124200"/>
          </a:xfrm>
        </p:spPr>
        <p:txBody>
          <a:bodyPr/>
          <a:lstStyle/>
          <a:p>
            <a:r>
              <a:rPr lang="ru-RU" altLang="ru-RU" sz="3200" b="1" dirty="0" smtClean="0">
                <a:solidFill>
                  <a:srgbClr val="FF0000"/>
                </a:solidFill>
              </a:rPr>
              <a:t>Презентация № 1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/>
            </a:r>
            <a:br>
              <a:rPr lang="ru-RU" altLang="ru-RU" sz="4000" b="1" dirty="0" smtClean="0">
                <a:solidFill>
                  <a:srgbClr val="FF0000"/>
                </a:solidFill>
              </a:rPr>
            </a:br>
            <a:r>
              <a:rPr lang="ru-RU" altLang="ru-RU" sz="4000" b="1" dirty="0" smtClean="0">
                <a:solidFill>
                  <a:srgbClr val="FF0000"/>
                </a:solidFill>
              </a:rPr>
              <a:t/>
            </a:r>
            <a:br>
              <a:rPr lang="ru-RU" altLang="ru-RU" sz="4000" b="1" dirty="0" smtClean="0">
                <a:solidFill>
                  <a:srgbClr val="FF0000"/>
                </a:solidFill>
              </a:rPr>
            </a:br>
            <a:r>
              <a:rPr lang="ru-RU" altLang="ru-RU" sz="4000" b="1" dirty="0" smtClean="0">
                <a:solidFill>
                  <a:srgbClr val="FF0000"/>
                </a:solidFill>
              </a:rPr>
              <a:t>РАЗДЕЛИТЕЛЬНЫЙ МЯГКИЙ ЗНАК</a:t>
            </a:r>
            <a:br>
              <a:rPr lang="ru-RU" altLang="ru-RU" sz="4000" b="1" dirty="0" smtClean="0">
                <a:solidFill>
                  <a:srgbClr val="FF0000"/>
                </a:solidFill>
              </a:rPr>
            </a:br>
            <a:r>
              <a:rPr lang="ru-RU" altLang="ru-RU" sz="3600" dirty="0" smtClean="0">
                <a:solidFill>
                  <a:srgbClr val="FF0000"/>
                </a:solidFill>
              </a:rPr>
              <a:t>«ЗНАКОМСТВО»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endParaRPr lang="ru-RU" altLang="ru-RU" sz="1800" dirty="0" smtClean="0"/>
          </a:p>
          <a:p>
            <a:pPr>
              <a:lnSpc>
                <a:spcPct val="90000"/>
              </a:lnSpc>
            </a:pPr>
            <a:r>
              <a:rPr lang="ru-RU" altLang="ru-RU" sz="1800" dirty="0" smtClean="0"/>
              <a:t>Учитель-логопед</a:t>
            </a:r>
          </a:p>
          <a:p>
            <a:pPr>
              <a:lnSpc>
                <a:spcPct val="90000"/>
              </a:lnSpc>
            </a:pPr>
            <a:r>
              <a:rPr lang="ru-RU" altLang="ru-RU" sz="1800" dirty="0" smtClean="0"/>
              <a:t>Высшей категории ГБОУ СОШ № 574 Невского р-на </a:t>
            </a:r>
            <a:r>
              <a:rPr lang="ru-RU" altLang="ru-RU" sz="1800" dirty="0" err="1" smtClean="0"/>
              <a:t>г.Санкт</a:t>
            </a:r>
            <a:r>
              <a:rPr lang="ru-RU" altLang="ru-RU" sz="1800" dirty="0" smtClean="0"/>
              <a:t>-Петербурга</a:t>
            </a:r>
          </a:p>
          <a:p>
            <a:pPr>
              <a:lnSpc>
                <a:spcPct val="90000"/>
              </a:lnSpc>
            </a:pPr>
            <a:r>
              <a:rPr lang="ru-RU" altLang="ru-RU" sz="1800" dirty="0" smtClean="0"/>
              <a:t>Смирнова Ирина Владимировна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286000" y="2833688"/>
            <a:ext cx="457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0" i="0"/>
          </a:p>
        </p:txBody>
      </p:sp>
    </p:spTree>
    <p:extLst>
      <p:ext uri="{BB962C8B-B14F-4D97-AF65-F5344CB8AC3E}">
        <p14:creationId xmlns:p14="http://schemas.microsoft.com/office/powerpoint/2010/main" val="1113623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Объект 4"/>
          <p:cNvSpPr>
            <a:spLocks noGrp="1"/>
          </p:cNvSpPr>
          <p:nvPr>
            <p:ph/>
          </p:nvPr>
        </p:nvSpPr>
        <p:spPr>
          <a:xfrm>
            <a:off x="611560" y="476672"/>
            <a:ext cx="8075240" cy="5649491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2000" b="1" dirty="0" smtClean="0">
                <a:solidFill>
                  <a:srgbClr val="FF0000"/>
                </a:solidFill>
              </a:rPr>
              <a:t>ПРИКЛЮЧЕНИЯ МЯГКОГО ЗНАКА</a:t>
            </a:r>
            <a:endParaRPr lang="ru-RU" altLang="ru-RU" sz="2000" b="1" dirty="0" smtClean="0"/>
          </a:p>
          <a:p>
            <a:pPr algn="ctr">
              <a:buFontTx/>
              <a:buNone/>
            </a:pPr>
            <a:r>
              <a:rPr lang="ru-RU" altLang="ru-RU" sz="1800" dirty="0" smtClean="0"/>
              <a:t>Не мог озорной мягкий знак</a:t>
            </a:r>
          </a:p>
          <a:p>
            <a:pPr algn="ctr">
              <a:buFontTx/>
              <a:buNone/>
            </a:pPr>
            <a:r>
              <a:rPr lang="ru-RU" altLang="ru-RU" sz="1800" dirty="0" smtClean="0"/>
              <a:t>Найти себе место никак.</a:t>
            </a:r>
          </a:p>
          <a:p>
            <a:pPr algn="ctr">
              <a:buFontTx/>
              <a:buNone/>
            </a:pPr>
            <a:r>
              <a:rPr lang="ru-RU" altLang="ru-RU" sz="1800" dirty="0" smtClean="0"/>
              <a:t>В журчащем прозрачном ру</a:t>
            </a:r>
            <a:r>
              <a:rPr lang="ru-RU" altLang="ru-RU" sz="1800" u="sng" dirty="0" smtClean="0"/>
              <a:t>ч</a:t>
            </a:r>
            <a:r>
              <a:rPr lang="ru-RU" altLang="ru-RU" sz="1800" b="1" u="sng" dirty="0" smtClean="0"/>
              <a:t>ь</a:t>
            </a:r>
            <a:r>
              <a:rPr lang="ru-RU" altLang="ru-RU" sz="1800" u="sng" dirty="0" smtClean="0">
                <a:solidFill>
                  <a:srgbClr val="FF0000"/>
                </a:solidFill>
              </a:rPr>
              <a:t>е</a:t>
            </a:r>
            <a:r>
              <a:rPr lang="ru-RU" altLang="ru-RU" sz="1800" dirty="0" smtClean="0"/>
              <a:t>,</a:t>
            </a:r>
          </a:p>
          <a:p>
            <a:pPr algn="ctr">
              <a:buFontTx/>
              <a:buNone/>
            </a:pPr>
            <a:r>
              <a:rPr lang="ru-RU" altLang="ru-RU" sz="1800" dirty="0" smtClean="0"/>
              <a:t>Заплыл мягкий знак перед </a:t>
            </a:r>
            <a:r>
              <a:rPr lang="ru-RU" altLang="ru-RU" sz="1800" dirty="0" smtClean="0">
                <a:solidFill>
                  <a:srgbClr val="FF0000"/>
                </a:solidFill>
              </a:rPr>
              <a:t>«Е».</a:t>
            </a:r>
          </a:p>
          <a:p>
            <a:pPr algn="ctr">
              <a:buFontTx/>
              <a:buNone/>
            </a:pPr>
            <a:r>
              <a:rPr lang="ru-RU" altLang="ru-RU" sz="1800" dirty="0" smtClean="0"/>
              <a:t>Заметил, сушилось бе</a:t>
            </a:r>
            <a:r>
              <a:rPr lang="ru-RU" altLang="ru-RU" sz="1800" u="sng" dirty="0" smtClean="0"/>
              <a:t>л</a:t>
            </a:r>
            <a:r>
              <a:rPr lang="ru-RU" altLang="ru-RU" sz="1800" b="1" u="sng" dirty="0" smtClean="0"/>
              <a:t>ь</a:t>
            </a:r>
            <a:r>
              <a:rPr lang="ru-RU" altLang="ru-RU" sz="1800" u="sng" dirty="0" smtClean="0">
                <a:solidFill>
                  <a:srgbClr val="FF0000"/>
                </a:solidFill>
              </a:rPr>
              <a:t>ё</a:t>
            </a:r>
            <a:r>
              <a:rPr lang="ru-RU" altLang="ru-RU" sz="1800" dirty="0" smtClean="0"/>
              <a:t>, </a:t>
            </a:r>
          </a:p>
          <a:p>
            <a:pPr algn="ctr">
              <a:buFontTx/>
              <a:buNone/>
            </a:pPr>
            <a:r>
              <a:rPr lang="ru-RU" altLang="ru-RU" sz="1800" dirty="0" smtClean="0"/>
              <a:t>И ловко присел перед </a:t>
            </a:r>
            <a:r>
              <a:rPr lang="ru-RU" altLang="ru-RU" sz="1800" dirty="0" smtClean="0">
                <a:solidFill>
                  <a:srgbClr val="FF0000"/>
                </a:solidFill>
              </a:rPr>
              <a:t>«Ё».</a:t>
            </a:r>
          </a:p>
          <a:p>
            <a:pPr algn="ctr">
              <a:buFontTx/>
              <a:buNone/>
            </a:pPr>
            <a:r>
              <a:rPr lang="ru-RU" altLang="ru-RU" sz="1800" dirty="0" smtClean="0"/>
              <a:t>Узнал, как поют соло</a:t>
            </a:r>
            <a:r>
              <a:rPr lang="ru-RU" altLang="ru-RU" sz="1800" u="sng" dirty="0" smtClean="0"/>
              <a:t>в</a:t>
            </a:r>
            <a:r>
              <a:rPr lang="ru-RU" altLang="ru-RU" sz="1800" b="1" u="sng" dirty="0" smtClean="0"/>
              <a:t>ь</a:t>
            </a:r>
            <a:r>
              <a:rPr lang="ru-RU" altLang="ru-RU" sz="1800" u="sng" dirty="0" smtClean="0">
                <a:solidFill>
                  <a:srgbClr val="FF0000"/>
                </a:solidFill>
              </a:rPr>
              <a:t>и</a:t>
            </a:r>
            <a:r>
              <a:rPr lang="ru-RU" altLang="ru-RU" sz="1800" dirty="0" smtClean="0"/>
              <a:t>,</a:t>
            </a:r>
          </a:p>
          <a:p>
            <a:pPr algn="ctr">
              <a:buFontTx/>
              <a:buNone/>
            </a:pPr>
            <a:r>
              <a:rPr lang="ru-RU" altLang="ru-RU" sz="1800" dirty="0" smtClean="0"/>
              <a:t>И встал прямиком перед </a:t>
            </a:r>
            <a:r>
              <a:rPr lang="ru-RU" altLang="ru-RU" sz="1800" dirty="0" smtClean="0">
                <a:solidFill>
                  <a:srgbClr val="FF0000"/>
                </a:solidFill>
              </a:rPr>
              <a:t>«И».</a:t>
            </a:r>
          </a:p>
          <a:p>
            <a:pPr algn="ctr">
              <a:buFontTx/>
              <a:buNone/>
            </a:pPr>
            <a:r>
              <a:rPr lang="ru-RU" altLang="ru-RU" sz="1800" dirty="0" smtClean="0"/>
              <a:t>Оттуда залез к мура</a:t>
            </a:r>
            <a:r>
              <a:rPr lang="ru-RU" altLang="ru-RU" sz="1800" u="sng" dirty="0" smtClean="0"/>
              <a:t>в</a:t>
            </a:r>
            <a:r>
              <a:rPr lang="ru-RU" altLang="ru-RU" sz="1800" b="1" u="sng" dirty="0" smtClean="0"/>
              <a:t>ь</a:t>
            </a:r>
            <a:r>
              <a:rPr lang="ru-RU" altLang="ru-RU" sz="1800" u="sng" dirty="0" smtClean="0">
                <a:solidFill>
                  <a:srgbClr val="FF0000"/>
                </a:solidFill>
              </a:rPr>
              <a:t>ю</a:t>
            </a:r>
            <a:r>
              <a:rPr lang="ru-RU" altLang="ru-RU" sz="1800" dirty="0" smtClean="0"/>
              <a:t>,</a:t>
            </a:r>
          </a:p>
          <a:p>
            <a:pPr algn="ctr">
              <a:buFontTx/>
              <a:buNone/>
            </a:pPr>
            <a:r>
              <a:rPr lang="ru-RU" altLang="ru-RU" sz="1800" dirty="0" smtClean="0"/>
              <a:t>Усевшись, как раз перед </a:t>
            </a:r>
            <a:r>
              <a:rPr lang="ru-RU" altLang="ru-RU" sz="1800" dirty="0" smtClean="0">
                <a:solidFill>
                  <a:srgbClr val="FF0000"/>
                </a:solidFill>
              </a:rPr>
              <a:t>«Ю»,</a:t>
            </a:r>
          </a:p>
          <a:p>
            <a:pPr algn="ctr">
              <a:buFontTx/>
              <a:buNone/>
            </a:pPr>
            <a:r>
              <a:rPr lang="ru-RU" altLang="ru-RU" sz="1800" dirty="0" smtClean="0"/>
              <a:t>А шла когда мимо сви</a:t>
            </a:r>
            <a:r>
              <a:rPr lang="ru-RU" altLang="ru-RU" sz="1800" u="sng" dirty="0" smtClean="0"/>
              <a:t>н</a:t>
            </a:r>
            <a:r>
              <a:rPr lang="ru-RU" altLang="ru-RU" sz="1800" b="1" u="sng" dirty="0" smtClean="0"/>
              <a:t>ь</a:t>
            </a:r>
            <a:r>
              <a:rPr lang="ru-RU" altLang="ru-RU" sz="1800" u="sng" dirty="0" smtClean="0">
                <a:solidFill>
                  <a:srgbClr val="FF0000"/>
                </a:solidFill>
              </a:rPr>
              <a:t>я</a:t>
            </a:r>
            <a:r>
              <a:rPr lang="ru-RU" altLang="ru-RU" sz="1800" dirty="0" smtClean="0"/>
              <a:t>,</a:t>
            </a:r>
          </a:p>
          <a:p>
            <a:pPr algn="ctr">
              <a:buFontTx/>
              <a:buNone/>
            </a:pPr>
            <a:r>
              <a:rPr lang="ru-RU" altLang="ru-RU" sz="1800" dirty="0" smtClean="0"/>
              <a:t>Забрался он к ней перед </a:t>
            </a:r>
            <a:r>
              <a:rPr lang="ru-RU" altLang="ru-RU" sz="1800" dirty="0" smtClean="0">
                <a:solidFill>
                  <a:srgbClr val="FF0000"/>
                </a:solidFill>
              </a:rPr>
              <a:t>«Я»</a:t>
            </a:r>
          </a:p>
          <a:p>
            <a:pPr algn="ctr">
              <a:buFontTx/>
              <a:buNone/>
            </a:pPr>
            <a:r>
              <a:rPr lang="ru-RU" altLang="ru-RU" sz="1800" dirty="0" smtClean="0"/>
              <a:t>И громко запел: «Перед </a:t>
            </a:r>
            <a:r>
              <a:rPr lang="ru-RU" altLang="ru-RU" sz="1800" dirty="0" smtClean="0">
                <a:solidFill>
                  <a:srgbClr val="FF0000"/>
                </a:solidFill>
              </a:rPr>
              <a:t>Е, Ё, И, Ю</a:t>
            </a:r>
          </a:p>
          <a:p>
            <a:pPr algn="ctr">
              <a:buFontTx/>
              <a:buNone/>
            </a:pPr>
            <a:r>
              <a:rPr lang="ru-RU" altLang="ru-RU" sz="1800" dirty="0" smtClean="0"/>
              <a:t>Всегда разделительным знаком стою.</a:t>
            </a:r>
          </a:p>
          <a:p>
            <a:pPr algn="ctr">
              <a:buFontTx/>
              <a:buNone/>
            </a:pPr>
            <a:r>
              <a:rPr lang="ru-RU" altLang="ru-RU" sz="1800" dirty="0" smtClean="0"/>
              <a:t>Я знак разделительный,  знайте, дру</a:t>
            </a:r>
            <a:r>
              <a:rPr lang="ru-RU" altLang="ru-RU" sz="1800" u="sng" dirty="0" smtClean="0"/>
              <a:t>з</a:t>
            </a:r>
            <a:r>
              <a:rPr lang="ru-RU" altLang="ru-RU" sz="1800" b="1" u="sng" dirty="0" smtClean="0"/>
              <a:t>ь</a:t>
            </a:r>
            <a:r>
              <a:rPr lang="ru-RU" altLang="ru-RU" sz="1800" u="sng" dirty="0" smtClean="0">
                <a:solidFill>
                  <a:srgbClr val="FF0000"/>
                </a:solidFill>
              </a:rPr>
              <a:t>я</a:t>
            </a:r>
            <a:r>
              <a:rPr lang="ru-RU" altLang="ru-RU" sz="1800" dirty="0" smtClean="0"/>
              <a:t>.</a:t>
            </a:r>
          </a:p>
          <a:p>
            <a:pPr algn="ctr">
              <a:buFontTx/>
              <a:buNone/>
            </a:pPr>
            <a:r>
              <a:rPr lang="ru-RU" altLang="ru-RU" sz="1800" dirty="0" smtClean="0"/>
              <a:t>Меня вы найдете пред </a:t>
            </a:r>
            <a:r>
              <a:rPr lang="ru-RU" altLang="ru-RU" sz="1800" dirty="0" smtClean="0">
                <a:solidFill>
                  <a:srgbClr val="FF0000"/>
                </a:solidFill>
              </a:rPr>
              <a:t>Е, Ё, И,Ю, Я</a:t>
            </a:r>
            <a:r>
              <a:rPr lang="ru-RU" altLang="ru-RU" sz="1800" dirty="0" smtClean="0"/>
              <a:t>.</a:t>
            </a:r>
          </a:p>
          <a:p>
            <a:endParaRPr lang="ru-RU" altLang="ru-RU" sz="1800" dirty="0" smtClean="0"/>
          </a:p>
          <a:p>
            <a:endParaRPr lang="ru-RU" altLang="ru-RU" sz="1800" dirty="0" smtClean="0"/>
          </a:p>
          <a:p>
            <a:endParaRPr lang="ru-RU" altLang="ru-RU" sz="1800" dirty="0" smtClean="0"/>
          </a:p>
        </p:txBody>
      </p:sp>
      <p:sp>
        <p:nvSpPr>
          <p:cNvPr id="161795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2484438" cy="21383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1400" dirty="0" smtClean="0"/>
              <a:t> </a:t>
            </a:r>
          </a:p>
        </p:txBody>
      </p:sp>
      <p:pic>
        <p:nvPicPr>
          <p:cNvPr id="3076" name="Picture 32" descr="ANd9GcTVmFZw2Hd5hnhlbjgC0OLTH5z0OD7bp1z3ecckrl4JueC5rFs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9" y="548682"/>
            <a:ext cx="2124000" cy="109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916113"/>
            <a:ext cx="1643063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11" descr="ANd9GcRD06rVNJgcowQWfRPZVMWV_ExK9UQ0gxpYyLb23ysuv4o4Bs-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149725"/>
            <a:ext cx="1728787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4" descr="http://www.symbolsbook.ru/images/S/Solove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175" y="3068638"/>
            <a:ext cx="158591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300663"/>
            <a:ext cx="1439862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37171"/>
            <a:ext cx="1557338" cy="190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6227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0000"/>
                </a:solidFill>
              </a:rPr>
              <a:t>Разделительный Ь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91513" cy="55737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smtClean="0"/>
              <a:t>							</a:t>
            </a:r>
            <a:r>
              <a:rPr lang="ru-RU" altLang="ru-RU" sz="3600" b="1" smtClean="0"/>
              <a:t>	</a:t>
            </a:r>
            <a:r>
              <a:rPr lang="ru-RU" altLang="ru-RU" sz="3600" b="1" smtClean="0">
                <a:solidFill>
                  <a:srgbClr val="FF0000"/>
                </a:solidFill>
              </a:rPr>
              <a:t>Я</a:t>
            </a:r>
            <a:endParaRPr lang="ru-RU" altLang="ru-RU" smtClean="0"/>
          </a:p>
          <a:p>
            <a:pPr marL="0" indent="0" eaLnBrk="1" hangingPunct="1">
              <a:buFontTx/>
              <a:buNone/>
            </a:pPr>
            <a:r>
              <a:rPr lang="ru-RU" altLang="ru-RU" smtClean="0"/>
              <a:t>								</a:t>
            </a:r>
            <a:r>
              <a:rPr lang="ru-RU" altLang="ru-RU" sz="3600" b="1" smtClean="0">
                <a:solidFill>
                  <a:srgbClr val="FF0000"/>
                </a:solidFill>
              </a:rPr>
              <a:t>Ё</a:t>
            </a:r>
          </a:p>
          <a:p>
            <a:pPr marL="0" indent="0" eaLnBrk="1" hangingPunct="1">
              <a:buFontTx/>
              <a:buNone/>
            </a:pPr>
            <a:r>
              <a:rPr lang="ru-RU" altLang="ru-RU" smtClean="0"/>
              <a:t>    Согласный  		</a:t>
            </a:r>
            <a:r>
              <a:rPr lang="ru-RU" altLang="ru-RU" sz="4800" b="1" smtClean="0"/>
              <a:t> Ь</a:t>
            </a:r>
            <a:r>
              <a:rPr lang="ru-RU" altLang="ru-RU" sz="4400" b="1" smtClean="0"/>
              <a:t>			</a:t>
            </a:r>
            <a:r>
              <a:rPr lang="ru-RU" altLang="ru-RU" sz="3600" b="1" smtClean="0">
                <a:solidFill>
                  <a:srgbClr val="FF0000"/>
                </a:solidFill>
              </a:rPr>
              <a:t>Ю</a:t>
            </a:r>
          </a:p>
          <a:p>
            <a:pPr marL="0" indent="0" eaLnBrk="1" hangingPunct="1">
              <a:buFontTx/>
              <a:buNone/>
            </a:pPr>
            <a:r>
              <a:rPr lang="ru-RU" altLang="ru-RU" sz="3600" b="1" smtClean="0">
                <a:solidFill>
                  <a:srgbClr val="FF0000"/>
                </a:solidFill>
              </a:rPr>
              <a:t>								Е</a:t>
            </a:r>
          </a:p>
          <a:p>
            <a:pPr marL="0" indent="0" eaLnBrk="1" hangingPunct="1">
              <a:buFontTx/>
              <a:buNone/>
            </a:pPr>
            <a:r>
              <a:rPr lang="ru-RU" altLang="ru-RU" sz="3600" b="1" smtClean="0">
                <a:solidFill>
                  <a:srgbClr val="FF0000"/>
                </a:solidFill>
              </a:rPr>
              <a:t>								И</a:t>
            </a:r>
          </a:p>
          <a:p>
            <a:pPr marL="0" indent="0" algn="ctr">
              <a:buFontTx/>
              <a:buNone/>
            </a:pPr>
            <a:r>
              <a:rPr lang="ru-RU" altLang="ru-RU" sz="1800" b="1" smtClean="0"/>
              <a:t>Слева от меня – согласный,</a:t>
            </a:r>
          </a:p>
          <a:p>
            <a:pPr marL="0" indent="0" algn="ctr">
              <a:buFontTx/>
              <a:buNone/>
            </a:pPr>
            <a:r>
              <a:rPr lang="ru-RU" altLang="ru-RU" sz="1800" b="1" smtClean="0"/>
              <a:t>Справа </a:t>
            </a:r>
            <a:r>
              <a:rPr lang="ru-RU" altLang="ru-RU" sz="1800" b="1" smtClean="0">
                <a:solidFill>
                  <a:srgbClr val="FF0000"/>
                </a:solidFill>
              </a:rPr>
              <a:t>Е, Ё, И, Ю, Я</a:t>
            </a:r>
            <a:r>
              <a:rPr lang="ru-RU" altLang="ru-RU" sz="1800" b="1" smtClean="0"/>
              <a:t>.</a:t>
            </a:r>
          </a:p>
          <a:p>
            <a:pPr marL="0" indent="0" algn="ctr">
              <a:buFontTx/>
              <a:buNone/>
            </a:pPr>
            <a:r>
              <a:rPr lang="ru-RU" altLang="ru-RU" sz="1800" b="1" smtClean="0"/>
              <a:t>Чтобы не было слиянья,</a:t>
            </a:r>
          </a:p>
          <a:p>
            <a:pPr marL="0" indent="0" algn="ctr">
              <a:buFontTx/>
              <a:buNone/>
            </a:pPr>
            <a:r>
              <a:rPr lang="ru-RU" altLang="ru-RU" sz="1800" b="1" smtClean="0"/>
              <a:t>Разделю их ловко я.</a:t>
            </a:r>
          </a:p>
          <a:p>
            <a:pPr marL="0" indent="0" eaLnBrk="1" hangingPunct="1">
              <a:buFontTx/>
              <a:buNone/>
            </a:pPr>
            <a:endParaRPr lang="ru-RU" altLang="ru-RU" sz="1200" b="1" smtClean="0"/>
          </a:p>
          <a:p>
            <a:pPr marL="0" indent="0" eaLnBrk="1" hangingPunct="1">
              <a:buFontTx/>
              <a:buNone/>
            </a:pPr>
            <a:endParaRPr lang="ru-RU" altLang="ru-RU" sz="3600" u="sng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endParaRPr lang="ru-RU" altLang="ru-RU" sz="3600" b="1" u="sng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endParaRPr lang="ru-RU" altLang="ru-RU" sz="3600" b="1" u="sng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endParaRPr lang="ru-RU" altLang="ru-RU" smtClean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275856" y="3435927"/>
            <a:ext cx="14779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724525" y="2060575"/>
            <a:ext cx="2087563" cy="136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>
            <a:off x="5729288" y="3429000"/>
            <a:ext cx="2089150" cy="1223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5724525" y="2565400"/>
            <a:ext cx="2087563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708650" y="3335338"/>
            <a:ext cx="2052638" cy="88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724525" y="3429000"/>
            <a:ext cx="2087563" cy="75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вал 1"/>
          <p:cNvSpPr/>
          <p:nvPr/>
        </p:nvSpPr>
        <p:spPr>
          <a:xfrm>
            <a:off x="364463" y="2914433"/>
            <a:ext cx="2663825" cy="1042988"/>
          </a:xfrm>
          <a:prstGeom prst="ellipse">
            <a:avLst/>
          </a:prstGeom>
          <a:solidFill>
            <a:schemeClr val="accent3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i="0" dirty="0">
                <a:solidFill>
                  <a:schemeClr val="tx1"/>
                </a:solidFill>
              </a:rPr>
              <a:t>СОГЛАСНЫЙ</a:t>
            </a:r>
          </a:p>
        </p:txBody>
      </p:sp>
    </p:spTree>
    <p:extLst>
      <p:ext uri="{BB962C8B-B14F-4D97-AF65-F5344CB8AC3E}">
        <p14:creationId xmlns:p14="http://schemas.microsoft.com/office/powerpoint/2010/main" val="73706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rgbClr val="FF0000"/>
                </a:solidFill>
              </a:rPr>
              <a:t>ПРОЧИТАЙ И СРАВНИ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4294967295"/>
          </p:nvPr>
        </p:nvSpPr>
        <p:spPr>
          <a:xfrm>
            <a:off x="925513" y="981075"/>
            <a:ext cx="8218487" cy="5145088"/>
          </a:xfrm>
        </p:spPr>
        <p:txBody>
          <a:bodyPr/>
          <a:lstStyle/>
          <a:p>
            <a:pPr marL="0" indent="0" algn="ctr"/>
            <a:endParaRPr lang="en-US" altLang="ru-RU" sz="2800" b="1" smtClean="0"/>
          </a:p>
          <a:p>
            <a:pPr marL="0" indent="0" algn="ctr"/>
            <a:endParaRPr lang="en-US" altLang="ru-RU" sz="2800" b="1" smtClean="0"/>
          </a:p>
          <a:p>
            <a:pPr marL="0" indent="0" algn="ctr">
              <a:buFontTx/>
              <a:buNone/>
            </a:pPr>
            <a:r>
              <a:rPr lang="ru-RU" altLang="ru-RU" b="1" smtClean="0"/>
              <a:t>ПОЛЁТ – ПОЛЬ</a:t>
            </a:r>
            <a:r>
              <a:rPr lang="ru-RU" altLang="ru-RU" b="1" u="sng" smtClean="0">
                <a:solidFill>
                  <a:srgbClr val="FF0000"/>
                </a:solidFill>
              </a:rPr>
              <a:t>Ё</a:t>
            </a:r>
            <a:r>
              <a:rPr lang="ru-RU" altLang="ru-RU" b="1" smtClean="0"/>
              <a:t>Т</a:t>
            </a:r>
          </a:p>
          <a:p>
            <a:pPr marL="0" indent="0" algn="ctr">
              <a:buFontTx/>
              <a:buNone/>
            </a:pPr>
            <a:r>
              <a:rPr lang="ru-RU" altLang="ru-RU" sz="4000" smtClean="0"/>
              <a:t>К</a:t>
            </a:r>
            <a:r>
              <a:rPr lang="ru-RU" altLang="ru-RU" b="1" smtClean="0"/>
              <a:t>ОЛЯ – КОЛЬ</a:t>
            </a:r>
            <a:r>
              <a:rPr lang="ru-RU" altLang="ru-RU" b="1" u="sng" smtClean="0">
                <a:solidFill>
                  <a:srgbClr val="FF0000"/>
                </a:solidFill>
              </a:rPr>
              <a:t>Я</a:t>
            </a:r>
          </a:p>
          <a:p>
            <a:pPr marL="0" indent="0" algn="ctr">
              <a:buFontTx/>
              <a:buNone/>
            </a:pPr>
            <a:r>
              <a:rPr lang="ru-RU" altLang="ru-RU" b="1" smtClean="0"/>
              <a:t>СОЛЮ – СОЛЬ</a:t>
            </a:r>
            <a:r>
              <a:rPr lang="ru-RU" altLang="ru-RU" b="1" u="sng" smtClean="0">
                <a:solidFill>
                  <a:srgbClr val="FF0000"/>
                </a:solidFill>
              </a:rPr>
              <a:t>Ю</a:t>
            </a:r>
          </a:p>
          <a:p>
            <a:pPr marL="0" indent="0" algn="ctr">
              <a:buFontTx/>
              <a:buNone/>
            </a:pPr>
            <a:r>
              <a:rPr lang="ru-RU" altLang="ru-RU" b="1" smtClean="0"/>
              <a:t>СЕМЯ – СЕМЬ</a:t>
            </a:r>
            <a:r>
              <a:rPr lang="ru-RU" altLang="ru-RU" b="1" u="sng" smtClean="0">
                <a:solidFill>
                  <a:srgbClr val="FF0000"/>
                </a:solidFill>
              </a:rPr>
              <a:t>Я</a:t>
            </a:r>
          </a:p>
          <a:p>
            <a:pPr marL="0" indent="0" algn="ctr">
              <a:buFontTx/>
              <a:buNone/>
            </a:pPr>
            <a:r>
              <a:rPr lang="ru-RU" altLang="ru-RU" b="1" smtClean="0"/>
              <a:t>ТЮЛЕНИ – ТЮЛЕНЬ</a:t>
            </a:r>
            <a:r>
              <a:rPr lang="ru-RU" altLang="ru-RU" b="1" u="sng" smtClean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1042988" y="2924175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5125" name="Arc 7"/>
          <p:cNvSpPr>
            <a:spLocks/>
          </p:cNvSpPr>
          <p:nvPr/>
        </p:nvSpPr>
        <p:spPr bwMode="auto">
          <a:xfrm rot="-5400000">
            <a:off x="6688138" y="2176462"/>
            <a:ext cx="1644650" cy="981075"/>
          </a:xfrm>
          <a:custGeom>
            <a:avLst/>
            <a:gdLst>
              <a:gd name="T0" fmla="*/ 2147483647 w 21600"/>
              <a:gd name="T1" fmla="*/ 0 h 42133"/>
              <a:gd name="T2" fmla="*/ 2147483647 w 21600"/>
              <a:gd name="T3" fmla="*/ 2147483647 h 42133"/>
              <a:gd name="T4" fmla="*/ 0 w 21600"/>
              <a:gd name="T5" fmla="*/ 2147483647 h 4213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133" fill="none" extrusionOk="0">
                <a:moveTo>
                  <a:pt x="4925" y="-1"/>
                </a:moveTo>
                <a:cubicBezTo>
                  <a:pt x="14692" y="2287"/>
                  <a:pt x="21600" y="10998"/>
                  <a:pt x="21600" y="21031"/>
                </a:cubicBezTo>
                <a:cubicBezTo>
                  <a:pt x="21600" y="31183"/>
                  <a:pt x="14529" y="39965"/>
                  <a:pt x="4611" y="42133"/>
                </a:cubicBezTo>
              </a:path>
              <a:path w="21600" h="42133" stroke="0" extrusionOk="0">
                <a:moveTo>
                  <a:pt x="4925" y="-1"/>
                </a:moveTo>
                <a:cubicBezTo>
                  <a:pt x="14692" y="2287"/>
                  <a:pt x="21600" y="10998"/>
                  <a:pt x="21600" y="21031"/>
                </a:cubicBezTo>
                <a:cubicBezTo>
                  <a:pt x="21600" y="31183"/>
                  <a:pt x="14529" y="39965"/>
                  <a:pt x="4611" y="42133"/>
                </a:cubicBezTo>
                <a:lnTo>
                  <a:pt x="0" y="21031"/>
                </a:lnTo>
                <a:lnTo>
                  <a:pt x="4925" y="-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45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71395" y="198438"/>
            <a:ext cx="8229600" cy="1143000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FF0000"/>
                </a:solidFill>
              </a:rPr>
              <a:t>ОДИН - МНОГО</a:t>
            </a:r>
          </a:p>
        </p:txBody>
      </p:sp>
      <p:pic>
        <p:nvPicPr>
          <p:cNvPr id="6147" name="Picture 8" descr="ANd9GcRDqOzbB0f9Xg3hcQru4GvfdMV-ktGOpXprkfTEyrEEH6veFk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341438"/>
            <a:ext cx="2576512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2" descr="ANd9GcRk3HI1QOEaJSWe_nnTr_mkMAtZMdEyccVHVTxhRKmMGYhOwFncW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21419"/>
            <a:ext cx="1799555" cy="1232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AutoShape 17" descr="Z"/>
          <p:cNvSpPr>
            <a:spLocks noChangeAspect="1" noChangeArrowheads="1"/>
          </p:cNvSpPr>
          <p:nvPr/>
        </p:nvSpPr>
        <p:spPr bwMode="auto">
          <a:xfrm>
            <a:off x="4427538" y="3500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2400" b="0" i="0">
              <a:solidFill>
                <a:schemeClr val="tx2"/>
              </a:solidFill>
            </a:endParaRPr>
          </a:p>
        </p:txBody>
      </p:sp>
      <p:pic>
        <p:nvPicPr>
          <p:cNvPr id="6150" name="Picture 19" descr="Grabstoc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573463"/>
            <a:ext cx="360363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20" descr="Grabstoc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644900"/>
            <a:ext cx="36036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21" descr="Grabstoc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789363"/>
            <a:ext cx="32385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22" descr="Grabstoc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3573463"/>
            <a:ext cx="287338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23" descr="Grabstoc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573463"/>
            <a:ext cx="3095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Rectangle 24"/>
          <p:cNvSpPr>
            <a:spLocks noChangeArrowheads="1"/>
          </p:cNvSpPr>
          <p:nvPr/>
        </p:nvSpPr>
        <p:spPr bwMode="auto">
          <a:xfrm>
            <a:off x="6156325" y="5589588"/>
            <a:ext cx="19446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400" i="0">
                <a:solidFill>
                  <a:schemeClr val="tx2"/>
                </a:solidFill>
              </a:rPr>
              <a:t>….</a:t>
            </a:r>
            <a:r>
              <a:rPr lang="ru-RU" altLang="ru-RU" sz="2400" i="0" u="sng">
                <a:solidFill>
                  <a:schemeClr val="tx2"/>
                </a:solidFill>
              </a:rPr>
              <a:t>Л</a:t>
            </a:r>
            <a:r>
              <a:rPr lang="ru-RU" altLang="ru-RU" sz="3600" i="0" u="sng">
                <a:solidFill>
                  <a:schemeClr val="tx2"/>
                </a:solidFill>
              </a:rPr>
              <a:t>Ь</a:t>
            </a:r>
            <a:r>
              <a:rPr lang="ru-RU" altLang="ru-RU" sz="2400" i="0" u="sng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6156" name="Rectangle 25"/>
          <p:cNvSpPr>
            <a:spLocks noChangeArrowheads="1"/>
          </p:cNvSpPr>
          <p:nvPr/>
        </p:nvSpPr>
        <p:spPr bwMode="auto">
          <a:xfrm>
            <a:off x="1311275" y="5589588"/>
            <a:ext cx="714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i="0">
                <a:solidFill>
                  <a:schemeClr val="tx2"/>
                </a:solidFill>
              </a:rPr>
              <a:t>КОЛ</a:t>
            </a:r>
          </a:p>
        </p:txBody>
      </p:sp>
      <p:sp>
        <p:nvSpPr>
          <p:cNvPr id="6157" name="Rectangle 26"/>
          <p:cNvSpPr>
            <a:spLocks noChangeArrowheads="1"/>
          </p:cNvSpPr>
          <p:nvPr/>
        </p:nvSpPr>
        <p:spPr bwMode="auto">
          <a:xfrm>
            <a:off x="1187450" y="2924175"/>
            <a:ext cx="3952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0" dirty="0">
                <a:solidFill>
                  <a:schemeClr val="tx2"/>
                </a:solidFill>
              </a:rPr>
              <a:t>СТУЛ</a:t>
            </a:r>
          </a:p>
        </p:txBody>
      </p:sp>
      <p:sp>
        <p:nvSpPr>
          <p:cNvPr id="6158" name="Rectangle 27"/>
          <p:cNvSpPr>
            <a:spLocks noChangeArrowheads="1"/>
          </p:cNvSpPr>
          <p:nvPr/>
        </p:nvSpPr>
        <p:spPr bwMode="auto">
          <a:xfrm>
            <a:off x="6156325" y="2852738"/>
            <a:ext cx="21605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i="0">
                <a:solidFill>
                  <a:schemeClr val="tx2"/>
                </a:solidFill>
              </a:rPr>
              <a:t>….</a:t>
            </a:r>
            <a:r>
              <a:rPr lang="ru-RU" altLang="ru-RU" sz="2400" i="0" u="sng">
                <a:solidFill>
                  <a:schemeClr val="tx2"/>
                </a:solidFill>
              </a:rPr>
              <a:t>Л</a:t>
            </a:r>
            <a:r>
              <a:rPr lang="ru-RU" altLang="ru-RU" sz="3600" i="0" u="sng">
                <a:solidFill>
                  <a:schemeClr val="tx2"/>
                </a:solidFill>
              </a:rPr>
              <a:t>Ь</a:t>
            </a:r>
            <a:r>
              <a:rPr lang="ru-RU" altLang="ru-RU" sz="2400" i="0" u="sng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6159" name="Rectangle 28"/>
          <p:cNvSpPr>
            <a:spLocks noChangeArrowheads="1"/>
          </p:cNvSpPr>
          <p:nvPr/>
        </p:nvSpPr>
        <p:spPr bwMode="auto">
          <a:xfrm rot="10800000" flipV="1">
            <a:off x="3778250" y="2779713"/>
            <a:ext cx="11572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6600" i="0" u="sng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160" name="AutoShape 32" descr="9k="/>
          <p:cNvSpPr>
            <a:spLocks noChangeAspect="1" noChangeArrowheads="1"/>
          </p:cNvSpPr>
          <p:nvPr/>
        </p:nvSpPr>
        <p:spPr bwMode="auto">
          <a:xfrm>
            <a:off x="4427538" y="4292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2400" b="0" i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08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ru-RU" altLang="ru-RU" sz="4000" b="1" dirty="0" smtClean="0">
                <a:solidFill>
                  <a:srgbClr val="FF0000"/>
                </a:solidFill>
              </a:rPr>
              <a:t>Я=</a:t>
            </a:r>
            <a:r>
              <a:rPr lang="en-US" altLang="ru-RU" sz="4000" dirty="0" smtClean="0"/>
              <a:t>[</a:t>
            </a:r>
            <a:r>
              <a:rPr lang="ru-RU" altLang="ru-RU" sz="4000" dirty="0" smtClean="0">
                <a:solidFill>
                  <a:srgbClr val="009900"/>
                </a:solidFill>
              </a:rPr>
              <a:t>Й</a:t>
            </a:r>
            <a:r>
              <a:rPr lang="ru-RU" altLang="ru-RU" sz="4000" dirty="0" smtClean="0"/>
              <a:t>*</a:t>
            </a:r>
            <a:r>
              <a:rPr lang="en-US" altLang="ru-RU" sz="4000" dirty="0" smtClean="0"/>
              <a:t>]</a:t>
            </a:r>
            <a:r>
              <a:rPr lang="ru-RU" altLang="ru-RU" sz="4000" dirty="0" smtClean="0"/>
              <a:t>+</a:t>
            </a:r>
            <a:r>
              <a:rPr lang="en-US" altLang="ru-RU" sz="4000" dirty="0" smtClean="0"/>
              <a:t>[</a:t>
            </a:r>
            <a:r>
              <a:rPr lang="ru-RU" altLang="ru-RU" sz="4000" dirty="0" smtClean="0">
                <a:solidFill>
                  <a:srgbClr val="FF0000"/>
                </a:solidFill>
              </a:rPr>
              <a:t>А</a:t>
            </a:r>
            <a:r>
              <a:rPr lang="en-US" altLang="ru-RU" sz="4000" dirty="0" smtClean="0"/>
              <a:t>]</a:t>
            </a:r>
            <a:endParaRPr lang="ru-RU" altLang="ru-RU" sz="4000" dirty="0" smtClean="0"/>
          </a:p>
        </p:txBody>
      </p:sp>
      <p:sp>
        <p:nvSpPr>
          <p:cNvPr id="7171" name="Объект 2"/>
          <p:cNvSpPr>
            <a:spLocks noGrp="1"/>
          </p:cNvSpPr>
          <p:nvPr>
            <p:ph idx="4294967295"/>
          </p:nvPr>
        </p:nvSpPr>
        <p:spPr>
          <a:xfrm>
            <a:off x="925513" y="981075"/>
            <a:ext cx="8218487" cy="5145088"/>
          </a:xfrm>
        </p:spPr>
        <p:txBody>
          <a:bodyPr>
            <a:normAutofit lnSpcReduction="10000"/>
          </a:bodyPr>
          <a:lstStyle/>
          <a:p>
            <a:pPr marL="0" indent="0" algn="ctr">
              <a:buFontTx/>
              <a:buNone/>
            </a:pPr>
            <a:endParaRPr lang="ru-RU" altLang="ru-RU" sz="2800" dirty="0" smtClean="0"/>
          </a:p>
          <a:p>
            <a:pPr marL="0" indent="0" algn="ctr">
              <a:buFontTx/>
              <a:buNone/>
            </a:pPr>
            <a:r>
              <a:rPr lang="ru-RU" altLang="ru-RU" sz="2800" dirty="0" smtClean="0"/>
              <a:t>БЯ –</a:t>
            </a:r>
            <a:r>
              <a:rPr lang="ru-RU" altLang="ru-RU" sz="2800" b="1" dirty="0" smtClean="0"/>
              <a:t>Б</a:t>
            </a:r>
            <a:r>
              <a:rPr lang="ru-RU" altLang="ru-RU" sz="2800" b="1" u="sng" dirty="0" smtClean="0"/>
              <a:t>Ь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Я</a:t>
            </a:r>
            <a:endParaRPr lang="ru-RU" altLang="ru-RU" sz="28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r>
              <a:rPr lang="ru-RU" altLang="ru-RU" sz="2800" dirty="0" smtClean="0"/>
              <a:t>ВЯ </a:t>
            </a:r>
            <a:r>
              <a:rPr lang="ru-RU" altLang="ru-RU" sz="2800" b="1" dirty="0" smtClean="0"/>
              <a:t>– </a:t>
            </a:r>
            <a:r>
              <a:rPr lang="ru-RU" altLang="ru-RU" sz="2800" b="1" u="sng" dirty="0" smtClean="0"/>
              <a:t>ВЬ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Я</a:t>
            </a:r>
            <a:endParaRPr lang="ru-RU" altLang="ru-RU" sz="28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r>
              <a:rPr lang="ru-RU" altLang="ru-RU" sz="2800" dirty="0" smtClean="0"/>
              <a:t>ЛЯ</a:t>
            </a:r>
            <a:r>
              <a:rPr lang="ru-RU" altLang="ru-RU" sz="2800" b="1" dirty="0" smtClean="0"/>
              <a:t> – Л</a:t>
            </a:r>
            <a:r>
              <a:rPr lang="ru-RU" altLang="ru-RU" sz="2800" b="1" u="sng" dirty="0" smtClean="0"/>
              <a:t>Ь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Я</a:t>
            </a:r>
            <a:endParaRPr lang="ru-RU" altLang="ru-RU" sz="28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r>
              <a:rPr lang="ru-RU" altLang="ru-RU" sz="2800" dirty="0" smtClean="0"/>
              <a:t>МЯ</a:t>
            </a:r>
            <a:r>
              <a:rPr lang="ru-RU" altLang="ru-RU" sz="2800" b="1" dirty="0" smtClean="0"/>
              <a:t> – М</a:t>
            </a:r>
            <a:r>
              <a:rPr lang="ru-RU" altLang="ru-RU" sz="2800" b="1" u="sng" dirty="0" smtClean="0"/>
              <a:t>Ь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Я</a:t>
            </a:r>
          </a:p>
          <a:p>
            <a:pPr marL="0" indent="0" algn="ctr">
              <a:buFontTx/>
              <a:buNone/>
            </a:pPr>
            <a:r>
              <a:rPr lang="ru-RU" altLang="ru-RU" sz="2800" dirty="0" smtClean="0"/>
              <a:t>ЗЯ</a:t>
            </a:r>
            <a:r>
              <a:rPr lang="ru-RU" altLang="ru-RU" sz="2800" b="1" dirty="0" smtClean="0"/>
              <a:t> – З</a:t>
            </a:r>
            <a:r>
              <a:rPr lang="ru-RU" altLang="ru-RU" sz="2800" b="1" u="sng" dirty="0" smtClean="0"/>
              <a:t>Ь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Я</a:t>
            </a:r>
            <a:endParaRPr lang="ru-RU" altLang="ru-RU" sz="28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r>
              <a:rPr lang="ru-RU" altLang="ru-RU" sz="2800" dirty="0" smtClean="0"/>
              <a:t> РЯ</a:t>
            </a:r>
            <a:r>
              <a:rPr lang="ru-RU" altLang="ru-RU" sz="2800" b="1" dirty="0" smtClean="0"/>
              <a:t> – Р</a:t>
            </a:r>
            <a:r>
              <a:rPr lang="ru-RU" altLang="ru-RU" sz="2800" b="1" u="sng" dirty="0" smtClean="0"/>
              <a:t>Ь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Я</a:t>
            </a:r>
            <a:endParaRPr lang="ru-RU" altLang="ru-RU" sz="28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r>
              <a:rPr lang="ru-RU" altLang="ru-RU" sz="2800" dirty="0" smtClean="0"/>
              <a:t>ТЯ –</a:t>
            </a:r>
            <a:r>
              <a:rPr lang="ru-RU" altLang="ru-RU" sz="2800" b="1" dirty="0" smtClean="0"/>
              <a:t> Т</a:t>
            </a:r>
            <a:r>
              <a:rPr lang="ru-RU" altLang="ru-RU" sz="2800" b="1" u="sng" dirty="0" smtClean="0"/>
              <a:t>Ь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Я</a:t>
            </a:r>
            <a:endParaRPr lang="ru-RU" altLang="ru-RU" sz="28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r>
              <a:rPr lang="ru-RU" altLang="ru-RU" sz="2800" dirty="0" smtClean="0"/>
              <a:t>ДЕРЕ-</a:t>
            </a:r>
            <a:r>
              <a:rPr lang="ru-RU" altLang="ru-RU" sz="2800" b="1" dirty="0" smtClean="0"/>
              <a:t>В</a:t>
            </a:r>
            <a:r>
              <a:rPr lang="ru-RU" altLang="ru-RU" sz="2800" b="1" u="sng" dirty="0" smtClean="0"/>
              <a:t>Ь</a:t>
            </a:r>
            <a:r>
              <a:rPr lang="ru-RU" altLang="ru-RU" sz="2800" b="1" dirty="0" smtClean="0"/>
              <a:t>Я</a:t>
            </a:r>
            <a:r>
              <a:rPr lang="ru-RU" altLang="ru-RU" sz="2800" dirty="0" smtClean="0"/>
              <a:t>, СЫНО-</a:t>
            </a:r>
            <a:r>
              <a:rPr lang="ru-RU" altLang="ru-RU" sz="2800" b="1" dirty="0" smtClean="0"/>
              <a:t>В</a:t>
            </a:r>
            <a:r>
              <a:rPr lang="ru-RU" altLang="ru-RU" sz="2800" b="1" u="sng" dirty="0" smtClean="0"/>
              <a:t>Ь</a:t>
            </a:r>
            <a:r>
              <a:rPr lang="ru-RU" altLang="ru-RU" sz="2800" b="1" dirty="0" smtClean="0"/>
              <a:t>Я</a:t>
            </a:r>
            <a:r>
              <a:rPr lang="ru-RU" altLang="ru-RU" sz="2800" dirty="0" smtClean="0"/>
              <a:t>, ДРУ</a:t>
            </a:r>
            <a:r>
              <a:rPr lang="ru-RU" altLang="ru-RU" sz="2800" b="1" dirty="0" smtClean="0"/>
              <a:t>-</a:t>
            </a:r>
            <a:r>
              <a:rPr lang="ru-RU" altLang="ru-RU" sz="2800" dirty="0" smtClean="0"/>
              <a:t> </a:t>
            </a:r>
            <a:r>
              <a:rPr lang="ru-RU" altLang="ru-RU" sz="2800" b="1" dirty="0" smtClean="0"/>
              <a:t>З</a:t>
            </a:r>
            <a:r>
              <a:rPr lang="ru-RU" altLang="ru-RU" sz="2800" b="1" u="sng" dirty="0" smtClean="0"/>
              <a:t>Ь</a:t>
            </a:r>
            <a:r>
              <a:rPr lang="ru-RU" altLang="ru-RU" sz="2800" b="1" dirty="0" smtClean="0"/>
              <a:t>Я</a:t>
            </a:r>
            <a:endParaRPr lang="ru-RU" altLang="ru-RU" sz="2800" dirty="0" smtClean="0"/>
          </a:p>
          <a:p>
            <a:pPr marL="0" indent="0" algn="ctr">
              <a:buFontTx/>
              <a:buNone/>
            </a:pPr>
            <a:r>
              <a:rPr lang="ru-RU" altLang="ru-RU" sz="2800" dirty="0" smtClean="0"/>
              <a:t>КО-</a:t>
            </a:r>
            <a:r>
              <a:rPr lang="ru-RU" altLang="ru-RU" sz="2800" b="1" dirty="0" smtClean="0"/>
              <a:t>Л</a:t>
            </a:r>
            <a:r>
              <a:rPr lang="ru-RU" altLang="ru-RU" sz="2800" b="1" u="sng" dirty="0" smtClean="0"/>
              <a:t>Ь</a:t>
            </a:r>
            <a:r>
              <a:rPr lang="ru-RU" altLang="ru-RU" sz="2800" b="1" dirty="0" smtClean="0"/>
              <a:t>Я</a:t>
            </a:r>
            <a:r>
              <a:rPr lang="ru-RU" altLang="ru-RU" sz="2800" dirty="0" smtClean="0"/>
              <a:t>, КРЫ-</a:t>
            </a:r>
            <a:r>
              <a:rPr lang="ru-RU" altLang="ru-RU" sz="2800" b="1" dirty="0" smtClean="0"/>
              <a:t>Л</a:t>
            </a:r>
            <a:r>
              <a:rPr lang="ru-RU" altLang="ru-RU" sz="2800" b="1" u="sng" dirty="0" smtClean="0"/>
              <a:t>Ь</a:t>
            </a:r>
            <a:r>
              <a:rPr lang="ru-RU" altLang="ru-RU" sz="2800" b="1" dirty="0" smtClean="0"/>
              <a:t>Я</a:t>
            </a:r>
            <a:r>
              <a:rPr lang="ru-RU" altLang="ru-RU" sz="2800" dirty="0" smtClean="0"/>
              <a:t>, СЕ-</a:t>
            </a:r>
            <a:r>
              <a:rPr lang="ru-RU" altLang="ru-RU" sz="2800" b="1" dirty="0" smtClean="0"/>
              <a:t>М</a:t>
            </a:r>
            <a:r>
              <a:rPr lang="ru-RU" altLang="ru-RU" sz="2800" b="1" u="sng" dirty="0" smtClean="0"/>
              <a:t>Ь</a:t>
            </a:r>
            <a:r>
              <a:rPr lang="ru-RU" altLang="ru-RU" sz="2800" b="1" dirty="0" smtClean="0"/>
              <a:t>Я,</a:t>
            </a:r>
            <a:r>
              <a:rPr lang="ru-RU" altLang="ru-RU" sz="2800" dirty="0" smtClean="0"/>
              <a:t> </a:t>
            </a:r>
          </a:p>
          <a:p>
            <a:pPr marL="0" indent="0" algn="ctr">
              <a:buFontTx/>
              <a:buNone/>
            </a:pPr>
            <a:r>
              <a:rPr lang="ru-RU" altLang="ru-RU" sz="2800" dirty="0" smtClean="0"/>
              <a:t>ЛИС-</a:t>
            </a:r>
            <a:r>
              <a:rPr lang="ru-RU" altLang="ru-RU" sz="2800" b="1" dirty="0" smtClean="0"/>
              <a:t>Т</a:t>
            </a:r>
            <a:r>
              <a:rPr lang="ru-RU" altLang="ru-RU" sz="2800" b="1" u="sng" dirty="0" smtClean="0"/>
              <a:t>Ь</a:t>
            </a:r>
            <a:r>
              <a:rPr lang="ru-RU" altLang="ru-RU" sz="2800" b="1" dirty="0" smtClean="0"/>
              <a:t>Я</a:t>
            </a:r>
            <a:r>
              <a:rPr lang="ru-RU" altLang="ru-RU" sz="2800" dirty="0" smtClean="0"/>
              <a:t>, СТА-</a:t>
            </a:r>
            <a:r>
              <a:rPr lang="ru-RU" altLang="ru-RU" sz="2800" b="1" dirty="0" smtClean="0"/>
              <a:t>Т</a:t>
            </a:r>
            <a:r>
              <a:rPr lang="ru-RU" altLang="ru-RU" sz="2800" b="1" u="sng" dirty="0" smtClean="0"/>
              <a:t>Ь</a:t>
            </a:r>
            <a:r>
              <a:rPr lang="ru-RU" altLang="ru-RU" sz="2800" b="1" dirty="0" smtClean="0"/>
              <a:t>Я</a:t>
            </a:r>
            <a:endParaRPr lang="ru-RU" altLang="ru-RU" sz="2800" dirty="0" smtClean="0"/>
          </a:p>
          <a:p>
            <a:pPr marL="0" indent="0"/>
            <a:endParaRPr lang="ru-RU" altLang="ru-RU" dirty="0" smtClean="0"/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>
            <a:off x="1042988" y="2924175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7173" name="Arc 7"/>
          <p:cNvSpPr>
            <a:spLocks/>
          </p:cNvSpPr>
          <p:nvPr/>
        </p:nvSpPr>
        <p:spPr bwMode="auto">
          <a:xfrm rot="-5400000">
            <a:off x="6688138" y="2176462"/>
            <a:ext cx="1644650" cy="981075"/>
          </a:xfrm>
          <a:custGeom>
            <a:avLst/>
            <a:gdLst>
              <a:gd name="T0" fmla="*/ 2147483647 w 21600"/>
              <a:gd name="T1" fmla="*/ 0 h 42133"/>
              <a:gd name="T2" fmla="*/ 2147483647 w 21600"/>
              <a:gd name="T3" fmla="*/ 2147483647 h 42133"/>
              <a:gd name="T4" fmla="*/ 0 w 21600"/>
              <a:gd name="T5" fmla="*/ 2147483647 h 4213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133" fill="none" extrusionOk="0">
                <a:moveTo>
                  <a:pt x="4925" y="-1"/>
                </a:moveTo>
                <a:cubicBezTo>
                  <a:pt x="14692" y="2287"/>
                  <a:pt x="21600" y="10998"/>
                  <a:pt x="21600" y="21031"/>
                </a:cubicBezTo>
                <a:cubicBezTo>
                  <a:pt x="21600" y="31183"/>
                  <a:pt x="14529" y="39965"/>
                  <a:pt x="4611" y="42133"/>
                </a:cubicBezTo>
              </a:path>
              <a:path w="21600" h="42133" stroke="0" extrusionOk="0">
                <a:moveTo>
                  <a:pt x="4925" y="-1"/>
                </a:moveTo>
                <a:cubicBezTo>
                  <a:pt x="14692" y="2287"/>
                  <a:pt x="21600" y="10998"/>
                  <a:pt x="21600" y="21031"/>
                </a:cubicBezTo>
                <a:cubicBezTo>
                  <a:pt x="21600" y="31183"/>
                  <a:pt x="14529" y="39965"/>
                  <a:pt x="4611" y="42133"/>
                </a:cubicBezTo>
                <a:lnTo>
                  <a:pt x="0" y="21031"/>
                </a:lnTo>
                <a:lnTo>
                  <a:pt x="4925" y="-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94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93587" y="161349"/>
            <a:ext cx="8229600" cy="1143000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FF0000"/>
                </a:solidFill>
              </a:rPr>
              <a:t>«Договори словечко»</a:t>
            </a:r>
          </a:p>
        </p:txBody>
      </p:sp>
      <p:sp>
        <p:nvSpPr>
          <p:cNvPr id="8195" name="Прямоугольник 3"/>
          <p:cNvSpPr>
            <a:spLocks noChangeArrowheads="1"/>
          </p:cNvSpPr>
          <p:nvPr/>
        </p:nvSpPr>
        <p:spPr bwMode="auto">
          <a:xfrm>
            <a:off x="684213" y="1052513"/>
            <a:ext cx="7704137" cy="78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0" dirty="0">
                <a:solidFill>
                  <a:srgbClr val="000000"/>
                </a:solidFill>
              </a:rPr>
              <a:t>			</a:t>
            </a:r>
            <a:endParaRPr lang="ru-RU" altLang="ru-RU" sz="3600" i="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0" dirty="0">
                <a:solidFill>
                  <a:srgbClr val="000000"/>
                </a:solidFill>
              </a:rPr>
              <a:t>	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0" dirty="0">
                <a:solidFill>
                  <a:srgbClr val="000000"/>
                </a:solidFill>
              </a:rPr>
              <a:t>	</a:t>
            </a:r>
            <a:r>
              <a:rPr lang="ru-RU" altLang="ru-RU" sz="2800" i="0" dirty="0" err="1">
                <a:solidFill>
                  <a:srgbClr val="000000"/>
                </a:solidFill>
              </a:rPr>
              <a:t>в</a:t>
            </a:r>
            <a:r>
              <a:rPr lang="ru-RU" altLang="ru-RU" i="0" dirty="0" err="1">
                <a:solidFill>
                  <a:srgbClr val="000000"/>
                </a:solidFill>
              </a:rPr>
              <a:t>Ь</a:t>
            </a:r>
            <a:r>
              <a:rPr lang="ru-RU" altLang="ru-RU" sz="2800" i="0" dirty="0" err="1">
                <a:solidFill>
                  <a:srgbClr val="FF0000"/>
                </a:solidFill>
              </a:rPr>
              <a:t>Я</a:t>
            </a:r>
            <a:r>
              <a:rPr lang="ru-RU" altLang="ru-RU" sz="2800" i="0" dirty="0" err="1">
                <a:solidFill>
                  <a:srgbClr val="000000"/>
                </a:solidFill>
              </a:rPr>
              <a:t>-в</a:t>
            </a:r>
            <a:r>
              <a:rPr lang="ru-RU" altLang="ru-RU" i="0" dirty="0" err="1">
                <a:solidFill>
                  <a:srgbClr val="000000"/>
                </a:solidFill>
              </a:rPr>
              <a:t>Ь</a:t>
            </a:r>
            <a:r>
              <a:rPr lang="ru-RU" altLang="ru-RU" sz="2800" i="0" dirty="0" err="1">
                <a:solidFill>
                  <a:srgbClr val="FF0000"/>
                </a:solidFill>
              </a:rPr>
              <a:t>Я</a:t>
            </a:r>
            <a:r>
              <a:rPr lang="ru-RU" altLang="ru-RU" sz="2800" i="0" dirty="0">
                <a:solidFill>
                  <a:srgbClr val="000000"/>
                </a:solidFill>
              </a:rPr>
              <a:t> -                 	         </a:t>
            </a:r>
            <a:r>
              <a:rPr lang="ru-RU" altLang="ru-RU" sz="2800" i="0" dirty="0" err="1">
                <a:solidFill>
                  <a:srgbClr val="000000"/>
                </a:solidFill>
              </a:rPr>
              <a:t>в</a:t>
            </a:r>
            <a:r>
              <a:rPr lang="ru-RU" altLang="ru-RU" sz="3600" i="0" u="sng" dirty="0" err="1"/>
              <a:t>Ь</a:t>
            </a:r>
            <a:r>
              <a:rPr lang="ru-RU" altLang="ru-RU" sz="2800" i="0" u="sng" dirty="0" err="1">
                <a:solidFill>
                  <a:srgbClr val="FF0000"/>
                </a:solidFill>
              </a:rPr>
              <a:t>Я</a:t>
            </a:r>
            <a:endParaRPr lang="ru-RU" altLang="ru-RU" sz="2800" i="0" u="sng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0" dirty="0">
                <a:solidFill>
                  <a:srgbClr val="000000"/>
                </a:solidFill>
              </a:rPr>
              <a:t>	   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2800" i="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0" dirty="0">
                <a:solidFill>
                  <a:srgbClr val="000000"/>
                </a:solidFill>
              </a:rPr>
              <a:t>	</a:t>
            </a:r>
            <a:r>
              <a:rPr lang="ru-RU" altLang="ru-RU" sz="2800" i="0" dirty="0" err="1">
                <a:solidFill>
                  <a:srgbClr val="000000"/>
                </a:solidFill>
              </a:rPr>
              <a:t>т</a:t>
            </a:r>
            <a:r>
              <a:rPr lang="ru-RU" altLang="ru-RU" i="0" dirty="0" err="1">
                <a:solidFill>
                  <a:srgbClr val="000000"/>
                </a:solidFill>
              </a:rPr>
              <a:t>Ь</a:t>
            </a:r>
            <a:r>
              <a:rPr lang="ru-RU" altLang="ru-RU" sz="2800" i="0" dirty="0" err="1">
                <a:solidFill>
                  <a:srgbClr val="FF0000"/>
                </a:solidFill>
              </a:rPr>
              <a:t>Я</a:t>
            </a:r>
            <a:r>
              <a:rPr lang="ru-RU" altLang="ru-RU" sz="2800" i="0" dirty="0" err="1">
                <a:solidFill>
                  <a:srgbClr val="000000"/>
                </a:solidFill>
              </a:rPr>
              <a:t>-т</a:t>
            </a:r>
            <a:r>
              <a:rPr lang="ru-RU" altLang="ru-RU" i="0" dirty="0" err="1">
                <a:solidFill>
                  <a:srgbClr val="000000"/>
                </a:solidFill>
              </a:rPr>
              <a:t>Ь</a:t>
            </a:r>
            <a:r>
              <a:rPr lang="ru-RU" altLang="ru-RU" sz="2800" i="0" dirty="0" err="1">
                <a:solidFill>
                  <a:srgbClr val="FF0000"/>
                </a:solidFill>
              </a:rPr>
              <a:t>Я</a:t>
            </a:r>
            <a:r>
              <a:rPr lang="ru-RU" altLang="ru-RU" sz="2800" i="0" dirty="0">
                <a:solidFill>
                  <a:srgbClr val="000000"/>
                </a:solidFill>
              </a:rPr>
              <a:t> -           		</a:t>
            </a:r>
            <a:r>
              <a:rPr lang="ru-RU" altLang="ru-RU" sz="2800" i="0" u="sng" dirty="0" err="1"/>
              <a:t>т</a:t>
            </a:r>
            <a:r>
              <a:rPr lang="ru-RU" altLang="ru-RU" sz="3600" i="0" u="sng" dirty="0" err="1"/>
              <a:t>Ь</a:t>
            </a:r>
            <a:r>
              <a:rPr lang="ru-RU" altLang="ru-RU" sz="2800" i="0" u="sng" dirty="0" err="1">
                <a:solidFill>
                  <a:srgbClr val="FF0000"/>
                </a:solidFill>
              </a:rPr>
              <a:t>Я</a:t>
            </a:r>
            <a:r>
              <a:rPr lang="ru-RU" altLang="ru-RU" sz="2800" i="0" dirty="0">
                <a:solidFill>
                  <a:srgbClr val="000000"/>
                </a:solidFill>
              </a:rPr>
              <a:t> </a:t>
            </a:r>
            <a:r>
              <a:rPr lang="ru-RU" altLang="ru-RU" sz="2400" i="0" dirty="0">
                <a:solidFill>
                  <a:srgbClr val="000000"/>
                </a:solidFill>
              </a:rPr>
              <a:t>	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0" dirty="0">
                <a:solidFill>
                  <a:srgbClr val="000000"/>
                </a:solidFill>
              </a:rPr>
              <a:t>	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0" dirty="0">
                <a:solidFill>
                  <a:srgbClr val="000000"/>
                </a:solidFill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0" dirty="0">
                <a:solidFill>
                  <a:srgbClr val="000000"/>
                </a:solidFill>
              </a:rPr>
              <a:t>	</a:t>
            </a:r>
            <a:r>
              <a:rPr lang="ru-RU" altLang="ru-RU" sz="2800" i="0" dirty="0" err="1">
                <a:solidFill>
                  <a:srgbClr val="000000"/>
                </a:solidFill>
              </a:rPr>
              <a:t>д</a:t>
            </a:r>
            <a:r>
              <a:rPr lang="ru-RU" altLang="ru-RU" i="0" dirty="0" err="1">
                <a:solidFill>
                  <a:srgbClr val="000000"/>
                </a:solidFill>
              </a:rPr>
              <a:t>Ь</a:t>
            </a:r>
            <a:r>
              <a:rPr lang="ru-RU" altLang="ru-RU" sz="2800" i="0" dirty="0" err="1">
                <a:solidFill>
                  <a:srgbClr val="FF0000"/>
                </a:solidFill>
              </a:rPr>
              <a:t>Я</a:t>
            </a:r>
            <a:r>
              <a:rPr lang="ru-RU" altLang="ru-RU" sz="2800" i="0" dirty="0" err="1">
                <a:solidFill>
                  <a:srgbClr val="000000"/>
                </a:solidFill>
              </a:rPr>
              <a:t>-д</a:t>
            </a:r>
            <a:r>
              <a:rPr lang="ru-RU" altLang="ru-RU" i="0" dirty="0" err="1">
                <a:solidFill>
                  <a:srgbClr val="000000"/>
                </a:solidFill>
              </a:rPr>
              <a:t>Ь</a:t>
            </a:r>
            <a:r>
              <a:rPr lang="ru-RU" altLang="ru-RU" sz="2800" i="0" dirty="0" err="1">
                <a:solidFill>
                  <a:srgbClr val="FF0000"/>
                </a:solidFill>
              </a:rPr>
              <a:t>Я</a:t>
            </a:r>
            <a:r>
              <a:rPr lang="ru-RU" altLang="ru-RU" sz="2800" i="0" dirty="0">
                <a:solidFill>
                  <a:srgbClr val="FF0000"/>
                </a:solidFill>
              </a:rPr>
              <a:t> </a:t>
            </a:r>
            <a:r>
              <a:rPr lang="ru-RU" altLang="ru-RU" sz="2800" i="0" dirty="0"/>
              <a:t>-                         </a:t>
            </a:r>
            <a:r>
              <a:rPr lang="ru-RU" altLang="ru-RU" sz="2800" i="0" dirty="0">
                <a:solidFill>
                  <a:srgbClr val="000000"/>
                </a:solidFill>
              </a:rPr>
              <a:t> </a:t>
            </a:r>
            <a:r>
              <a:rPr lang="ru-RU" altLang="ru-RU" sz="2800" i="0" u="sng" dirty="0" err="1"/>
              <a:t>д</a:t>
            </a:r>
            <a:r>
              <a:rPr lang="ru-RU" altLang="ru-RU" sz="3600" i="0" u="sng" dirty="0" err="1"/>
              <a:t>Ь</a:t>
            </a:r>
            <a:r>
              <a:rPr lang="ru-RU" altLang="ru-RU" sz="2800" i="0" u="sng" dirty="0" err="1">
                <a:solidFill>
                  <a:srgbClr val="FF0000"/>
                </a:solidFill>
              </a:rPr>
              <a:t>Я</a:t>
            </a:r>
            <a:r>
              <a:rPr lang="ru-RU" altLang="ru-RU" sz="2800" i="0" u="sng" dirty="0">
                <a:solidFill>
                  <a:srgbClr val="FF0000"/>
                </a:solidFill>
              </a:rPr>
              <a:t>      </a:t>
            </a:r>
            <a:r>
              <a:rPr lang="ru-RU" altLang="ru-RU" sz="2800" i="0" dirty="0">
                <a:solidFill>
                  <a:srgbClr val="000000"/>
                </a:solidFill>
              </a:rPr>
              <a:t> </a:t>
            </a:r>
            <a:endParaRPr lang="ru-RU" altLang="ru-RU" sz="2400" i="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0" dirty="0">
                <a:solidFill>
                  <a:srgbClr val="000000"/>
                </a:solidFill>
              </a:rPr>
              <a:t>	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0" dirty="0">
                <a:solidFill>
                  <a:srgbClr val="000000"/>
                </a:solidFill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0" dirty="0">
                <a:solidFill>
                  <a:srgbClr val="000000"/>
                </a:solidFill>
              </a:rPr>
              <a:t>	  </a:t>
            </a:r>
            <a:r>
              <a:rPr lang="ru-RU" altLang="ru-RU" sz="2800" i="0" dirty="0" err="1">
                <a:solidFill>
                  <a:srgbClr val="000000"/>
                </a:solidFill>
              </a:rPr>
              <a:t>з</a:t>
            </a:r>
            <a:r>
              <a:rPr lang="ru-RU" altLang="ru-RU" i="0" dirty="0" err="1">
                <a:solidFill>
                  <a:srgbClr val="000000"/>
                </a:solidFill>
              </a:rPr>
              <a:t>Ь</a:t>
            </a:r>
            <a:r>
              <a:rPr lang="ru-RU" altLang="ru-RU" sz="2800" i="0" dirty="0" err="1">
                <a:solidFill>
                  <a:srgbClr val="FF0000"/>
                </a:solidFill>
              </a:rPr>
              <a:t>Я</a:t>
            </a:r>
            <a:r>
              <a:rPr lang="ru-RU" altLang="ru-RU" sz="2800" i="0" dirty="0" err="1">
                <a:solidFill>
                  <a:srgbClr val="000000"/>
                </a:solidFill>
              </a:rPr>
              <a:t>-з</a:t>
            </a:r>
            <a:r>
              <a:rPr lang="ru-RU" altLang="ru-RU" i="0" dirty="0" err="1">
                <a:solidFill>
                  <a:srgbClr val="000000"/>
                </a:solidFill>
              </a:rPr>
              <a:t>Ь</a:t>
            </a:r>
            <a:r>
              <a:rPr lang="ru-RU" altLang="ru-RU" sz="2800" i="0" dirty="0" err="1">
                <a:solidFill>
                  <a:srgbClr val="FF0000"/>
                </a:solidFill>
              </a:rPr>
              <a:t>Я</a:t>
            </a:r>
            <a:r>
              <a:rPr lang="ru-RU" altLang="ru-RU" sz="2800" i="0" dirty="0">
                <a:solidFill>
                  <a:srgbClr val="000000"/>
                </a:solidFill>
              </a:rPr>
              <a:t> -                          </a:t>
            </a:r>
            <a:r>
              <a:rPr lang="ru-RU" altLang="ru-RU" sz="2800" i="0" u="sng" dirty="0" err="1"/>
              <a:t>з</a:t>
            </a:r>
            <a:r>
              <a:rPr lang="ru-RU" altLang="ru-RU" sz="3600" i="0" u="sng" dirty="0" err="1"/>
              <a:t>Ь</a:t>
            </a:r>
            <a:r>
              <a:rPr lang="ru-RU" altLang="ru-RU" sz="2800" i="0" u="sng" dirty="0" err="1">
                <a:solidFill>
                  <a:srgbClr val="FF0000"/>
                </a:solidFill>
              </a:rPr>
              <a:t>Я</a:t>
            </a:r>
            <a:endParaRPr lang="ru-RU" altLang="ru-RU" sz="2800" i="0" u="sng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800" i="0" u="sng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800" i="0" u="sng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800" i="0" u="sng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800" i="0" u="sng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800" i="0" u="sng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0" dirty="0">
                <a:solidFill>
                  <a:srgbClr val="000000"/>
                </a:solidFill>
              </a:rPr>
              <a:t> 	   </a:t>
            </a:r>
            <a:r>
              <a:rPr lang="ru-RU" altLang="ru-RU" sz="1600" b="0" i="0" dirty="0">
                <a:solidFill>
                  <a:srgbClr val="000000"/>
                </a:solidFill>
              </a:rPr>
              <a:t>				</a:t>
            </a:r>
          </a:p>
        </p:txBody>
      </p:sp>
      <p:pic>
        <p:nvPicPr>
          <p:cNvPr id="8196" name="Picture 11" descr="ANd9GcQWKWwBYHAZOMEdFjHxqq8fwtIldzXxKEVHT-3JUU3mKr-09WN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5516563"/>
            <a:ext cx="1603375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AutoShape 13" descr="Z"/>
          <p:cNvSpPr>
            <a:spLocks noChangeAspect="1" noChangeArrowheads="1"/>
          </p:cNvSpPr>
          <p:nvPr/>
        </p:nvSpPr>
        <p:spPr bwMode="auto">
          <a:xfrm>
            <a:off x="4243388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>
              <a:solidFill>
                <a:schemeClr val="tx2"/>
              </a:solidFill>
            </a:endParaRPr>
          </a:p>
        </p:txBody>
      </p:sp>
      <p:pic>
        <p:nvPicPr>
          <p:cNvPr id="8198" name="Picture 14" descr="osen-buket-iz-liste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997200"/>
            <a:ext cx="1512888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5" descr="vzroslyj-sad-za-3-chasa-%E2%80%94-3-nedeli--chast_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773238"/>
            <a:ext cx="14763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6" descr="20060608-3-bi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149725"/>
            <a:ext cx="1539875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77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260648"/>
            <a:ext cx="8183880" cy="1051560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FF0000"/>
                </a:solidFill>
              </a:rPr>
              <a:t>РЕФЛЕКСИЯ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183880" cy="4187952"/>
          </a:xfrm>
        </p:spPr>
        <p:txBody>
          <a:bodyPr/>
          <a:lstStyle/>
          <a:p>
            <a:endParaRPr lang="ru-RU" altLang="ru-RU" dirty="0" smtClean="0"/>
          </a:p>
          <a:p>
            <a:r>
              <a:rPr lang="ru-RU" altLang="ru-RU" dirty="0" smtClean="0"/>
              <a:t>Перед какими гласными пишется разделительный мягкий знак?</a:t>
            </a:r>
          </a:p>
          <a:p>
            <a:r>
              <a:rPr lang="ru-RU" altLang="ru-RU" dirty="0" smtClean="0"/>
              <a:t>Сколько звуков будут обозначать эти гласные?</a:t>
            </a:r>
          </a:p>
          <a:p>
            <a:r>
              <a:rPr lang="ru-RU" altLang="ru-RU" dirty="0" smtClean="0"/>
              <a:t>Что происходит с органами речи при произнесении слогов с разделительным мягким знаком?</a:t>
            </a:r>
          </a:p>
        </p:txBody>
      </p:sp>
    </p:spTree>
    <p:extLst>
      <p:ext uri="{BB962C8B-B14F-4D97-AF65-F5344CB8AC3E}">
        <p14:creationId xmlns:p14="http://schemas.microsoft.com/office/powerpoint/2010/main" val="3836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</TotalTime>
  <Words>243</Words>
  <Application>Microsoft Office PowerPoint</Application>
  <PresentationFormat>Экран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Презентация № 1  РАЗДЕЛИТЕЛЬНЫЙ МЯГКИЙ ЗНАК «ЗНАКОМСТВО»</vt:lpstr>
      <vt:lpstr>Презентация PowerPoint</vt:lpstr>
      <vt:lpstr>Разделительный Ь</vt:lpstr>
      <vt:lpstr>ПРОЧИТАЙ И СРАВНИ</vt:lpstr>
      <vt:lpstr>ОДИН - МНОГО</vt:lpstr>
      <vt:lpstr>Я=[Й*]+[А]</vt:lpstr>
      <vt:lpstr>«Договори словечко»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№ 1  РАЗДЕЛИТЕЛЬНЫЙ МЯГКИЙ ЗНАК «ЗНАКОМСТВО»</dc:title>
  <dc:creator>Смирнова Ирина Владимировна</dc:creator>
  <cp:lastModifiedBy>Смирнова Ирина Владимировна</cp:lastModifiedBy>
  <cp:revision>1</cp:revision>
  <dcterms:created xsi:type="dcterms:W3CDTF">2013-12-06T08:35:47Z</dcterms:created>
  <dcterms:modified xsi:type="dcterms:W3CDTF">2013-12-06T08:43:15Z</dcterms:modified>
</cp:coreProperties>
</file>