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52" autoAdjust="0"/>
    <p:restoredTop sz="94651" autoAdjust="0"/>
  </p:normalViewPr>
  <p:slideViewPr>
    <p:cSldViewPr>
      <p:cViewPr>
        <p:scale>
          <a:sx n="90" d="100"/>
          <a:sy n="90" d="100"/>
        </p:scale>
        <p:origin x="-816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E403FE-FB1B-4610-AEF4-CCE77EEC9605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D81D74-08CF-4720-BB3F-4BD7C8EA8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913DB-7F44-41F6-A6CD-FCC62AA196D4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E9DF9-61D9-40E3-827B-9F75193F8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90E1-F292-486B-9302-70233D1DB0EF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C6DE-94BB-4230-B614-0605E8EAC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FFFEA-0504-4BF2-A78E-4F8A44C38C29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76A7-4F8D-4A76-B10F-6CA7FFD0A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22E78-50DD-4ABE-8BBE-1AD2FDBCB666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1A6AA-FE55-4DC1-9CA7-99240B838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5784-6345-4CD8-B6E7-1CC0757CCDCC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96BED-D6D9-4D04-8B02-261B7A86B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27CB-938A-4F0C-8190-B8C0721745B7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46D90-B611-48B1-B129-DEFEB4D39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253BD-A8F9-4C18-A98B-907F558B2356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703DE-582C-46DC-8502-9A934B95B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16FCA-9B81-4981-98CE-EDA826953CAC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26D0A-7B61-4724-87DD-B3173D9D2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CA160-6F62-4DF0-9F9D-BD95E9B6973C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9BF56-D06E-4CA7-8138-68ABE150C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E6A3-95E3-46E0-B11A-15D59615CF4C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27367-0DDD-438E-9827-C7A378533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E87A5-E763-489F-95B8-ACDDB0755452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B798F-0E1E-4863-AA9C-0946E3D91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7821CB-577B-4A67-B3DF-9DD7F76392B8}" type="datetimeFigureOut">
              <a:rPr lang="ru-RU"/>
              <a:pPr>
                <a:defRPr/>
              </a:pPr>
              <a:t>15.10.2013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1C1C55-FB5D-4003-9D02-AE026E635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46" r:id="rId4"/>
    <p:sldLayoutId id="2147483952" r:id="rId5"/>
    <p:sldLayoutId id="2147483947" r:id="rId6"/>
    <p:sldLayoutId id="2147483953" r:id="rId7"/>
    <p:sldLayoutId id="2147483954" r:id="rId8"/>
    <p:sldLayoutId id="2147483955" r:id="rId9"/>
    <p:sldLayoutId id="2147483948" r:id="rId10"/>
    <p:sldLayoutId id="21474839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4214813"/>
            <a:ext cx="8458200" cy="212883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smtClean="0">
                <a:latin typeface="Arial" pitchFamily="34" charset="0"/>
                <a:cs typeface="Arial" pitchFamily="34" charset="0"/>
              </a:rPr>
              <a:t>Герасимова Любовь Степановна,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smtClean="0">
                <a:latin typeface="Arial" pitchFamily="34" charset="0"/>
                <a:cs typeface="Arial" pitchFamily="34" charset="0"/>
              </a:rPr>
              <a:t>учитель русского языка и литературы.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smtClean="0">
                <a:latin typeface="Arial" pitchFamily="34" charset="0"/>
                <a:cs typeface="Arial" pitchFamily="34" charset="0"/>
              </a:rPr>
              <a:t>Закончила в 1991 году Измаильский государственный педагогический институт.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smtClean="0">
                <a:latin typeface="Arial" pitchFamily="34" charset="0"/>
                <a:cs typeface="Arial" pitchFamily="34" charset="0"/>
              </a:rPr>
              <a:t>Стаж работы 19 лет.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smtClean="0">
                <a:latin typeface="Arial" pitchFamily="34" charset="0"/>
                <a:cs typeface="Arial" pitchFamily="34" charset="0"/>
              </a:rPr>
              <a:t>Работаю в МОУ СОШ №4 с углубленным изучением отдельных предметов.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071670" y="214290"/>
            <a:ext cx="4786346" cy="35004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Расписание «молодого повесы»: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25"/>
            <a:ext cx="8686800" cy="535781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«Три дома на вечер зовут»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«Онегин едет на бульвар…»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«К </a:t>
            </a:r>
            <a:r>
              <a:rPr lang="en-US" smtClean="0"/>
              <a:t>Talon</a:t>
            </a:r>
            <a:r>
              <a:rPr lang="ru-RU" smtClean="0"/>
              <a:t> помчался…»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5643570" y="1214422"/>
            <a:ext cx="428628" cy="21431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5357818" y="1500174"/>
            <a:ext cx="285752" cy="21431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1785926"/>
            <a:ext cx="2857520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Там детский праздник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1071546"/>
            <a:ext cx="2786082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Там будет бал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714620"/>
            <a:ext cx="4857784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«Бульваром» петербургские щёголи называли Невский проспект</a:t>
            </a:r>
          </a:p>
        </p:txBody>
      </p:sp>
      <p:pic>
        <p:nvPicPr>
          <p:cNvPr id="9" name="Рисунок 8" descr="нп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86414" y="1785926"/>
            <a:ext cx="3357586" cy="21431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Скругленный прямоугольник 10"/>
          <p:cNvSpPr/>
          <p:nvPr/>
        </p:nvSpPr>
        <p:spPr>
          <a:xfrm>
            <a:off x="3714744" y="5357826"/>
            <a:ext cx="4429156" cy="121444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А.С.Пушкин</a:t>
            </a:r>
            <a:r>
              <a:rPr lang="ru-RU" dirty="0"/>
              <a:t> обедал в этом ресторане раньше обычного времени, чтобы избегать встречи с холостой молодёжью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4000504"/>
            <a:ext cx="3857652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Самый популярный ресторан Петербурга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000232" y="1714488"/>
            <a:ext cx="4714908" cy="378621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Расписание знати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XVIII</a:t>
            </a:r>
            <a:r>
              <a:rPr lang="ru-RU" dirty="0"/>
              <a:t> век                                   </a:t>
            </a:r>
            <a:r>
              <a:rPr lang="en-US" dirty="0"/>
              <a:t>XIX</a:t>
            </a:r>
            <a:r>
              <a:rPr lang="ru-RU" dirty="0"/>
              <a:t>век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Обед-12.00                           Обед-16.00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Ужин-19.00                           Ужин-22.00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       у щёголей 02.00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Вечер 19.00-24.00    Вечер 22.00-03.00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у щёголей 24.00-до утра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6" name="Picture 2" descr="C:\Documents and Settings\Admin\Рабочий стол\Мама\Презентация\салют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71736" y="4286256"/>
            <a:ext cx="342902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Онегин - «франт»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25"/>
            <a:ext cx="8686800" cy="5429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«Я мог бы пред учёным светом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Здесь описать его наряд…»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«Надев широкий боливар…»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«Пока недремлющий брегет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Не позвонит ему обед.»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214554"/>
            <a:ext cx="5572164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Русский костюм формировался в русле общеевропейской моды. Дворяне примерили фрак, сюртук, жилет.</a:t>
            </a:r>
          </a:p>
        </p:txBody>
      </p:sp>
      <p:pic>
        <p:nvPicPr>
          <p:cNvPr id="5" name="Рисунок 4" descr="мод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14290"/>
            <a:ext cx="1928826" cy="30003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 descr="мода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3500438"/>
            <a:ext cx="1928826" cy="32385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Стрелка вправо 6"/>
          <p:cNvSpPr/>
          <p:nvPr/>
        </p:nvSpPr>
        <p:spPr>
          <a:xfrm>
            <a:off x="6215074" y="2500306"/>
            <a:ext cx="642942" cy="42862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919070">
            <a:off x="6118810" y="3267827"/>
            <a:ext cx="781751" cy="39067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571876"/>
            <a:ext cx="3000396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Шляпа с широкими полями, которую любили носить либералы.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57554" y="5286388"/>
            <a:ext cx="3000396" cy="114300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Часы известного парижского механика Брегета. Их носили русские щёголи</a:t>
            </a:r>
          </a:p>
        </p:txBody>
      </p:sp>
      <p:pic>
        <p:nvPicPr>
          <p:cNvPr id="13" name="Рисунок 12" descr="брегет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14347" y="5214950"/>
            <a:ext cx="2000301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50"/>
            <a:ext cx="8686800" cy="57943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«Всё украшало кабинет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Философа в осьмнадцать лет.»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«Фарфор и бронза на столе…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Гребёнки, пилочки стальные,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Прямые ножницы, кривые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И щётки тридцати родов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smtClean="0"/>
              <a:t>И для ногтей и для зубов.»</a:t>
            </a:r>
          </a:p>
        </p:txBody>
      </p:sp>
      <p:pic>
        <p:nvPicPr>
          <p:cNvPr id="4" name="Рисунок 3" descr="кабин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214422"/>
            <a:ext cx="3714776" cy="29080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Скругленный прямоугольник 4"/>
          <p:cNvSpPr/>
          <p:nvPr/>
        </p:nvSpPr>
        <p:spPr>
          <a:xfrm>
            <a:off x="642910" y="4357694"/>
            <a:ext cx="7715304" cy="15716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Особенности светской элиты: владение французским языком; длинные, отчищенные ногти; умение кланяться, танцевать и разговаривать, смотреть на окружающих «презрительной скукой»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14348" y="3429000"/>
            <a:ext cx="5072098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Драматург, автор трагедий, пользовавшихся перед войной 1812 г. успехом.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«Почётный гражданин кулис»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292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«Волшебный край!»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Фонвизин – «друг свободы»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«И переменчивый Княжнин»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Озеров – «певец народных слёз»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«Катенин воскресил Корнеля»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«Колкий Шаховской»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«Дидло венчался славой»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348" y="2285992"/>
            <a:ext cx="4429156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Русский литератор, создатель русской бытовой комедии.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2857496"/>
            <a:ext cx="5072098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Драматический писатель.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4000504"/>
            <a:ext cx="4857784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Активный участник движения декабристов.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4572008"/>
            <a:ext cx="5072098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Драматург, режиссёр и театральный деятель.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14348" y="5214950"/>
            <a:ext cx="5072098" cy="64294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Известный петербургский балетмейстер.</a:t>
            </a:r>
          </a:p>
        </p:txBody>
      </p:sp>
      <p:pic>
        <p:nvPicPr>
          <p:cNvPr id="10" name="Рисунок 9" descr="фон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643834" y="714356"/>
            <a:ext cx="1360152" cy="1643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Княжнин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143636" y="1500174"/>
            <a:ext cx="1428745" cy="15001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Озеров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653360" y="2476494"/>
            <a:ext cx="1214446" cy="15180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Рисунок 13" descr="катенин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57950" y="3214686"/>
            <a:ext cx="1428760" cy="17145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Рисунок 14" descr="Шаховской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635897" y="4564070"/>
            <a:ext cx="1237442" cy="18248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Рисунок 15" descr="дидло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5572132" y="4786322"/>
            <a:ext cx="1301958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Скругленный прямоугольник 16"/>
          <p:cNvSpPr/>
          <p:nvPr/>
        </p:nvSpPr>
        <p:spPr>
          <a:xfrm>
            <a:off x="1071538" y="1142984"/>
            <a:ext cx="7143800" cy="51435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«Младая Семёнова»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«Блистательная Истомина»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38253" y="3028947"/>
            <a:ext cx="3857652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Екатерина Семёнова - трагическая актриса, её талант высоко ценил </a:t>
            </a:r>
            <a:r>
              <a:rPr lang="ru-RU" dirty="0">
                <a:solidFill>
                  <a:schemeClr val="tx1"/>
                </a:solidFill>
              </a:rPr>
              <a:t>А.С. Пушкин</a:t>
            </a:r>
          </a:p>
        </p:txBody>
      </p:sp>
      <p:pic>
        <p:nvPicPr>
          <p:cNvPr id="19" name="Рисунок 18" descr="semenova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6027078" y="1285860"/>
            <a:ext cx="1973945" cy="25003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" name="Скругленный прямоугольник 19"/>
          <p:cNvSpPr/>
          <p:nvPr/>
        </p:nvSpPr>
        <p:spPr>
          <a:xfrm>
            <a:off x="1428728" y="4572008"/>
            <a:ext cx="3857652" cy="85725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bg1"/>
                </a:solidFill>
              </a:rPr>
              <a:t>Авдотья</a:t>
            </a:r>
            <a:r>
              <a:rPr lang="ru-RU" dirty="0">
                <a:solidFill>
                  <a:schemeClr val="bg1"/>
                </a:solidFill>
              </a:rPr>
              <a:t> Истомина – прима-балерина петербургского балета, ей был увлечён сам </a:t>
            </a:r>
            <a:r>
              <a:rPr lang="ru-RU" dirty="0">
                <a:solidFill>
                  <a:schemeClr val="tx1"/>
                </a:solidFill>
              </a:rPr>
              <a:t>А.С.Пушкин</a:t>
            </a:r>
          </a:p>
        </p:txBody>
      </p:sp>
      <p:pic>
        <p:nvPicPr>
          <p:cNvPr id="21" name="Рисунок 20" descr="istomina.gif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5572132" y="3786190"/>
            <a:ext cx="1760066" cy="2428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428625"/>
            <a:ext cx="8277225" cy="56515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smtClean="0"/>
              <a:t>Каким мы видим Онегина в первой главе:</a:t>
            </a:r>
          </a:p>
          <a:p>
            <a:pPr eaLnBrk="1" hangingPunct="1">
              <a:buFont typeface="Arial" charset="0"/>
              <a:buChar char="•"/>
            </a:pPr>
            <a:r>
              <a:rPr lang="ru-RU" sz="2800" smtClean="0"/>
              <a:t>Знатоком «науки страсти нежной»?</a:t>
            </a:r>
          </a:p>
          <a:p>
            <a:pPr eaLnBrk="1" hangingPunct="1">
              <a:buFont typeface="Arial" charset="0"/>
              <a:buChar char="•"/>
            </a:pPr>
            <a:r>
              <a:rPr lang="ru-RU" sz="2800" smtClean="0"/>
              <a:t>Серьёзным молодым человеком, взгляды которого близки взглядам декабристов?</a:t>
            </a:r>
          </a:p>
          <a:p>
            <a:pPr eaLnBrk="1" hangingPunct="1">
              <a:buFont typeface="Arial" charset="0"/>
              <a:buChar char="•"/>
            </a:pPr>
            <a:r>
              <a:rPr lang="ru-RU" sz="2800" smtClean="0"/>
              <a:t>Человеком передовых взглядов, готовым к активным действиям на благо Родины?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Стрелка вправо 3"/>
          <p:cNvSpPr/>
          <p:nvPr/>
        </p:nvSpPr>
        <p:spPr>
          <a:xfrm>
            <a:off x="106331" y="965186"/>
            <a:ext cx="571504" cy="64294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Рисунок 4" descr="поцелу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3857628"/>
            <a:ext cx="3200400" cy="30003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Скругленный прямоугольник 5"/>
          <p:cNvSpPr/>
          <p:nvPr/>
        </p:nvSpPr>
        <p:spPr>
          <a:xfrm>
            <a:off x="2285984" y="1500174"/>
            <a:ext cx="5000660" cy="292895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«Как рано мог он лицемерить,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Таить надежду, ревность,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Разуверять, заставить верить,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Казаться мрачным, изнывать,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Являться гордым и послушным,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Внимательным иль равнодушным!»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«русская хандра»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928688"/>
            <a:ext cx="8420100" cy="55721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«…Рано чувства в нём остыли;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Ему наскучил света шум;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……………………………..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Друзья и дружба надоели,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…к жизни вовсе охладел,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Как </a:t>
            </a:r>
            <a:r>
              <a:rPr lang="en-US" sz="2400" dirty="0" smtClean="0"/>
              <a:t>Child-Harold</a:t>
            </a:r>
            <a:r>
              <a:rPr lang="ru-RU" sz="2400" dirty="0" smtClean="0"/>
              <a:t>…»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         Почему Онегин не смог с автором увидеть «чуждые страны»?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Решил стать «отцом, супругом»?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«Наследство от дяди получил»?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Увлёкся политической экономией, которая была популярна среди молодёжи 1818-1820 годов?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3429000"/>
            <a:ext cx="4786346" cy="16430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Чайльд-Гарольд - имя героя знаменитой поэмы Байрона, сделавшееся нарицательным для человека, проникнутого пессимизмом и мрачным протестом против пошлости окружающей действительности.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43570" y="3857628"/>
            <a:ext cx="2500330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Д.Г.Байрон -  английский поэт-романтик.</a:t>
            </a:r>
          </a:p>
        </p:txBody>
      </p:sp>
      <p:pic>
        <p:nvPicPr>
          <p:cNvPr id="6" name="Рисунок 5" descr="byr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1000108"/>
            <a:ext cx="2524125" cy="2628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Стрелка вправо 6"/>
          <p:cNvSpPr/>
          <p:nvPr/>
        </p:nvSpPr>
        <p:spPr>
          <a:xfrm>
            <a:off x="142844" y="4857760"/>
            <a:ext cx="500066" cy="57150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Онегин - «сельский житель»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8752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Он «очень рад, что прежний путь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Переменил на что-нибудь.»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     </a:t>
            </a:r>
            <a:r>
              <a:rPr lang="ru-RU" sz="2800" b="1" dirty="0" smtClean="0"/>
              <a:t>Сколько дней Онегин пребывал в душевном подъёме?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         три дня                    месяц                  год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«Два дня ему казались новы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………………………………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На третий роща, холм и поле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/>
              <a:t>Его не занимали боле.»</a:t>
            </a:r>
            <a:endParaRPr lang="ru-RU" sz="28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786314" y="2928934"/>
            <a:ext cx="285752" cy="42862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4220920">
            <a:off x="3351965" y="2748867"/>
            <a:ext cx="285752" cy="948078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7883859">
            <a:off x="6230041" y="2757710"/>
            <a:ext cx="285752" cy="85305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6200000">
            <a:off x="1500166" y="3643314"/>
            <a:ext cx="571504" cy="7143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" name="Рисунок 10" descr="скамейка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429388" y="571481"/>
            <a:ext cx="2618939" cy="19288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214313"/>
            <a:ext cx="8491537" cy="635793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/>
              <a:t>Что лежит в основе характера Онегина: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Душевная раздвоенность – плод  недовольства  действительностью;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Отчуждённость в кругу родных – проблема «отцов и детей»;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Умение находить удовлетворение в работе для какой-нибудь цели?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/>
              <a:t>Кто же такой Евгений Онегин: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Передовой человек 10-20-х гг.</a:t>
            </a:r>
            <a:r>
              <a:rPr lang="en-US" sz="2400" dirty="0" smtClean="0"/>
              <a:t>XIX</a:t>
            </a:r>
            <a:r>
              <a:rPr lang="ru-RU" sz="2400" dirty="0" smtClean="0"/>
              <a:t> в.;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«Лишний человек»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Молодой романтик?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 smtClean="0"/>
              <a:t>Ключевая, центральная проблема романа «Евгений Онегин» - это: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Проблема цели и смысла жизни;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Проблема образования молодёжи;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Проблема борьбы передовой части дворянства с самодержавием?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142844" y="5000636"/>
            <a:ext cx="357158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42844" y="642918"/>
            <a:ext cx="357158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42844" y="3357562"/>
            <a:ext cx="357158" cy="5000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43174" y="1928802"/>
            <a:ext cx="3500462" cy="3500462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Напишите сочинения – миниатюры на темы: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/>
              <a:t>Способен ли Онегин любить?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/>
              <a:t>Что ждёт Онегина в будущем?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79704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Дворянский быт </a:t>
            </a:r>
            <a:r>
              <a:rPr lang="ru-RU" dirty="0" err="1" smtClean="0"/>
              <a:t>онегинской</a:t>
            </a:r>
            <a:r>
              <a:rPr lang="ru-RU" dirty="0" smtClean="0"/>
              <a:t> поры </a:t>
            </a:r>
            <a:br>
              <a:rPr lang="ru-RU" dirty="0" smtClean="0"/>
            </a:br>
            <a:r>
              <a:rPr lang="ru-RU" dirty="0" smtClean="0"/>
              <a:t>(по первой главе произведения </a:t>
            </a:r>
            <a:br>
              <a:rPr lang="ru-RU" dirty="0" smtClean="0"/>
            </a:br>
            <a:r>
              <a:rPr lang="ru-RU" dirty="0" smtClean="0"/>
              <a:t>А.С. Пушкина «Евгений Онегин»)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5" y="3929063"/>
            <a:ext cx="3686175" cy="1928812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  <a:cs typeface="Arial" charset="0"/>
              </a:rPr>
              <a:t>«Онегина» можно назвать энциклопедией русской жизни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>
                <a:latin typeface="Arial" charset="0"/>
                <a:cs typeface="Arial" charset="0"/>
              </a:rPr>
              <a:t>В.Г. Белинский</a:t>
            </a:r>
          </a:p>
        </p:txBody>
      </p:sp>
      <p:pic>
        <p:nvPicPr>
          <p:cNvPr id="5" name="Рисунок 4" descr="ЕО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28662" y="2571744"/>
            <a:ext cx="3077046" cy="37147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357686" y="3071810"/>
            <a:ext cx="4643470" cy="135732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Расширить представления у учащихся о современниках Пушкина</a:t>
            </a:r>
          </a:p>
        </p:txBody>
      </p:sp>
      <p:sp>
        <p:nvSpPr>
          <p:cNvPr id="6" name="Овал 5"/>
          <p:cNvSpPr/>
          <p:nvPr/>
        </p:nvSpPr>
        <p:spPr>
          <a:xfrm>
            <a:off x="509558" y="1795450"/>
            <a:ext cx="4643470" cy="135732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Познакомить учащихся с бытом петербургского дворянского общества </a:t>
            </a:r>
            <a:r>
              <a:rPr lang="en-US" dirty="0"/>
              <a:t>XIX</a:t>
            </a:r>
            <a:r>
              <a:rPr lang="ru-RU" dirty="0"/>
              <a:t> века</a:t>
            </a:r>
          </a:p>
        </p:txBody>
      </p:sp>
      <p:sp>
        <p:nvSpPr>
          <p:cNvPr id="7" name="Овал 6"/>
          <p:cNvSpPr/>
          <p:nvPr/>
        </p:nvSpPr>
        <p:spPr>
          <a:xfrm>
            <a:off x="928662" y="4857760"/>
            <a:ext cx="4643470" cy="1357322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Помочь учащимся понять образ Евгения Онегина, его место в идейном содержании романа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88"/>
            <a:ext cx="8686800" cy="60721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«Без предисловий, сей же час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Позвольте познакомить вас: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Онегин, добрый мой приятель,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Родился на брегах Невы…»</a:t>
            </a:r>
          </a:p>
        </p:txBody>
      </p:sp>
      <p:sp>
        <p:nvSpPr>
          <p:cNvPr id="4" name="Овал 3"/>
          <p:cNvSpPr/>
          <p:nvPr/>
        </p:nvSpPr>
        <p:spPr>
          <a:xfrm>
            <a:off x="357158" y="2214554"/>
            <a:ext cx="2214578" cy="85725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«молодой повеса»</a:t>
            </a:r>
          </a:p>
        </p:txBody>
      </p:sp>
      <p:sp>
        <p:nvSpPr>
          <p:cNvPr id="6" name="Овал 5"/>
          <p:cNvSpPr/>
          <p:nvPr/>
        </p:nvSpPr>
        <p:spPr>
          <a:xfrm>
            <a:off x="6429388" y="3571876"/>
            <a:ext cx="2214578" cy="85725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«сельский житель»</a:t>
            </a:r>
          </a:p>
        </p:txBody>
      </p:sp>
      <p:sp>
        <p:nvSpPr>
          <p:cNvPr id="7" name="Овал 6"/>
          <p:cNvSpPr/>
          <p:nvPr/>
        </p:nvSpPr>
        <p:spPr>
          <a:xfrm>
            <a:off x="428596" y="3929066"/>
            <a:ext cx="2214578" cy="85725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«повеса пылкий»</a:t>
            </a:r>
          </a:p>
        </p:txBody>
      </p:sp>
      <p:sp>
        <p:nvSpPr>
          <p:cNvPr id="8" name="Овал 7"/>
          <p:cNvSpPr/>
          <p:nvPr/>
        </p:nvSpPr>
        <p:spPr>
          <a:xfrm>
            <a:off x="6786578" y="1857364"/>
            <a:ext cx="2214578" cy="85725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«почётный гражданин кулис»</a:t>
            </a:r>
          </a:p>
        </p:txBody>
      </p:sp>
      <p:sp>
        <p:nvSpPr>
          <p:cNvPr id="9" name="Овал 8"/>
          <p:cNvSpPr/>
          <p:nvPr/>
        </p:nvSpPr>
        <p:spPr>
          <a:xfrm>
            <a:off x="3786182" y="4357694"/>
            <a:ext cx="2214578" cy="85725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«умный малый, но педант»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428860" y="2500306"/>
            <a:ext cx="571504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2143116"/>
            <a:ext cx="1571636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Молодой человек, проводящий время в затеях и проказах</a:t>
            </a:r>
          </a:p>
        </p:txBody>
      </p:sp>
      <p:sp>
        <p:nvSpPr>
          <p:cNvPr id="10" name="Овал 9"/>
          <p:cNvSpPr/>
          <p:nvPr/>
        </p:nvSpPr>
        <p:spPr>
          <a:xfrm>
            <a:off x="3571868" y="2643182"/>
            <a:ext cx="2214578" cy="85725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«франт»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572000" y="3500438"/>
            <a:ext cx="285752" cy="42862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000496" y="3929066"/>
            <a:ext cx="1500198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Человек, любящий наряжаться</a:t>
            </a:r>
          </a:p>
        </p:txBody>
      </p:sp>
      <p:sp>
        <p:nvSpPr>
          <p:cNvPr id="15" name="Стрелка влево 14"/>
          <p:cNvSpPr/>
          <p:nvPr/>
        </p:nvSpPr>
        <p:spPr>
          <a:xfrm>
            <a:off x="3214678" y="4643446"/>
            <a:ext cx="571504" cy="35719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6000760" y="4643446"/>
            <a:ext cx="642942" cy="35719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85918" y="4214818"/>
            <a:ext cx="1428760" cy="128588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Человек, который излишне строг в выполнении формальных требований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643702" y="4143380"/>
            <a:ext cx="1571636" cy="15716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Выставляющий напоказ свои знания, с апломбом судящий обо всём (</a:t>
            </a:r>
            <a:r>
              <a:rPr lang="ru-RU" sz="1400" dirty="0">
                <a:solidFill>
                  <a:schemeClr val="tx1"/>
                </a:solidFill>
              </a:rPr>
              <a:t>А.С.Пушкин</a:t>
            </a:r>
            <a:r>
              <a:rPr lang="ru-RU" sz="1400" dirty="0"/>
              <a:t>)</a:t>
            </a:r>
          </a:p>
        </p:txBody>
      </p:sp>
      <p:sp>
        <p:nvSpPr>
          <p:cNvPr id="19" name="Стрелка вниз 18"/>
          <p:cNvSpPr/>
          <p:nvPr/>
        </p:nvSpPr>
        <p:spPr>
          <a:xfrm>
            <a:off x="7715272" y="2714620"/>
            <a:ext cx="285752" cy="50006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358082" y="3214686"/>
            <a:ext cx="1071570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театрал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Где служил </a:t>
            </a:r>
            <a:r>
              <a:rPr lang="ru-RU" sz="3200" dirty="0" err="1" smtClean="0"/>
              <a:t>онегин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554163"/>
            <a:ext cx="8348662" cy="45259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smtClean="0"/>
              <a:t>В коллегии иностранных дел;</a:t>
            </a:r>
          </a:p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Никогда нигде не служил;</a:t>
            </a:r>
          </a:p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В армии?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0100" y="2143116"/>
            <a:ext cx="5214974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Молодые люди из числа богатых и имеющих знатную родню были освобождены от служебных обязанностей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3929066"/>
            <a:ext cx="5214974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 царствования Екатерины </a:t>
            </a:r>
            <a:r>
              <a:rPr lang="en-US" dirty="0"/>
              <a:t>II</a:t>
            </a:r>
            <a:r>
              <a:rPr lang="ru-RU" dirty="0"/>
              <a:t> «истинное дворянское» поведение заключалось в праздниках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5643578"/>
            <a:ext cx="5214974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Офицеры каждый день обязаны были  быть на военных смотрах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3786190"/>
            <a:ext cx="2714612" cy="12858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«Долгами жил его отец,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Давал три бала ежегодно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И промотался наконец»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142844" y="3286124"/>
            <a:ext cx="571504" cy="7143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Какое образование получил </a:t>
            </a:r>
            <a:r>
              <a:rPr lang="ru-RU" dirty="0" err="1" smtClean="0"/>
              <a:t>онегин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071563"/>
            <a:ext cx="8420100" cy="55721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smtClean="0"/>
              <a:t>Учился в частном пансионе;</a:t>
            </a:r>
          </a:p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Закончил лицей;</a:t>
            </a:r>
          </a:p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r>
              <a:rPr lang="ru-RU" smtClean="0"/>
              <a:t>Домашнее?</a:t>
            </a:r>
          </a:p>
          <a:p>
            <a:pPr eaLnBrk="1" hangingPunct="1">
              <a:buFont typeface="Arial" charset="0"/>
              <a:buChar char="•"/>
            </a:pPr>
            <a:endParaRPr lang="ru-RU" smtClean="0"/>
          </a:p>
          <a:p>
            <a:pPr eaLnBrk="1" hangingPunct="1">
              <a:buFont typeface="Arial" charset="0"/>
              <a:buChar char="•"/>
            </a:pPr>
            <a:endParaRPr lang="ru-RU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8" y="1714488"/>
            <a:ext cx="2357454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Там воспитывались будущие декабристы М.Орлов и С. Волконский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3357562"/>
            <a:ext cx="3000396" cy="13573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Царскосельский лицей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основан 19 октября 1911 г. В нём готовили дворянских детей на государственную службу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P.S. </a:t>
            </a:r>
            <a:r>
              <a:rPr lang="ru-RU" sz="1400" dirty="0"/>
              <a:t>Там учился </a:t>
            </a:r>
            <a:r>
              <a:rPr lang="ru-RU" sz="1400" dirty="0">
                <a:solidFill>
                  <a:schemeClr val="tx1"/>
                </a:solidFill>
              </a:rPr>
              <a:t>А.С. Пушкин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3357562"/>
            <a:ext cx="1928826" cy="12144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Военные и штатские учебные заведения</a:t>
            </a:r>
          </a:p>
        </p:txBody>
      </p:sp>
      <p:pic>
        <p:nvPicPr>
          <p:cNvPr id="8" name="Рисунок 7" descr="лицей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143636" y="3000372"/>
            <a:ext cx="2857520" cy="2000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Скругленный прямоугольник 8"/>
          <p:cNvSpPr/>
          <p:nvPr/>
        </p:nvSpPr>
        <p:spPr>
          <a:xfrm>
            <a:off x="785786" y="5143512"/>
            <a:ext cx="3643338" cy="15001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После французской революции тысячи эмигрантов уехали в Россию, возник новый тип учителя-француза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0694" y="5357826"/>
            <a:ext cx="2357454" cy="107157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А.С.Пушкин</a:t>
            </a:r>
            <a:r>
              <a:rPr lang="ru-RU" sz="14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к домашнему</a:t>
            </a:r>
            <a:r>
              <a:rPr lang="en-US" sz="1400" dirty="0"/>
              <a:t> </a:t>
            </a:r>
            <a:r>
              <a:rPr lang="ru-RU" sz="1400" dirty="0"/>
              <a:t>образованию относился отрицательно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142844" y="4572008"/>
            <a:ext cx="571504" cy="71438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1643050"/>
            <a:ext cx="5143536" cy="121444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Были частные пансионы для состоятельных людей, самый известный  пансион аббата Николя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5984" y="2071678"/>
            <a:ext cx="4429156" cy="292895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«Сперва </a:t>
            </a:r>
            <a:r>
              <a:rPr lang="en-US" sz="2000" i="1" dirty="0"/>
              <a:t>Madame</a:t>
            </a:r>
            <a:r>
              <a:rPr lang="ru-RU" sz="2000" dirty="0"/>
              <a:t> за ним ходила,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Потом</a:t>
            </a:r>
            <a:r>
              <a:rPr lang="en-US" sz="2000" dirty="0"/>
              <a:t> </a:t>
            </a:r>
            <a:r>
              <a:rPr lang="en-US" sz="2000" i="1" dirty="0"/>
              <a:t>Monsieur</a:t>
            </a:r>
            <a:r>
              <a:rPr lang="ru-RU" sz="2000" dirty="0"/>
              <a:t> её сменил.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…………………….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Чтоб не измучилось дитя,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Учил его всему шутя.»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«Учёный малый, но педант»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25"/>
            <a:ext cx="8686800" cy="54292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«Он по-французски совершенно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Мог изъясняться и писал,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Легко мазурку танцевал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И кланялся непринуждённо…»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«Хранил молчанье в важном споре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И возбуждал улыбку дам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Огнём нежданных эпиграмм».</a:t>
            </a:r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«Он знал довольно по-латыне,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smtClean="0"/>
              <a:t>Чтоб эпиграфы разбирать».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2066" y="1285860"/>
            <a:ext cx="2714612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Признак светской элиты</a:t>
            </a:r>
          </a:p>
        </p:txBody>
      </p:sp>
      <p:sp>
        <p:nvSpPr>
          <p:cNvPr id="5" name="Стрелка вправо 4"/>
          <p:cNvSpPr/>
          <p:nvPr/>
        </p:nvSpPr>
        <p:spPr>
          <a:xfrm>
            <a:off x="4714876" y="4143380"/>
            <a:ext cx="500066" cy="28575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42" y="3786190"/>
            <a:ext cx="1785950" cy="85725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Короткое сатирическое стихотворение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3643306" y="3500438"/>
            <a:ext cx="285752" cy="500066"/>
          </a:xfrm>
          <a:prstGeom prst="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28926" y="2285992"/>
            <a:ext cx="1857388" cy="121444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Насмешка, остроумное замечание (словарь </a:t>
            </a:r>
            <a:r>
              <a:rPr lang="ru-RU" sz="1600" dirty="0">
                <a:solidFill>
                  <a:schemeClr val="tx1"/>
                </a:solidFill>
              </a:rPr>
              <a:t>А.С.Пушкина</a:t>
            </a:r>
            <a:r>
              <a:rPr lang="ru-RU" sz="1600" dirty="0"/>
              <a:t>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29190" y="4714884"/>
            <a:ext cx="2214578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Эпиграфы- античные надписи на памятниках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5786430"/>
            <a:ext cx="3429024" cy="107157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А.С. Пушкин </a:t>
            </a:r>
            <a:r>
              <a:rPr lang="ru-RU" dirty="0"/>
              <a:t>хорошо знал латинский язык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14942" y="5714992"/>
            <a:ext cx="3714776" cy="114300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P.S. </a:t>
            </a:r>
            <a:r>
              <a:rPr lang="ru-RU" dirty="0"/>
              <a:t>Знание латыни воспринималось как свидетельство «серьёзного»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9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991600" cy="7858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В чём же заключалось «светское» образование?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«Потолковать о Ювенале…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Он рыться не имел охоты…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Бранил Гомера,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</a:t>
            </a:r>
            <a:r>
              <a:rPr lang="ru-RU" dirty="0" err="1" smtClean="0"/>
              <a:t>Феокрита</a:t>
            </a:r>
            <a:r>
              <a:rPr lang="ru-RU" dirty="0" smtClean="0"/>
              <a:t>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Зато читал Адама  Смита.»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1571612"/>
            <a:ext cx="5429288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Ювенал – римский поэт-сатирик (обличал политический деспотизм и нравственную развращённость)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643182"/>
            <a:ext cx="5357850" cy="7143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Интерес к историческим сведениям был широко распространён в декабристской среде</a:t>
            </a:r>
          </a:p>
        </p:txBody>
      </p:sp>
      <p:pic>
        <p:nvPicPr>
          <p:cNvPr id="6" name="Рисунок 5" descr="ювенал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6143636" y="1142984"/>
            <a:ext cx="1643074" cy="1643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Скругленный прямоугольник 6"/>
          <p:cNvSpPr/>
          <p:nvPr/>
        </p:nvSpPr>
        <p:spPr>
          <a:xfrm>
            <a:off x="500034" y="3786190"/>
            <a:ext cx="5429288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Гомер - древнегреческий поэт, автор  «Илиады» и «Одиссея»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4857760"/>
            <a:ext cx="5429288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Феокрит</a:t>
            </a:r>
            <a:r>
              <a:rPr lang="ru-RU" sz="1600" dirty="0"/>
              <a:t> – древнегреческий поэт, автор идиллий. Очень был популярен в России в </a:t>
            </a:r>
            <a:r>
              <a:rPr lang="ru-RU" sz="1600" dirty="0" err="1"/>
              <a:t>нач</a:t>
            </a:r>
            <a:r>
              <a:rPr lang="ru-RU" sz="1600" dirty="0"/>
              <a:t>. </a:t>
            </a:r>
            <a:r>
              <a:rPr lang="en-US" sz="1600" dirty="0"/>
              <a:t>XIX</a:t>
            </a:r>
            <a:r>
              <a:rPr lang="ru-RU" sz="1600" dirty="0"/>
              <a:t> в.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034" y="5929330"/>
            <a:ext cx="5500726" cy="785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Адам Смит – английский экономист. Он считал, что работник имеет права на продукты его деятельности</a:t>
            </a:r>
          </a:p>
        </p:txBody>
      </p:sp>
      <p:pic>
        <p:nvPicPr>
          <p:cNvPr id="10" name="Рисунок 9" descr="Смит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286644" y="5000636"/>
            <a:ext cx="1643042" cy="17382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гомер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572396" y="2357430"/>
            <a:ext cx="1428728" cy="2000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феокрит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3214686"/>
            <a:ext cx="1357322" cy="21431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/>
              <a:t>Когда начинался день </a:t>
            </a:r>
            <a:r>
              <a:rPr lang="ru-RU" sz="2800" b="1" dirty="0" err="1" smtClean="0"/>
              <a:t>онегина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петербурге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143000"/>
            <a:ext cx="8420100" cy="49371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ru-RU" sz="2800" smtClean="0"/>
              <a:t>«проснётся за полдень»;</a:t>
            </a:r>
          </a:p>
          <a:p>
            <a:pPr eaLnBrk="1" hangingPunct="1">
              <a:buFont typeface="Arial" charset="0"/>
              <a:buChar char="•"/>
            </a:pPr>
            <a:r>
              <a:rPr lang="ru-RU" sz="2800" smtClean="0"/>
              <a:t>«вот утро; встали все давно»;</a:t>
            </a:r>
          </a:p>
          <a:p>
            <a:pPr eaLnBrk="1" hangingPunct="1">
              <a:buFont typeface="Arial" charset="0"/>
              <a:buChar char="•"/>
            </a:pPr>
            <a:r>
              <a:rPr lang="ru-RU" sz="2800" smtClean="0"/>
              <a:t>«уж темнеет вечер синий»?</a:t>
            </a:r>
          </a:p>
          <a:p>
            <a:pPr eaLnBrk="1" hangingPunct="1">
              <a:buFont typeface="Wingdings 2" pitchFamily="18" charset="2"/>
              <a:buNone/>
            </a:pPr>
            <a:endParaRPr lang="ru-RU" sz="2800" smtClean="0"/>
          </a:p>
          <a:p>
            <a:pPr eaLnBrk="1" hangingPunct="1">
              <a:buFont typeface="Wingdings 2" pitchFamily="18" charset="2"/>
              <a:buNone/>
            </a:pPr>
            <a:endParaRPr lang="ru-RU" sz="240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928934"/>
            <a:ext cx="3643338" cy="135732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Авдотья</a:t>
            </a:r>
            <a:r>
              <a:rPr lang="ru-RU" dirty="0"/>
              <a:t> </a:t>
            </a:r>
            <a:r>
              <a:rPr lang="ru-RU" dirty="0" err="1"/>
              <a:t>Голицина</a:t>
            </a:r>
            <a:r>
              <a:rPr lang="ru-RU" dirty="0"/>
              <a:t> никогда не появлялась при дневном свете и никогда не видела солнца </a:t>
            </a:r>
          </a:p>
        </p:txBody>
      </p:sp>
      <p:pic>
        <p:nvPicPr>
          <p:cNvPr id="5" name="Рисунок 4" descr="голицын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4313" y="2328855"/>
            <a:ext cx="1857388" cy="22860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143108" y="4929198"/>
            <a:ext cx="5357850" cy="164307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Что ж мой Онегин? Полусонный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 постелю с бала едет он: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 Петербург неугомонный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Уж барабаном пробуждён.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142844" y="1142984"/>
            <a:ext cx="571504" cy="64294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60637" y="2262179"/>
            <a:ext cx="4357718" cy="235745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День начинается с вечера 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кончается в утренних сумерках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(мода от французской аристократии)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602</TotalTime>
  <Words>1242</Words>
  <Application>Microsoft Office PowerPoint</Application>
  <PresentationFormat>Экран (4:3)</PresentationFormat>
  <Paragraphs>229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Franklin Gothic Medium</vt:lpstr>
      <vt:lpstr>Franklin Gothic Book</vt:lpstr>
      <vt:lpstr>Wingdings 2</vt:lpstr>
      <vt:lpstr>Calibri</vt:lpstr>
      <vt:lpstr>Трек</vt:lpstr>
      <vt:lpstr>Слайд 1</vt:lpstr>
      <vt:lpstr>Дворянский быт онегинской поры  (по первой главе произведения  А.С. Пушкина «Евгений Онегин»)</vt:lpstr>
      <vt:lpstr>Цели урока:</vt:lpstr>
      <vt:lpstr>Слайд 4</vt:lpstr>
      <vt:lpstr>Где служил онегин:</vt:lpstr>
      <vt:lpstr>Какое образование получил онегин:</vt:lpstr>
      <vt:lpstr>«Учёный малый, но педант»</vt:lpstr>
      <vt:lpstr>В чём же заключалось «светское» образование?</vt:lpstr>
      <vt:lpstr>Когда начинался день онегина в петербурге:</vt:lpstr>
      <vt:lpstr>Расписание «молодого повесы»:</vt:lpstr>
      <vt:lpstr>Онегин - «франт»</vt:lpstr>
      <vt:lpstr>Слайд 12</vt:lpstr>
      <vt:lpstr>«Почётный гражданин кулис»</vt:lpstr>
      <vt:lpstr>Слайд 14</vt:lpstr>
      <vt:lpstr>«русская хандра»</vt:lpstr>
      <vt:lpstr>Онегин - «сельский житель»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Андрей</cp:lastModifiedBy>
  <cp:revision>89</cp:revision>
  <dcterms:created xsi:type="dcterms:W3CDTF">2010-11-08T17:23:38Z</dcterms:created>
  <dcterms:modified xsi:type="dcterms:W3CDTF">2013-10-15T08:35:38Z</dcterms:modified>
</cp:coreProperties>
</file>