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90" autoAdjust="0"/>
  </p:normalViewPr>
  <p:slideViewPr>
    <p:cSldViewPr>
      <p:cViewPr varScale="1">
        <p:scale>
          <a:sx n="70" d="100"/>
          <a:sy n="70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4743688519811604E-2"/>
          <c:y val="0.10566411108418886"/>
          <c:w val="0.5022716099611797"/>
          <c:h val="0.869697516102446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11982028288130744"/>
                  <c:y val="-0.1055758655168107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67%</a:t>
                    </a:r>
                    <a:endParaRPr lang="en-US" sz="1600"/>
                  </a:p>
                </c:rich>
              </c:tx>
              <c:showPercent val="1"/>
            </c:dLbl>
            <c:dLbl>
              <c:idx val="1"/>
              <c:layout>
                <c:manualLayout>
                  <c:x val="9.1426618547681568E-2"/>
                  <c:y val="-6.4519747531558591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ru-RU" sz="1600"/>
                      <a:t>0%</a:t>
                    </a:r>
                    <a:endParaRPr lang="en-US" sz="1600"/>
                  </a:p>
                </c:rich>
              </c:tx>
              <c:showPercent val="1"/>
            </c:dLbl>
            <c:dLbl>
              <c:idx val="2"/>
              <c:layout>
                <c:manualLayout>
                  <c:x val="9.6665573053368745E-2"/>
                  <c:y val="0.1397772153480813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ru-RU" sz="1600"/>
                      <a:t>3%</a:t>
                    </a:r>
                    <a:endParaRPr lang="en-US" sz="160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"Крошки Цахес" в меру</c:v>
                </c:pt>
                <c:pt idx="1">
                  <c:v>Истинные "крошки Цахес"</c:v>
                </c:pt>
                <c:pt idx="2">
                  <c:v>Не являются "крошками Цахес"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1.5</c:v>
                </c:pt>
                <c:pt idx="2">
                  <c:v>2.5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0947959512341066"/>
          <c:y val="0.10298913564390598"/>
          <c:w val="0.37863517167249122"/>
          <c:h val="0.82207724034495688"/>
        </c:manualLayout>
      </c:layout>
      <c:spPr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5420BA-9A4A-4A1D-96A3-68554D7FB0E9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EF1C9C-EF3A-473B-B71C-6F1128253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5715040"/>
          </a:xfrm>
        </p:spPr>
        <p:txBody>
          <a:bodyPr/>
          <a:lstStyle/>
          <a:p>
            <a:r>
              <a:rPr lang="ru-RU" dirty="0" smtClean="0"/>
              <a:t>Антономазия как прием раскрытия человеческих пороков.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(по произведениям Е. Чижовой «Крошки Цахес» и Э. Гофмана «Крошка Цахес, по прозванию Циннобер»)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атюша\Desktop\Конференция\чижова\fa1883b06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35824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14348" y="5786454"/>
            <a:ext cx="6786610" cy="785818"/>
          </a:xfrm>
          <a:prstGeom prst="wedgeRoundRectCallout">
            <a:avLst>
              <a:gd name="adj1" fmla="val -4142"/>
              <a:gd name="adj2" fmla="val -104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«Кто </a:t>
            </a:r>
            <a:r>
              <a:rPr lang="ru-RU" dirty="0"/>
              <a:t>же, находясь в здравом уме, согласится уйти от </a:t>
            </a:r>
            <a:r>
              <a:rPr lang="ru-RU" dirty="0" smtClean="0"/>
              <a:t>Ф.?»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атюша\Desktop\Конференция\чижова\cbf55a8a1c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481376" cy="32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Катюша\Desktop\Конференция\чижова\выставка костюмов в малом театре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1434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Катюша\Desktop\Конференция\чижова\4510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014928" cy="33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атюша\Desktop\Конференция\чижов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21507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572264" y="285728"/>
            <a:ext cx="2071702" cy="3571900"/>
          </a:xfrm>
          <a:prstGeom prst="wedgeRoundRectCallout">
            <a:avLst>
              <a:gd name="adj1" fmla="val -83099"/>
              <a:gd name="adj2" fmla="val 4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«Комплименты и подарки, выпадавшие на нашу долю, стали делом привычным и больше не ввергали в радостный трепет»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5715008" y="0"/>
            <a:ext cx="3428992" cy="4071966"/>
          </a:xfrm>
          <a:prstGeom prst="cloudCallout">
            <a:avLst>
              <a:gd name="adj1" fmla="val 41991"/>
              <a:gd name="adj2" fmla="val 730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«Дети – оборотни. Их лица бывают прекрасными, </a:t>
            </a:r>
            <a:r>
              <a:rPr lang="ru-RU" dirty="0" smtClean="0"/>
              <a:t>так, </a:t>
            </a:r>
            <a:r>
              <a:rPr lang="ru-RU" dirty="0"/>
              <a:t>что щемит сердце, а в следующий миг они оборачиваются, и их обратная сторона беспросветна»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атюша\Desktop\Конференция\чижова\sh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21484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643702" y="500042"/>
            <a:ext cx="2214578" cy="642942"/>
          </a:xfrm>
          <a:prstGeom prst="wedgeRoundRectCallout">
            <a:avLst>
              <a:gd name="adj1" fmla="val -81227"/>
              <a:gd name="adj2" fmla="val 60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</a:t>
            </a:r>
            <a:r>
              <a:rPr lang="ru-RU" dirty="0"/>
              <a:t>буду с ней </a:t>
            </a:r>
            <a:r>
              <a:rPr lang="ru-RU" dirty="0" smtClean="0"/>
              <a:t>навсегда»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14282" y="500042"/>
            <a:ext cx="1928826" cy="642942"/>
          </a:xfrm>
          <a:prstGeom prst="wedgeRoundRectCallout">
            <a:avLst>
              <a:gd name="adj1" fmla="val 142616"/>
              <a:gd name="adj2" fmla="val 72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«Любовь – это она»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643702" y="1785926"/>
            <a:ext cx="2214578" cy="642942"/>
          </a:xfrm>
          <a:prstGeom prst="wedgeRoundRectCallout">
            <a:avLst>
              <a:gd name="adj1" fmla="val -84925"/>
              <a:gd name="adj2" fmla="val -88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«Так она хочет»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4282" y="1571612"/>
            <a:ext cx="1928826" cy="1571636"/>
          </a:xfrm>
          <a:prstGeom prst="wedgeRoundRectCallout">
            <a:avLst>
              <a:gd name="adj1" fmla="val 146697"/>
              <a:gd name="adj2" fmla="val -59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«До разговора с нею я бы никогда не посмела собраться».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72264" y="3000372"/>
            <a:ext cx="2286016" cy="1285884"/>
          </a:xfrm>
          <a:prstGeom prst="wedgeRoundRectCallout">
            <a:avLst>
              <a:gd name="adj1" fmla="val -82325"/>
              <a:gd name="adj2" fmla="val -136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«Отступать нельзя, потому что она приказала»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4282" y="3500438"/>
            <a:ext cx="1928826" cy="1928826"/>
          </a:xfrm>
          <a:prstGeom prst="wedgeRoundRectCallout">
            <a:avLst>
              <a:gd name="adj1" fmla="val 150399"/>
              <a:gd name="adj2" fmla="val -141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«Если я останусь в больнице, она не сможет больше надеяться на меня»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атюша\Desktop\Конференция\чижова\Учитель-и-уче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808" y="428604"/>
            <a:ext cx="747153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42910" y="5286388"/>
            <a:ext cx="7286676" cy="1357322"/>
          </a:xfrm>
          <a:prstGeom prst="wedgeRoundRectCallout">
            <a:avLst>
              <a:gd name="adj1" fmla="val -1354"/>
              <a:gd name="adj2" fmla="val -138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«Нам с нею ничего не стоит эта мимолетная работа. Мы обе – и она, и я – имеем дело с чем-то простым и легким, что уже есть во мне. Оно воплощается, выходит на поверхность, стоит Ф. задать тон, усилить жест, поворот, взгляд»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атюша\Desktop\Конференция\чижова\1351065762Школ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атюша\Desktop\Конференция\mozart_01020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58" y="214290"/>
            <a:ext cx="27527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Катюша\Desktop\Конференция\clemen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259526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71868" y="714356"/>
            <a:ext cx="171451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Моцарт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Клементи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3000364" y="100010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57818" y="157161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48" name="Picture 4" descr="C:\Users\Катюша\Desktop\Конференция\1271697911_bfz2u7fnohox0i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27860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Катюша\Desktop\Конференция\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4309" y="3357562"/>
            <a:ext cx="275536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868" y="3929066"/>
            <a:ext cx="171451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Буратино</a:t>
            </a:r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Пиноккио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3000364" y="428625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57818" y="485776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00100" y="785794"/>
          <a:ext cx="707236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0166" y="571480"/>
            <a:ext cx="53578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1438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026" name="Picture 2" descr="C:\Users\Катюша\Desktop\Goj-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1285860"/>
            <a:ext cx="4201593" cy="488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571612"/>
            <a:ext cx="6172200" cy="52863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Познакомиться с сатирическим образом крошки Цахес Эрнста Гофмана;</a:t>
            </a:r>
          </a:p>
          <a:p>
            <a:endParaRPr lang="ru-RU" dirty="0" smtClean="0"/>
          </a:p>
          <a:p>
            <a:r>
              <a:rPr lang="ru-RU" dirty="0" smtClean="0"/>
              <a:t>Выявить пороки, которые обнажил немецкий сказочник в своем произведении; </a:t>
            </a:r>
          </a:p>
          <a:p>
            <a:endParaRPr lang="ru-RU" dirty="0" smtClean="0"/>
          </a:p>
          <a:p>
            <a:r>
              <a:rPr lang="ru-RU" dirty="0" smtClean="0"/>
              <a:t>Раскрыть образ «крошек» в повести Елены Чижовой; </a:t>
            </a:r>
          </a:p>
          <a:p>
            <a:endParaRPr lang="ru-RU" dirty="0" smtClean="0"/>
          </a:p>
          <a:p>
            <a:r>
              <a:rPr lang="ru-RU" dirty="0" smtClean="0"/>
              <a:t>Сопоставить этот образ с героем произведения Эрнста Гофмана; </a:t>
            </a:r>
          </a:p>
          <a:p>
            <a:endParaRPr lang="ru-RU" dirty="0" smtClean="0"/>
          </a:p>
          <a:p>
            <a:r>
              <a:rPr lang="ru-RU" dirty="0" smtClean="0"/>
              <a:t>Протестировать и выявить «крошек «Цахес» среди окружающих людей;</a:t>
            </a:r>
          </a:p>
          <a:p>
            <a:endParaRPr lang="ru-RU" dirty="0" smtClean="0"/>
          </a:p>
          <a:p>
            <a:r>
              <a:rPr lang="ru-RU" dirty="0" smtClean="0"/>
              <a:t> Определить причины возникновения этого социального явления.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394067" y="117790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1214422"/>
          </a:xfrm>
        </p:spPr>
        <p:txBody>
          <a:bodyPr/>
          <a:lstStyle/>
          <a:p>
            <a:r>
              <a:rPr lang="ru-RU" dirty="0" smtClean="0"/>
              <a:t>Образ крошки Цахес в сказке Эрнеста Гофмана.</a:t>
            </a:r>
            <a:endParaRPr lang="ru-RU" dirty="0"/>
          </a:p>
        </p:txBody>
      </p:sp>
      <p:pic>
        <p:nvPicPr>
          <p:cNvPr id="5" name="Содержимое 4" descr="11257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486995" cy="489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gofma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1068034"/>
            <a:ext cx="3944963" cy="507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00298" y="857232"/>
            <a:ext cx="2643206" cy="2357454"/>
          </a:xfrm>
          <a:prstGeom prst="wedgeRoundRectCallout">
            <a:avLst>
              <a:gd name="adj1" fmla="val 61322"/>
              <a:gd name="adj2" fmla="val 37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«Своими же руками мы создаем себе кумиров, будь то поистине  талантливый и одаренный  человек или же никчемный и грубый уродец»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юша\Desktop\Конференция\гофм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53368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>
            <a:off x="2214546" y="0"/>
            <a:ext cx="2500330" cy="1428736"/>
          </a:xfrm>
          <a:prstGeom prst="downArrow">
            <a:avLst>
              <a:gd name="adj1" fmla="val 50000"/>
              <a:gd name="adj2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Проспер</a:t>
            </a:r>
            <a:r>
              <a:rPr lang="ru-RU" dirty="0" smtClean="0"/>
              <a:t> </a:t>
            </a:r>
            <a:r>
              <a:rPr lang="ru-RU" dirty="0" err="1" smtClean="0"/>
              <a:t>Альпанус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0"/>
            <a:ext cx="2928958" cy="2143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Фея </a:t>
            </a:r>
          </a:p>
          <a:p>
            <a:pPr algn="ctr"/>
            <a:r>
              <a:rPr lang="ru-RU" dirty="0" err="1" smtClean="0"/>
              <a:t>Розеншен</a:t>
            </a:r>
            <a:endParaRPr lang="ru-RU" dirty="0"/>
          </a:p>
        </p:txBody>
      </p:sp>
      <p:pic>
        <p:nvPicPr>
          <p:cNvPr id="1029" name="Picture 5" descr="C:\Users\Катюша\Desktop\Конференция\гофман\DSCN2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71477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Катюша\Desktop\Конференция\гофман\bo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366712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лево 9"/>
          <p:cNvSpPr/>
          <p:nvPr/>
        </p:nvSpPr>
        <p:spPr>
          <a:xfrm>
            <a:off x="4429124" y="2714620"/>
            <a:ext cx="2071702" cy="1500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Трость с кристаллом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857488" y="2786058"/>
            <a:ext cx="1857388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Книга </a:t>
            </a:r>
            <a:r>
              <a:rPr lang="ru-RU" dirty="0" err="1" smtClean="0"/>
              <a:t>альраунов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тюша\Desktop\Конференция\гофман\013lab1vkh1297794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906763" cy="534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Крошка Цахес</a:t>
            </a:r>
            <a:endParaRPr lang="ru-RU" dirty="0"/>
          </a:p>
        </p:txBody>
      </p:sp>
      <p:sp>
        <p:nvSpPr>
          <p:cNvPr id="25" name="Правая круглая скобка 24"/>
          <p:cNvSpPr/>
          <p:nvPr/>
        </p:nvSpPr>
        <p:spPr>
          <a:xfrm>
            <a:off x="3571868" y="3143248"/>
            <a:ext cx="142876" cy="3143272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57620" y="4357694"/>
            <a:ext cx="121444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 см</a:t>
            </a:r>
            <a:endParaRPr lang="ru-RU" dirty="0"/>
          </a:p>
        </p:txBody>
      </p:sp>
      <p:pic>
        <p:nvPicPr>
          <p:cNvPr id="2053" name="Picture 5" descr="C:\Users\Катюша\Desktop\Конференция\гофман\07labqs5t1298926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64333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143504" y="357166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Циннобер</a:t>
            </a:r>
            <a:endParaRPr lang="ru-RU" dirty="0"/>
          </a:p>
        </p:txBody>
      </p:sp>
      <p:pic>
        <p:nvPicPr>
          <p:cNvPr id="2054" name="Picture 6" descr="C:\Users\Катюша\Desktop\Конференция\гофман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404072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тюша\Desktop\Конференция\гофман\17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429156" cy="614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143504" y="428604"/>
            <a:ext cx="3071834" cy="1357322"/>
          </a:xfrm>
          <a:prstGeom prst="wedgeRoundRectCallout">
            <a:avLst>
              <a:gd name="adj1" fmla="val -96159"/>
              <a:gd name="adj2" fmla="val 40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«Будь  разумен,  будь  разумен, насколько сможешь»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юша\Desktop\Конференция\гофман\06_CAHES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64347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4282" y="1357298"/>
            <a:ext cx="2643206" cy="1571636"/>
          </a:xfrm>
          <a:prstGeom prst="wedgeRoundRectCallout">
            <a:avLst>
              <a:gd name="adj1" fmla="val 91691"/>
              <a:gd name="adj2" fmla="val 18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Чего это вы так несносно тормошите меня? Я теперь - министр и им останусь!»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5008" y="3000372"/>
            <a:ext cx="2857520" cy="1643074"/>
          </a:xfrm>
          <a:prstGeom prst="wedgeRoundRectCallout">
            <a:avLst>
              <a:gd name="adj1" fmla="val -55327"/>
              <a:gd name="adj2" fmla="val -75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«Разума </a:t>
            </a:r>
            <a:r>
              <a:rPr lang="ru-RU" dirty="0"/>
              <a:t>у меня довольно, тебе не нужно повторять мне это так </a:t>
            </a:r>
            <a:r>
              <a:rPr lang="ru-RU" dirty="0" smtClean="0"/>
              <a:t>часто»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857356" y="1285860"/>
            <a:ext cx="242889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Упрямство и самодовольство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572264" y="1500174"/>
            <a:ext cx="2071702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Гордость и агрессивность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«крошек Цахес» в повести Елены Чижовой</a:t>
            </a:r>
            <a:endParaRPr lang="ru-RU" dirty="0"/>
          </a:p>
        </p:txBody>
      </p:sp>
      <p:pic>
        <p:nvPicPr>
          <p:cNvPr id="5" name="Содержимое 4" descr="2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3466748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bi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57686" y="1571612"/>
            <a:ext cx="392908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143116"/>
            <a:ext cx="378621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Антономазия – особый вид метонимии, троп, состоящий в употреблении собственного имени в значении нарицательного.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атюша\Desktop\Конференция\чижова\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57652" cy="630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лево 4"/>
          <p:cNvSpPr/>
          <p:nvPr/>
        </p:nvSpPr>
        <p:spPr>
          <a:xfrm>
            <a:off x="4071934" y="1500174"/>
            <a:ext cx="4429156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Прекрасно знает свой предмет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4071934" y="2643182"/>
            <a:ext cx="4429156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Превосходно владеет языком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000496" y="3714752"/>
            <a:ext cx="4500594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Умеет ценить настоящую литературу</a:t>
            </a:r>
            <a:endParaRPr lang="ru-RU" dirty="0"/>
          </a:p>
        </p:txBody>
      </p:sp>
      <p:pic>
        <p:nvPicPr>
          <p:cNvPr id="22531" name="Picture 3" descr="C:\Users\Катюша\Desktop\Конференция\гофман\17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0005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392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Антономазия как прием раскрытия человеческих пороков.   (по произведениям Е. Чижовой «Крошки Цахес» и Э. Гофмана «Крошка Цахес, по прозванию Циннобер»)      </vt:lpstr>
      <vt:lpstr>Цели и задачи:</vt:lpstr>
      <vt:lpstr>Образ крошки Цахес в сказке Эрнеста Гофмана.</vt:lpstr>
      <vt:lpstr>Слайд 4</vt:lpstr>
      <vt:lpstr>Слайд 5</vt:lpstr>
      <vt:lpstr>Слайд 6</vt:lpstr>
      <vt:lpstr>Слайд 7</vt:lpstr>
      <vt:lpstr>Образ «крошек Цахес» в повести Елены Чижовой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Антономазия как прием раскрытия человеческих пороков.</dc:title>
  <dc:creator>Катюша</dc:creator>
  <cp:lastModifiedBy>Катюша</cp:lastModifiedBy>
  <cp:revision>47</cp:revision>
  <dcterms:created xsi:type="dcterms:W3CDTF">2013-03-29T15:06:24Z</dcterms:created>
  <dcterms:modified xsi:type="dcterms:W3CDTF">2013-04-02T19:42:32Z</dcterms:modified>
</cp:coreProperties>
</file>