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ellagio31.ru/assets/galleries/438/5qTNeli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тему: «Химия и пища»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214818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: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Ученица 11 б класса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Швечкова Софья</a:t>
            </a:r>
          </a:p>
          <a:p>
            <a:pPr algn="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slekar.info/images/original/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762499"/>
            <a:ext cx="2857500" cy="2095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Антиокислители  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Антиоксиданты замедляют процесс окисления путем взаимодействия с кислородом воздуха, прерывая реакцию окисления или разрушая уже образовавшиеся перекиси. При этом они сами расходуются.  </a:t>
            </a:r>
          </a:p>
          <a:p>
            <a:pPr>
              <a:buNone/>
            </a:pPr>
            <a:r>
              <a:rPr lang="ru-RU" dirty="0" smtClean="0"/>
              <a:t>Процесс окисления является </a:t>
            </a:r>
            <a:r>
              <a:rPr lang="ru-RU" dirty="0" err="1" smtClean="0"/>
              <a:t>самоускоряющимся</a:t>
            </a:r>
            <a:r>
              <a:rPr lang="ru-RU" dirty="0" smtClean="0"/>
              <a:t>, поэтому чем раньше к продукту добавлен антиоксидант, тем большего эффекта от него можно ожидать.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zdravkniga.ru/wp-content/uploads/2012/01/vrednaya_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43446"/>
            <a:ext cx="2124075" cy="2124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6572296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Стабилизатор пищевой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/>
              <a:t>Широкое применение пищевых стабилизаторов характерно для следующих отраслей промышленности:</a:t>
            </a:r>
          </a:p>
          <a:p>
            <a:r>
              <a:rPr lang="ru-RU" sz="2400" dirty="0" smtClean="0"/>
              <a:t>молочная (йогурт, сметана, молочные коктейли и пр.)</a:t>
            </a:r>
          </a:p>
          <a:p>
            <a:r>
              <a:rPr lang="ru-RU" sz="2400" dirty="0" smtClean="0"/>
              <a:t>масложировая (масло, </a:t>
            </a:r>
            <a:r>
              <a:rPr lang="ru-RU" sz="2400" dirty="0" err="1" smtClean="0"/>
              <a:t>спред</a:t>
            </a:r>
            <a:r>
              <a:rPr lang="ru-RU" sz="2400" dirty="0" smtClean="0"/>
              <a:t>, майонез, кетчуп и т.д.)</a:t>
            </a:r>
          </a:p>
          <a:p>
            <a:r>
              <a:rPr lang="ru-RU" sz="2400" dirty="0" smtClean="0"/>
              <a:t>мясная (производство всех видов вареных колбас и колбасных изделий)</a:t>
            </a:r>
          </a:p>
          <a:p>
            <a:r>
              <a:rPr lang="ru-RU" sz="2400" dirty="0" smtClean="0"/>
              <a:t>производство хлебобулочных и кондитерских изделий (карамель, джем, мармелад и др.)</a:t>
            </a:r>
          </a:p>
          <a:p>
            <a:r>
              <a:rPr lang="ru-RU" sz="2400" dirty="0" smtClean="0"/>
              <a:t>производство мороженного (мягкое мороженое, фруктовый лед)</a:t>
            </a:r>
          </a:p>
          <a:p>
            <a:r>
              <a:rPr lang="ru-RU" sz="2400" dirty="0" smtClean="0"/>
              <a:t>производство соков, сиропов и различных наполнителей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2264" y="0"/>
            <a:ext cx="2358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Выполнила Синицкая Ирина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AutoShape 2" descr="data:image/jpeg;base64,/9j/4AAQSkZJRgABAQAAAQABAAD/2wCEAAkGBxQTEhUUEhQVFRUXFxQVFRcUFxUYFRQVFBQXFxcXFBcYHSggGBwlHRQVITEhJSkrLi4uFx8zODMsNygtLisBCgoKDg0OGhAQGywmICQsLCwsNC8sLCwsLCwsLCwsLCwsLCwsLCwsLSwsLCwsLCwsLCwsLCwsLCwsLCwsLCwsLP/AABEIALkBEAMBIgACEQEDEQH/xAAcAAACAwEBAQEAAAAAAAAAAAAEBQMGBwIBAAj/xAA+EAABAwMDAgMFBgUDAwUBAAABAAIRAwQhBRIxQVEGYXETIjKBkQdCUqGxwRQj0eHwM3LxYoKyFTRTc6Ik/8QAGgEAAwEBAQEAAAAAAAAAAAAAAQIDBAAFBv/EADERAAICAQQBAQYFBAMBAAAAAAABAhEDBBIhMUFRBRMUImGhcYGRwfBCsdHhJTLxI//aAAwDAQACEQMRAD8ACqUyOqV3zyIymt1cAJPeAv6LIuRkS6dexiStB8K1ZaMrLxRIWgeBahLBKZRV2CRotDhc3LZBXtvwuq7oCcQoHicubPvEfNZ5qd28cPJ+ZV08dam0S2ROVld1eOJgJ4KzRFcHr61Sq4NJJWm+C9CFJgceTnKqXhHTtzwXBapZ04ACTLLwi0V5CmBTtCjaAFKKoSpAZ00Fd7fNcMrBdtqApqFPtq8DVIFy4IoKZztXsLkuXcIhZy5erl7kDXuyFx1WHGF8WquO13afeCNt9aY7hwXUc4saFq4qNkIZuoN7ohlYO4QBTMy+0Hw9n2rOesKk2jDOSVums2gqUyD2WRatY7HOHmnXKCdW1SOCUxpViVXrWpHKYMq4wVKeJCtWPKL1O6SOUpsbnOU3puBWSUGmQYHWYQibUOARZtAQpqFCMFBMVAzHuKnleOhpQlxcwSEzhYQa4qglemiTwFNbWBJkplTtynXRwrZaTyFbPCNDaECKQhPPDjMLoSe6hWy2W/CUeKdTFGk5xPAKZ1Ku1srEftI8TOqvdTaYaDnzWlKxoRtlV1zV3VqhPcqKwoTygLZslWDTqHCs3SNCLz4Ps4Eq2urBgkpToFLbSCE8QX2NjVl7kVoIr+I2g4Qlx4nnDQlVDTHvKsmmeGWAAuyVVKgNoX2t7VceqsFgHdUTSsGt6IukwBduQjkSUXKdyiYVLKNinELoBfBdhcFsjfSlC1LUFFueonPXWDkT32jtcFVr3w/VYZpq+7184BHcMm0Z3TNVuHgjzTLRtScx+1xwVZbm0a7oEgvdHIyECl2WYVA4YWceLbWHkq06LdEHY5K/GVCM91yEqjPXUwvaYKkrMgryk+CqNcACaJIKsulU5AVcBghWrSao2rLkiRmh5QtAQobihHVEUa2AoLo9So7UiImvHxKRXNzOU41N2TCrl2VSI6L9atwEQWApVa6gE3060NUyJDero/8AHuVNX0CrBvZkmGguPl+/ZWPRrdzIDhlEULZrBDRA/MnuT1K7qPEKscVcllhtE2rVw2mZMYX538TvD6zy3iVrv2gXFT+GlvUCY9MrJqNpLHOd8laAIKkKLV0FP9JducB5qth0OKtXg+331QeyafRWPZpDamyiB1hBabYb3bii72mSWtCe2NqGNChApJ0c0LQNHCIDwFG5/QL0UZ5TW2Cl5OjXXu9D1KMIc1i3lB2uw7U+hj7VTU6kpUy4RtEopitB7V8SuGFeuCoIQVHIV9WV7d1IS0VpOErKRjYw9tC8klc0G90WwhCjm6IWuI5UzQCu8FQ1GEZC7oHYv1DT9pD29ELrtt7Wj5wn9J+4QUG+3gEdEydg6fJjdVh3lp6IW4MFWDxJb+zrE91Wb8yZVovg6Qwo1pATiwvI9FVrZ6d2nCjlROfRbaGpABc1tQlKafGOV1u7rKRoiu6sSkFzV3cI+894xKEpW6tjSAaf4d8IinD65D3chg+Bvr+I/l68q0Ehq6e6EvurhMqRohCzq4r5Q5cSQBknA9Sgq10mOi05duPy/coXbNE6xxsL1XShUpbDkQB9Bysd8Wae62O2MGYW+0m4VC+0/QzUpbmiS3PyTrswwlzyYK1suWlfZ/Z4lZ6KPvx5rWPA1GKQRyvg0xLLSoe/KLq1Oi8Y3CGunbcrO+B48sLpuAXj7oDkgKs3WsOcSykJPU9lTby5q1HO9pVIAMGMBXxw3Am1Hs0qtqbejh9UO+8DvNZ3a7GOY5tQvBcARM8q6XenhrQ6mekwqTxOP1Ohli64C2EynNq7CQaNXc74mxCsFPgKNJFMndBtNy73odpUoXJiOIv1JspQZYVYq9OQq1q1m8nBgdU12Nj9CR2p9GguPYJHeeM3U3FopEkJ/aU206ZAGSD9VTLrT7rJaxpJJyVaEYf1MlKUre2I40vxz7R2003Aq12WqMqDBz1B5VI0XS67arXvpiOsK23WmB72uaNsckYlLNRStM5Nt00M6GCinNkKGjTgBFkYUkgTZmX2g2pBkLPbqr0Wu+O6E05WS3VLKtHoLZDa1MwrDpMlwCr9vShysumuAz2U8zpE5FhbRACAvDEypf4nzSPWb7aFhxptk6I318r62uRKQ1LwlcUqxlbYwo6j9EXd2kl3eScFF3zAc8ehVP1fUQx5ptPHxeU/d+kfVSdm5SjjjY29vyZVo8PvloWZO1UNHK0HwfW3MaV0Y82YMs5TdsulHhCay0ezdPYoujwhtQqMLS2Z8hlUER+br5g/iKkcbjC0rwY3+WF7U+ztj6pe6q5rSSQ1jROf+p0/orNpeh0qDQ1u4+bjJ/KB+SEnZrUkiamzCDvKUghN2Ux2XZaENthUqZVrXRYJIxKDr+E6ZJLhM5Kufs29l9sb2RSaDubdlLo6Fb0/haPojW0icNGPNWOsBCGbcM7hNbY6lxwgC3tNuSVO1y6fUBnyzw79hhAVNToNcGmqASQDI4JE4z72J47FL2DevIyU1N0JdTvZcWtk/BEgtkPnBLoAIiSOcERK5r31RjixzADhwJD9jqZftkPbLZPMEiJErjnNdDdxlD1aAdygampCAWOBOJ3Ne1vxQ5o3RJw7Pl1R1xdbabXkSHSW8NkQSOXECQOTCK8fURySAK9g4Zaofaubyw/JNqd00j3jtPVnxVB1yxsn8uo7rxt3TMkOaR3kQYEmD5D9Uavob3qXDAaF6O35I6lXngKQMaegUzGQhRzafSOA1TAqG4rBpAGSfoB3K9Bd3B+SAm11Yh8YUpouWZ2Oh1rkkUWTHLiYYD2Lu/kJWuas0PpuacEg4/p3QuksZSY1jRAAj59SfMnKbfXCKRhaMsvPCt3RkuoucB96nDx9G+8PmEro3ZbK3sVmpRr3hW2vBL27X/8AyU4bU/7sQ/8A7gfKFze7hk5RdGOHUygLquXHK0DUvsqcBNtcbj+Gs2J9Hs4+bVRtY0WvbO23FJ1Mn4SYLHf7Hj3XegMpoRiuiVUL11TGQvIXdLkJ2E2DX9U9mwluXnDQfxdz5Dn/AJWf1NwMuyTJJPJJMkq2XVA1XbjMDDfTv6lcWGg+2fEENHxH9h5rDu5oOSe+VLoq9ppNa4dFJpd3PDW+p/blax4asalCmGu2yB0kj9kXY2bKbQxjQ1o4ARbXKibG2LyTmq4/E4ny4H0C9aVCHLw1IRO2hBco3VAEFWvmjqleoasI5hLLIkUhibH/ALZcmuFRaniPaYc4DtPU9lG3xSHHayXkdGAmD5ngfMqfxCNK031L4a6FudSazl0fufLuq8y5uKmA0MxkukkeW0dfmpbTSgHb3uc9wn3nGIn8IaAG9lnnrYr/AK8jrTpdnVTVa9aRSpua2ARUcIDt0/COcR1COt7c7IO7fxIIDdpORAbzB2zz1RDaJA91sRwIAC4oMqbpcQAOGgfqeqlLV5G/l4A8cWuSGrQdgtqAucC4khrhxtBqCAd0QJnO2VJSa4AAuk/ec0Bu4jqSCCO3zPPKM2yc/X5YUraXYf1/zKWWXLJ2KoQiqAqlqxxMgzt2lsuLSD0icj1811cWjXtAcCQJHvOc07SCCGumW8lG1WAEZcDwOSD69PquiyOk+sIf/RO7O+WqoWii9rXezLGe/uDwffEiINSBu9SODHmuKOlvc7c9wcTmA6pEwJPxBpyCeOvlKZvpTzPohH2pJ90kDgweEyz5V57/AAO93BnP8A0TPsxMcTulpkZkxBHQDIC5rWjajgSTEy49xtgy3IcZzOIOYPClo2xE7nE+g6CegU76QiWx85lKs2RO0/uFwg+/7Cqu9zT/ACqIyXFzwTJjjJIOc8gRB7rmy1iqGA1WnjPulvBO4ZJgiJ6yDjhNWt479RjCBqPip7MsB4AwYk8D1wfotS12Sur9SK00b4YHW11nthMtDmtjdwTk4I7jMc+SdUbqRPKR63ozXsgt5AIaXPAG1wcCNpxkf4JSXTtTfbO2Vd5pRh9Ta17SH7S2o3EnLTuaNsOHaVqhljk5j35XoGuKf5P1Ldfje0hVyjdOpu9m856E/eH9U8bdtcJBS3VrQVG5GekfsUzpofG9vD6DKF3IRtvcR1VKoamaR21Pk7v/ALuyZ22qA9v2SqddjyxplxpVgV9dWlOsw06rGvY7Ba4Ag/L90koXo6FMaF1IVVJMxzxNGc+Lvs2fTBq2W6owZdSJmo3zpn748j73+5Z4DBg4IMEHBBHII6FfpelVSHxR4Ltr33nDZV6VacBx/wB44ePXPYhOmRFlpbF0AcdT2VitLcMaAAoLOiGgAf8AKPYFnjCuRox2o+hcVqe3P1RGAlWq3eCEzpIpBNvgFv8AXG0xzPp+ySXHidzgdoj1SbVCGkuB+vT0SC8qVS0kkt8gs8tz8mtRivA+utdI5dJ8kkv9Zf3j80i/j9uDz+qsHh3RzVc19QGCfdH7kdUmRLHHdIeLcnSONJ0h9dwfUyPuh09eHHtHMLQdL0ttMAANEdenZS6Vp/BAx/nH9U7tWN+EAvPXZmM8uPA/fK85PJqJdceBsmSGJdg1sBv2jJEyRMD0PX1Rho57Y7fqV66o9pgUnAdTgkemf8hKtQ1Gq1pd7JxGR70Y8zBK1PSOCuXBk+LU3UQq9rvDtrdmzBLi446ukc9+6Wah40tqIh7xUeMQwsGYHAyQPmqvqt3VuHxV92gDECYqOkxOctHEcHmFFXt6DfikEAe6Gj/AvR0ns+OWG+6R5Ov9qy02X3Tg7q/Tvn+xYB4wpvAfSZUdvcGCCS0EmM9ARieMOQNL7Q6rQIonZLg0hwcXAGAQyQ6PM4yEvsbugx0A1C18BzfcHcS0zLTBIx38gmf8XaM4oDH4qjlHUaZYJ02ueu/2R6/sf/kMbk74dUq/u2cUftBuHODCKbJ4DmODj6SYK81Lx3Wt3PLy0taWhsYcd9NrzIAxG78whNTAr1aRZQ2hpk7Q7aS0Et3OjAJ2tJ7EoSl4Ye81nXj2v9sZLWj4HDDH03fdc0YAAIgQZWVNbrcuP9lNVpZ4sm2Cvj9P2NL0ulfVQ1zmUqIIkh75eD09xjXNPzcPRNRpVXrXbP8A9cx/+gq9T8U1WgCGQMe7M47lw/ZcVfF7xktd8nx+y07sP1IfDaj0X2CPEl++02Go5rmuLgHNa6REctAPfnyQlDxE18Brg7dj3R97tiFTvE/imtWcxj2ggO9xrdxfucNvP3uYgAJfrWkXlClv9lUpNyTUc3A4PvROz/uhTlFSl8vRZ4lDEnJ/N6Gju1oAxvbzBmJmAYknlDVPFFKSHOa6ONuTB7ACB9VkVsyoTLvePUk9PUpvpl63cNwc4CZgEj5wg8TX4CqKauzRqXiWlUJbtMGBJx+2Pqh9TtKdZpa4tgnMuGCfUg9VXBrbAQG0mnEnDgQf7J7o/gp1SsLitVc0FoimwAOLXCYqOIxycATBGZRjpt8qj4/IWWZYlcv8lYu7mtaVB7p9i4AgyCGu+8AABtZyQ3MDrAw+0/Wg8cq96n4ata1E0n0xtIiQTuBHB3Hkjzlfn2pefwdSvQduc+nVcxjw73drHkHczzAnHC3PFJRTfZPFqoTe00q+tW1B/mVXatrUpE7OO3T+y+0PWzUAkgBXG3tGPblRqzVu28las9X6ZB7f5hP9PvXHrCV6rosGW9EDa3TmGD/Yocoa1JGhWlx0lMqdRU3TtQVgt7mVaM7MeTHRCy4Y3khEHUmj+qhbbMHAhJtTa9mW5b1HVLJtIeMYyY2utQEYVe1a/EcpBqGtez4yD0HIKU1L1zyHOGO39VKpSLKKiMmU/aO3H4eg7+ZR9Xw66q0fzGtkT8JMfQhK23w2yptL1+p7xgFgho57KeVyiriTzSlGNxAHeDQ1+51YOg8Fha367ifyVssry3o7WgkujLsBnYx1wP6L2x1K3cDuME8gjj6ri7sLOoCZdj8ALv8AxBj5rNNPJTk0zFHWTjwz1/ihhJa5pAOAYLWDAOAeequPgnUKbqT2gjcHy7IMgtGx2DxGPkVl+oeGbUD+Zc1KbARO9n8vJ4JkAE8TyjdU0XUyxn8A1jqJA9m+3cKZLT13OIkeYJW3TxcGnFf6DLJjywalKn4NS1K/YyS5waIzJAH1Kquo+N7NjHj2rHumA1h3E48kBoHget7IOuWVX1iJe5z6dRwcQJ95z/UY7JXqn2eXvthUo0GwdzXlz6bQWOHJDSXT6AlaMue1tapepaGhxQh733sW/T+Pn6ih+ovrBzWgbS7c2XRHPSMcn6r4aLVqR77GdMS76zCd+H/s3u5IqVKLIIHLy44ydu0Rz1iVdKf2fgM/9w7fHOwbZ8xM/msUZ6mCrC+O/wCWatQ9DncZZknJKr5+9d/mUnS/B9MQalSpUPYQxv5Z/NNzY0qZ91jQe8SfqcpdU1GvbvqUzb1ar6bi0xtayR2e8jcCDOAeeiX1r3Uq520renTc7gGXkYnmY79OihlxajOrb/V0CHtDQaWTxQnFc9J+SwOuYOEHeXcfEQ0eeP1SjXNJ1SoRstqlBomQx76u6Yy4tgYjgAclUe402uyr/OBInJyfXdOR80IaR/1TX4KmbseqWS3jg2vLpmhs1Br8UyHf7SD+YUV097Wlzm4GTGcegz+S40F7QAMAR07/APEp++8ojHu98bu/E7sY8ksUn5NMkVfwhq1M6iyqWl7GNqGWiQx5bDSZjOSPnPRaFrmvVKjH+xmntG5v4nFsOO7pwCNuRnqodG8FW77YVKZfSq1QahMgt3vzlhGGmeBCH0x4eIcADJY4Tw4Ha9vnkELTm3RgtvR8vqcrlkd+OAOrptpXtjctfSt6u2ajB/pl24j4OWkxPuzzwqrpVkX16dM0wwPcWmpvAA5iGlvU8ccpFpeAADwMSce6PPrhWT/1NjoDQCTgDMkkREA8zwvYx6KHu6yPn1PGze1M+OaWNWjRNF8H0KLg4je4Zl5nPeIAlGanqlO2Hvva0cgk5Kj1Jzv4QuNQhzQ0uMkHBG7j5qmsvqYdJye5Ik/Pledo8kGnKHQPa/tDJgmobbdX9P5wS6j9oQ4og+8Dte4YEYkNkE9eY4VC1TS6VQl4J3uLnOLiJcSecdSZTPxJWZ7Uezp+09x273C/YejpaMGAZBwYyCuX29WvSa0UnMYCXOc4FrSOGwTAA+LHkhlnlcu+Pseho5LJgjkinz+pVrOq62qBr52k4PbyWi6HrQIGVUPEFo2lSDXhwP3Z5ccT6cz6IDQrxzMZLfzCa21bVM9HDlr5ZGyU6weEs1HSd2QklhqTmwZx3VitNUDuYXKS8mna1yhB71I9Y/RNrLU4wUVd2zXiQkN1QdTmMt7dvRc41ygqSfDLvvygLwyu31ELc1cJ5iQVCO4smueS4Dg5VU1Jux3UtnIHJHWPNW6/qwCVS9RqzPqui+KHrmxjqmn+221aBApOy6MY53Rw3+4XdCtTbFKmC9x/BmT5d/XjzUXhu3DarBUph9I/Fuw1pcDBJOBmPVXJ4t6c+zaGOI+6Nu4juREc9VHJ8i22efnm0tnYm0zw6+q6XQxgAnq70G04PzVws6IpksaAQAOcNaOkdBPzJVPuNRe0yyoRGSQTsaAIgN446xPc9oNDfWrndUcfZySGZznl55J8uOizPNjhFy9BcelnlfZatTtqFcQY2yA/PxNkbmkCei0AXDYERECI4iMR5LPbXS7ZpJ/h7fjJ9jSBnnkNngFOLQNDQ1rQGjgNkATnEFUwa+CT4Kz9nzXTLhb3DeJE9uqm9qFUKVswGQ1s9Sck+fmj7eqB2+XZH43c+vud8G0uwm51mk2sW7my1o35EtnIn5fqoH+KaH3XF0fgEjHTcMKOpeAH3QAT2Alx5z+a7/izGc+Ryh8R6DfCuuSmVLuvVfVd7B5Lnk+6xx90fCAY6NgHzCa6G2tSqh1Wg5rQ1zi4tENG08kHHpyi9VrXJ/0qga3o0Bo9ZJRFGSxu/wCLaNxBkExkjOQjPO3Bxv8AY8yHsDCs/v23e7d97HtK83N3BpIPBjkeSqGuaKLhz3mkRMZALXnETBwfyRTq5ZgHA81xVrCNznepJXnwlsmu2/rX+D6HCp4pboOigXng6/pwaDGPGRtDmMcI6kOcBn1PVds8K6i8w6jTpiMk12SMdIB9Fodretc0FjpBHPl3XN3exkmRA4Oee60vUY12gynllwnS+n+7PtNqXbaOxzKbXAQCKgfEDBIwPz+iAbo7mtIY9rX5h7juO50y8hvJkzEjKLoVzUG8EBnlxjELov7FLPUt8NfqZFo43bKlafZlSa3+ZdPPH+nTDRyce8XdI/NNNG8KW9s41GuqPdHLzTxiDEMkElOfantg/wCYU9CnI96JPE9p7KstXkz3CXQI6XFi+auSOtTY9paaZOYcHlxG04gZAhCv0i2Ef/zUIB602TjIzHdMqtUNAxPYDnGCltR0mTGT9Sev5cqVrHwuPw4LrHGfLX7kFd9MtfTZ7k+7FOGlsZxtHz+aV6i0/Dz/ANR546j1Rhr/AM13uwBiYEkjq3uOnzQld4dMd/l3P7KWWbfZpxxoofi6yDqZqSNzSzmSS0nbtHpIP/aodFtJxwMevAJz80y8TW7qlM7QSGQ90dGzE/8A6S3Srjblelgk54o34M88S943Q2q2bqIlslvUdvRE2dMOAe0+oymVnV9o2CMFLm0fZVI+6eP6KrimrGtp0PrB24w35/3TW7sQ5vGUqsXAHAhWGg+QmhXRHLa5QorVIQtzX+ijuLjMIW7qoD0KtUudxgJDUpbngeaa3ALnQETbWAZk5PddFW7KPgnbSik0ZEl31AbBHmuqlYMpgubgDjt/VD1bxsQTBExPBmOvRWP7O6bbi5JLQ9lJu6eWioT7ueCQNx8sLD7qU8svq/t/4YMsHGTbRXdY0uu00BUZ7NlYF4Z9/wB1w/1PkQY8wm+lW+0Y53Y9JVy+0TT3votrUxudRLi4dfZu27iO8bQY7SeiqVN20A8k5EeX5ZWbXY3F1Ho3aSSlCxux0BE0axIxMcT5+iXMqz9JA8vL6om2e4NHSe3Iz+S89No0S6GAqTGQZ/z5Lug+PRL6rms2jdLnGODkQSTHb3UTSBDZfEciDzOArLcnyT4aDWVupx/TyUdS4DsAnzwgateSMZ6Z4UT3kfPmOUHmbOUBo25gcj58rh94ekH5folBe5vPXp19Sp2UnO4b8zn+yPvpPhHbEGmp+Jox3ER817X02lUbJBaCRHp2E8DPKgtbVofuc4Ejjt/Qol9+DjmPT8lWMkuZfkJK/AQ+0b3PGMN7eiDubR1QBoO3mfvbpx5R6Ll93kZjHHmvHagdvIAn5n/PJM5xuwJSQRQptpN2sAIHnPrPmu6TQTyI+QS32zBmf29FzWuA3LnATHJ6HGcpfec9BpsaG8a0Q1sn/OFEb3HvNySQCCMevZKql2RxEdeJ+QQmoaqKTHv2OeQJhsTgcAEJo5Zt1Z3u16DN9ck88T3nPPKU6Rdve6p7Q/C4gcR1B4M4jy/de6ZqzK9P2kbQZx2z3gfopKDadMHYJnOQBkmZx1kk/NC9tqXZRL0C5aGyXZzhvxcGJSnUawAIb2/MjrCIq3AaCTiePnwkGo6m1gLnfC2T8x08zx80IpukkOuOWIvEPiE27nUmZe5o3dgDmD/nVAaHch4n5EdiqzfXJq1HVDy4k/0R+h1NrvX9V9BDFsxKPoYI5nLI34NA0+qWmE2u7Pc2eqS2D5AVmsnbmgJFwy8hXp91Bh3IT23uUl1eyIO9vI/NC0NU6deyR8M6tyOQ95MgfVQXDanYfX+yd21NeXVOMJtpylyKLO3PJH5ru6B/4TMUoCVareMZyRKNUqOTsQ37MmTjqtr+z/Sm29lSAEOeBUeepc8Tn0ED5LEqYdcVG06YJc8ho7kn9uvyX6KsqOymxn4Wtb9BCaCMeslwkTrMvF2l/wANXGz/AEnguYPwkH3menvCPIjstNCjuKDajSyo1r2nBa4Ag/IpM+H3ka8mfBmeKV+DIbe94+UcEeeQm1PUgQzgnjMRxgEdQjtT+zOkXF9CtUpz9wjeB5AyD9ZVWq0n0ahpn+aBhx42uHGDM/Iryp6OcOT14Z8eXoclwBBJl3Ent2/zyUtxfEiJnHGAB5JQy4bzte35SPlGEFd6k1h4cQerYOesicfNY5YcltFkkWA3YHn6Lunctd709euOFTna83oKoPmz+hX1TXKj9oFN5AGS4xBxgAjPX6po6XJ6AdFoffBgPvPMDO0S/np+QU9O+9xpLnQfu4DjPJIHKqVG/eJmkM8nd+W3C+uNRqfhA7DcePk1U+Gy9JfcDotlbVIG3pPfpHooXayGkBvPJJ7z5Kk1rmo6Z2gHOJP5f3Qr6jsDdJ4E8ASTxPn3VI6Ofli2vQvv/qYycd5mOnA7qKpqTQe/mCIHPRUipeVYjcPkB+8r2nUceXOz5wPTCb4KXlnbkW+pqjYJGfyXjNV3NBc2MYHTCrhpAxO6OsEpjptpRdgyPXc36Tyu+Driw7kMW30GSRPpkDspheNb8Rbn8Rz3wJkoi18PUDHuBN7bRqDeGN+gVIaC32LLLFFYZc5hokdA0EgT0MccqZ26JFOq75R6wHFXGnTaMAAegXzqK0r2fjS5Yizv0KD/ADnEB7Qxvf8ACYMcAk88/kq/4+ikBTbU37w2YDQ2GZ90ZIk85WoVrUdlVvFnhVtywbYbVb8Duh7td5for4sMMcroXK3OPBj6Lt3oe9tX0nup1Glr2mCD+3cea9oFbGrMNl50W9DgD9fVWmyuVmGmXRpvB+6cH+quVvfCFGUKNUJ7kWurWBEKtXVi2pUwSIySMfJd2ld9Z+xpx1PYJ9W00Bo28j8/VLVoa1FnLa7Wt5Qrape6QCV7e/AEXZfCFyVsDdIAuaNR3l+ZQjdCbO5x3O7nKf0uSuuidRQNzK0zTtjw5sgj4XDBB8iOFqPg7WjXpllQzVZyfxt6O9eh/uqNV5TfwX/7xv8AsqfoExLURTjZogK+lfL4JTzxNrmqETSpH3/vO/AOw/6v0VUdYt4R1v8AE7/c79SpKiSSs9HCti4AKdgCIjhdO0hh6BMaHK7qJdkfQvvkVu609g6AICrbtTu9Vf1bg+iTYkV3Ohfd3IGGZ8+nySl7yin8fJBOUmwo5c9DVCpnqJy5HMhjOETbtJKjpoi05VEKg+1OU4trcOxx6JLafErDYcqqigNhVCzrMzTc14/C6W/Q5H6Iq21PMOBY4YIdgj/O6MtOEr8Sf6tL/Yf/ACSyVdCJ2x5b1weqPpEKr6d0T+3TRYs0FVmghBPtkZ2Xp6qjJqTRn3j/AMNe3p+0Y3+dTHTl7OrfXqPp1WaUbdb3WWJ1/wDUqf8A2VP/ADKCYMiXYM6imGkbnnZMQJny7IdyK0P43en7pm7QMfEi86S5rG7WjP6qwW9QPb5qo23RP9N5QLyVqz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UUEhQVFRUXFxQVFRcUFxUYFRQVFBQXFxcXFBcYHSggGBwlHRQVITEhJSkrLi4uFx8zODMsNygtLisBCgoKDg0OGhAQGywmICQsLCwsNC8sLCwsLCwsLCwsLCwsLCwsLCwsLSwsLCwsLCwsLCwsLCwsLCwsLCwsLCwsLP/AABEIALkBEAMBIgACEQEDEQH/xAAcAAACAwEBAQEAAAAAAAAAAAAEBQMGBwIBAAj/xAA+EAABAwMDAgMFBgUDAwUBAAABAAIRAwQhBRIxQVEGYXETIjKBkQdCUqGxwRQj0eHwM3LxYoKyFTRTc6Ik/8QAGgEAAwEBAQEAAAAAAAAAAAAAAQIDBAAFBv/EADERAAICAQQBAQYFBAMBAAAAAAABAhEDBBIhMUFRBRMUImGhcYGRwfBCsdHhJTLxI//aAAwDAQACEQMRAD8ACqUyOqV3zyIymt1cAJPeAv6LIuRkS6dexiStB8K1ZaMrLxRIWgeBahLBKZRV2CRotDhc3LZBXtvwuq7oCcQoHicubPvEfNZ5qd28cPJ+ZV08dam0S2ROVld1eOJgJ4KzRFcHr61Sq4NJJWm+C9CFJgceTnKqXhHTtzwXBapZ04ACTLLwi0V5CmBTtCjaAFKKoSpAZ00Fd7fNcMrBdtqApqFPtq8DVIFy4IoKZztXsLkuXcIhZy5erl7kDXuyFx1WHGF8WquO13afeCNt9aY7hwXUc4saFq4qNkIZuoN7ohlYO4QBTMy+0Hw9n2rOesKk2jDOSVums2gqUyD2WRatY7HOHmnXKCdW1SOCUxpViVXrWpHKYMq4wVKeJCtWPKL1O6SOUpsbnOU3puBWSUGmQYHWYQibUOARZtAQpqFCMFBMVAzHuKnleOhpQlxcwSEzhYQa4qglemiTwFNbWBJkplTtynXRwrZaTyFbPCNDaECKQhPPDjMLoSe6hWy2W/CUeKdTFGk5xPAKZ1Ku1srEftI8TOqvdTaYaDnzWlKxoRtlV1zV3VqhPcqKwoTygLZslWDTqHCs3SNCLz4Ps4Eq2urBgkpToFLbSCE8QX2NjVl7kVoIr+I2g4Qlx4nnDQlVDTHvKsmmeGWAAuyVVKgNoX2t7VceqsFgHdUTSsGt6IukwBduQjkSUXKdyiYVLKNinELoBfBdhcFsjfSlC1LUFFueonPXWDkT32jtcFVr3w/VYZpq+7184BHcMm0Z3TNVuHgjzTLRtScx+1xwVZbm0a7oEgvdHIyECl2WYVA4YWceLbWHkq06LdEHY5K/GVCM91yEqjPXUwvaYKkrMgryk+CqNcACaJIKsulU5AVcBghWrSao2rLkiRmh5QtAQobihHVEUa2AoLo9So7UiImvHxKRXNzOU41N2TCrl2VSI6L9atwEQWApVa6gE3060NUyJDero/8AHuVNX0CrBvZkmGguPl+/ZWPRrdzIDhlEULZrBDRA/MnuT1K7qPEKscVcllhtE2rVw2mZMYX538TvD6zy3iVrv2gXFT+GlvUCY9MrJqNpLHOd8laAIKkKLV0FP9JducB5qth0OKtXg+331QeyafRWPZpDamyiB1hBabYb3bii72mSWtCe2NqGNChApJ0c0LQNHCIDwFG5/QL0UZ5TW2Cl5OjXXu9D1KMIc1i3lB2uw7U+hj7VTU6kpUy4RtEopitB7V8SuGFeuCoIQVHIV9WV7d1IS0VpOErKRjYw9tC8klc0G90WwhCjm6IWuI5UzQCu8FQ1GEZC7oHYv1DT9pD29ELrtt7Wj5wn9J+4QUG+3gEdEydg6fJjdVh3lp6IW4MFWDxJb+zrE91Wb8yZVovg6Qwo1pATiwvI9FVrZ6d2nCjlROfRbaGpABc1tQlKafGOV1u7rKRoiu6sSkFzV3cI+894xKEpW6tjSAaf4d8IinD65D3chg+Bvr+I/l68q0Ehq6e6EvurhMqRohCzq4r5Q5cSQBknA9Sgq10mOi05duPy/coXbNE6xxsL1XShUpbDkQB9Bysd8Wae62O2MGYW+0m4VC+0/QzUpbmiS3PyTrswwlzyYK1suWlfZ/Z4lZ6KPvx5rWPA1GKQRyvg0xLLSoe/KLq1Oi8Y3CGunbcrO+B48sLpuAXj7oDkgKs3WsOcSykJPU9lTby5q1HO9pVIAMGMBXxw3Am1Hs0qtqbejh9UO+8DvNZ3a7GOY5tQvBcARM8q6XenhrQ6mekwqTxOP1Ohli64C2EynNq7CQaNXc74mxCsFPgKNJFMndBtNy73odpUoXJiOIv1JspQZYVYq9OQq1q1m8nBgdU12Nj9CR2p9GguPYJHeeM3U3FopEkJ/aU206ZAGSD9VTLrT7rJaxpJJyVaEYf1MlKUre2I40vxz7R2003Aq12WqMqDBz1B5VI0XS67arXvpiOsK23WmB72uaNsckYlLNRStM5Nt00M6GCinNkKGjTgBFkYUkgTZmX2g2pBkLPbqr0Wu+O6E05WS3VLKtHoLZDa1MwrDpMlwCr9vShysumuAz2U8zpE5FhbRACAvDEypf4nzSPWb7aFhxptk6I318r62uRKQ1LwlcUqxlbYwo6j9EXd2kl3eScFF3zAc8ehVP1fUQx5ptPHxeU/d+kfVSdm5SjjjY29vyZVo8PvloWZO1UNHK0HwfW3MaV0Y82YMs5TdsulHhCay0ezdPYoujwhtQqMLS2Z8hlUER+br5g/iKkcbjC0rwY3+WF7U+ztj6pe6q5rSSQ1jROf+p0/orNpeh0qDQ1u4+bjJ/KB+SEnZrUkiamzCDvKUghN2Ux2XZaENthUqZVrXRYJIxKDr+E6ZJLhM5Kufs29l9sb2RSaDubdlLo6Fb0/haPojW0icNGPNWOsBCGbcM7hNbY6lxwgC3tNuSVO1y6fUBnyzw79hhAVNToNcGmqASQDI4JE4z72J47FL2DevIyU1N0JdTvZcWtk/BEgtkPnBLoAIiSOcERK5r31RjixzADhwJD9jqZftkPbLZPMEiJErjnNdDdxlD1aAdygampCAWOBOJ3Ne1vxQ5o3RJw7Pl1R1xdbabXkSHSW8NkQSOXECQOTCK8fURySAK9g4Zaofaubyw/JNqd00j3jtPVnxVB1yxsn8uo7rxt3TMkOaR3kQYEmD5D9Uavob3qXDAaF6O35I6lXngKQMaegUzGQhRzafSOA1TAqG4rBpAGSfoB3K9Bd3B+SAm11Yh8YUpouWZ2Oh1rkkUWTHLiYYD2Lu/kJWuas0PpuacEg4/p3QuksZSY1jRAAj59SfMnKbfXCKRhaMsvPCt3RkuoucB96nDx9G+8PmEro3ZbK3sVmpRr3hW2vBL27X/8AyU4bU/7sQ/8A7gfKFze7hk5RdGOHUygLquXHK0DUvsqcBNtcbj+Gs2J9Hs4+bVRtY0WvbO23FJ1Mn4SYLHf7Hj3XegMpoRiuiVUL11TGQvIXdLkJ2E2DX9U9mwluXnDQfxdz5Dn/AJWf1NwMuyTJJPJJMkq2XVA1XbjMDDfTv6lcWGg+2fEENHxH9h5rDu5oOSe+VLoq9ppNa4dFJpd3PDW+p/blax4asalCmGu2yB0kj9kXY2bKbQxjQ1o4ARbXKibG2LyTmq4/E4ny4H0C9aVCHLw1IRO2hBco3VAEFWvmjqleoasI5hLLIkUhibH/ALZcmuFRaniPaYc4DtPU9lG3xSHHayXkdGAmD5ngfMqfxCNK031L4a6FudSazl0fufLuq8y5uKmA0MxkukkeW0dfmpbTSgHb3uc9wn3nGIn8IaAG9lnnrYr/AK8jrTpdnVTVa9aRSpua2ARUcIDt0/COcR1COt7c7IO7fxIIDdpORAbzB2zz1RDaJA91sRwIAC4oMqbpcQAOGgfqeqlLV5G/l4A8cWuSGrQdgtqAucC4khrhxtBqCAd0QJnO2VJSa4AAuk/ec0Bu4jqSCCO3zPPKM2yc/X5YUraXYf1/zKWWXLJ2KoQiqAqlqxxMgzt2lsuLSD0icj1811cWjXtAcCQJHvOc07SCCGumW8lG1WAEZcDwOSD69PquiyOk+sIf/RO7O+WqoWii9rXezLGe/uDwffEiINSBu9SODHmuKOlvc7c9wcTmA6pEwJPxBpyCeOvlKZvpTzPohH2pJ90kDgweEyz5V57/AAO93BnP8A0TPsxMcTulpkZkxBHQDIC5rWjajgSTEy49xtgy3IcZzOIOYPClo2xE7nE+g6CegU76QiWx85lKs2RO0/uFwg+/7Cqu9zT/ACqIyXFzwTJjjJIOc8gRB7rmy1iqGA1WnjPulvBO4ZJgiJ6yDjhNWt479RjCBqPip7MsB4AwYk8D1wfotS12Sur9SK00b4YHW11nthMtDmtjdwTk4I7jMc+SdUbqRPKR63ozXsgt5AIaXPAG1wcCNpxkf4JSXTtTfbO2Vd5pRh9Ta17SH7S2o3EnLTuaNsOHaVqhljk5j35XoGuKf5P1Ldfje0hVyjdOpu9m856E/eH9U8bdtcJBS3VrQVG5GekfsUzpofG9vD6DKF3IRtvcR1VKoamaR21Pk7v/ALuyZ22qA9v2SqddjyxplxpVgV9dWlOsw06rGvY7Ba4Ag/L90koXo6FMaF1IVVJMxzxNGc+Lvs2fTBq2W6owZdSJmo3zpn748j73+5Z4DBg4IMEHBBHII6FfpelVSHxR4Ltr33nDZV6VacBx/wB44ePXPYhOmRFlpbF0AcdT2VitLcMaAAoLOiGgAf8AKPYFnjCuRox2o+hcVqe3P1RGAlWq3eCEzpIpBNvgFv8AXG0xzPp+ySXHidzgdoj1SbVCGkuB+vT0SC8qVS0kkt8gs8tz8mtRivA+utdI5dJ8kkv9Zf3j80i/j9uDz+qsHh3RzVc19QGCfdH7kdUmRLHHdIeLcnSONJ0h9dwfUyPuh09eHHtHMLQdL0ttMAANEdenZS6Vp/BAx/nH9U7tWN+EAvPXZmM8uPA/fK85PJqJdceBsmSGJdg1sBv2jJEyRMD0PX1Rho57Y7fqV66o9pgUnAdTgkemf8hKtQ1Gq1pd7JxGR70Y8zBK1PSOCuXBk+LU3UQq9rvDtrdmzBLi446ukc9+6Wah40tqIh7xUeMQwsGYHAyQPmqvqt3VuHxV92gDECYqOkxOctHEcHmFFXt6DfikEAe6Gj/AvR0ns+OWG+6R5Ov9qy02X3Tg7q/Tvn+xYB4wpvAfSZUdvcGCCS0EmM9ARieMOQNL7Q6rQIonZLg0hwcXAGAQyQ6PM4yEvsbugx0A1C18BzfcHcS0zLTBIx38gmf8XaM4oDH4qjlHUaZYJ02ueu/2R6/sf/kMbk74dUq/u2cUftBuHODCKbJ4DmODj6SYK81Lx3Wt3PLy0taWhsYcd9NrzIAxG78whNTAr1aRZQ2hpk7Q7aS0Et3OjAJ2tJ7EoSl4Ye81nXj2v9sZLWj4HDDH03fdc0YAAIgQZWVNbrcuP9lNVpZ4sm2Cvj9P2NL0ulfVQ1zmUqIIkh75eD09xjXNPzcPRNRpVXrXbP8A9cx/+gq9T8U1WgCGQMe7M47lw/ZcVfF7xktd8nx+y07sP1IfDaj0X2CPEl++02Go5rmuLgHNa6REctAPfnyQlDxE18Brg7dj3R97tiFTvE/imtWcxj2ggO9xrdxfucNvP3uYgAJfrWkXlClv9lUpNyTUc3A4PvROz/uhTlFSl8vRZ4lDEnJ/N6Gju1oAxvbzBmJmAYknlDVPFFKSHOa6ONuTB7ACB9VkVsyoTLvePUk9PUpvpl63cNwc4CZgEj5wg8TX4CqKauzRqXiWlUJbtMGBJx+2Pqh9TtKdZpa4tgnMuGCfUg9VXBrbAQG0mnEnDgQf7J7o/gp1SsLitVc0FoimwAOLXCYqOIxycATBGZRjpt8qj4/IWWZYlcv8lYu7mtaVB7p9i4AgyCGu+8AABtZyQ3MDrAw+0/Wg8cq96n4ata1E0n0xtIiQTuBHB3Hkjzlfn2pefwdSvQduc+nVcxjw73drHkHczzAnHC3PFJRTfZPFqoTe00q+tW1B/mVXatrUpE7OO3T+y+0PWzUAkgBXG3tGPblRqzVu28las9X6ZB7f5hP9PvXHrCV6rosGW9EDa3TmGD/Yocoa1JGhWlx0lMqdRU3TtQVgt7mVaM7MeTHRCy4Y3khEHUmj+qhbbMHAhJtTa9mW5b1HVLJtIeMYyY2utQEYVe1a/EcpBqGtez4yD0HIKU1L1zyHOGO39VKpSLKKiMmU/aO3H4eg7+ZR9Xw66q0fzGtkT8JMfQhK23w2yptL1+p7xgFgho57KeVyiriTzSlGNxAHeDQ1+51YOg8Fha367ifyVssry3o7WgkujLsBnYx1wP6L2x1K3cDuME8gjj6ri7sLOoCZdj8ALv8AxBj5rNNPJTk0zFHWTjwz1/ihhJa5pAOAYLWDAOAeequPgnUKbqT2gjcHy7IMgtGx2DxGPkVl+oeGbUD+Zc1KbARO9n8vJ4JkAE8TyjdU0XUyxn8A1jqJA9m+3cKZLT13OIkeYJW3TxcGnFf6DLJjywalKn4NS1K/YyS5waIzJAH1Kquo+N7NjHj2rHumA1h3E48kBoHget7IOuWVX1iJe5z6dRwcQJ95z/UY7JXqn2eXvthUo0GwdzXlz6bQWOHJDSXT6AlaMue1tapepaGhxQh733sW/T+Pn6ih+ovrBzWgbS7c2XRHPSMcn6r4aLVqR77GdMS76zCd+H/s3u5IqVKLIIHLy44ydu0Rz1iVdKf2fgM/9w7fHOwbZ8xM/msUZ6mCrC+O/wCWatQ9DncZZknJKr5+9d/mUnS/B9MQalSpUPYQxv5Z/NNzY0qZ91jQe8SfqcpdU1GvbvqUzb1ar6bi0xtayR2e8jcCDOAeeiX1r3Uq520renTc7gGXkYnmY79OihlxajOrb/V0CHtDQaWTxQnFc9J+SwOuYOEHeXcfEQ0eeP1SjXNJ1SoRstqlBomQx76u6Yy4tgYjgAclUe402uyr/OBInJyfXdOR80IaR/1TX4KmbseqWS3jg2vLpmhs1Br8UyHf7SD+YUV097Wlzm4GTGcegz+S40F7QAMAR07/APEp++8ojHu98bu/E7sY8ksUn5NMkVfwhq1M6iyqWl7GNqGWiQx5bDSZjOSPnPRaFrmvVKjH+xmntG5v4nFsOO7pwCNuRnqodG8FW77YVKZfSq1QahMgt3vzlhGGmeBCH0x4eIcADJY4Tw4Ha9vnkELTm3RgtvR8vqcrlkd+OAOrptpXtjctfSt6u2ajB/pl24j4OWkxPuzzwqrpVkX16dM0wwPcWmpvAA5iGlvU8ccpFpeAADwMSce6PPrhWT/1NjoDQCTgDMkkREA8zwvYx6KHu6yPn1PGze1M+OaWNWjRNF8H0KLg4je4Zl5nPeIAlGanqlO2Hvva0cgk5Kj1Jzv4QuNQhzQ0uMkHBG7j5qmsvqYdJye5Ik/Pledo8kGnKHQPa/tDJgmobbdX9P5wS6j9oQ4og+8Dte4YEYkNkE9eY4VC1TS6VQl4J3uLnOLiJcSecdSZTPxJWZ7Uezp+09x273C/YejpaMGAZBwYyCuX29WvSa0UnMYCXOc4FrSOGwTAA+LHkhlnlcu+Pseho5LJgjkinz+pVrOq62qBr52k4PbyWi6HrQIGVUPEFo2lSDXhwP3Z5ccT6cz6IDQrxzMZLfzCa21bVM9HDlr5ZGyU6weEs1HSd2QklhqTmwZx3VitNUDuYXKS8mna1yhB71I9Y/RNrLU4wUVd2zXiQkN1QdTmMt7dvRc41ygqSfDLvvygLwyu31ELc1cJ5iQVCO4smueS4Dg5VU1Jux3UtnIHJHWPNW6/qwCVS9RqzPqui+KHrmxjqmn+221aBApOy6MY53Rw3+4XdCtTbFKmC9x/BmT5d/XjzUXhu3DarBUph9I/Fuw1pcDBJOBmPVXJ4t6c+zaGOI+6Nu4juREc9VHJ8i22efnm0tnYm0zw6+q6XQxgAnq70G04PzVws6IpksaAQAOcNaOkdBPzJVPuNRe0yyoRGSQTsaAIgN446xPc9oNDfWrndUcfZySGZznl55J8uOizPNjhFy9BcelnlfZatTtqFcQY2yA/PxNkbmkCei0AXDYERECI4iMR5LPbXS7ZpJ/h7fjJ9jSBnnkNngFOLQNDQ1rQGjgNkATnEFUwa+CT4Kz9nzXTLhb3DeJE9uqm9qFUKVswGQ1s9Sck+fmj7eqB2+XZH43c+vud8G0uwm51mk2sW7my1o35EtnIn5fqoH+KaH3XF0fgEjHTcMKOpeAH3QAT2Alx5z+a7/izGc+Ryh8R6DfCuuSmVLuvVfVd7B5Lnk+6xx90fCAY6NgHzCa6G2tSqh1Wg5rQ1zi4tENG08kHHpyi9VrXJ/0qga3o0Bo9ZJRFGSxu/wCLaNxBkExkjOQjPO3Bxv8AY8yHsDCs/v23e7d97HtK83N3BpIPBjkeSqGuaKLhz3mkRMZALXnETBwfyRTq5ZgHA81xVrCNznepJXnwlsmu2/rX+D6HCp4pboOigXng6/pwaDGPGRtDmMcI6kOcBn1PVds8K6i8w6jTpiMk12SMdIB9Fodretc0FjpBHPl3XN3exkmRA4Oee60vUY12gynllwnS+n+7PtNqXbaOxzKbXAQCKgfEDBIwPz+iAbo7mtIY9rX5h7juO50y8hvJkzEjKLoVzUG8EBnlxjELov7FLPUt8NfqZFo43bKlafZlSa3+ZdPPH+nTDRyce8XdI/NNNG8KW9s41GuqPdHLzTxiDEMkElOfantg/wCYU9CnI96JPE9p7KstXkz3CXQI6XFi+auSOtTY9paaZOYcHlxG04gZAhCv0i2Ef/zUIB602TjIzHdMqtUNAxPYDnGCltR0mTGT9Sev5cqVrHwuPw4LrHGfLX7kFd9MtfTZ7k+7FOGlsZxtHz+aV6i0/Dz/ANR546j1Rhr/AM13uwBiYEkjq3uOnzQld4dMd/l3P7KWWbfZpxxoofi6yDqZqSNzSzmSS0nbtHpIP/aodFtJxwMevAJz80y8TW7qlM7QSGQ90dGzE/8A6S3Srjblelgk54o34M88S943Q2q2bqIlslvUdvRE2dMOAe0+oymVnV9o2CMFLm0fZVI+6eP6KrimrGtp0PrB24w35/3TW7sQ5vGUqsXAHAhWGg+QmhXRHLa5QorVIQtzX+ijuLjMIW7qoD0KtUudxgJDUpbngeaa3ALnQETbWAZk5PddFW7KPgnbSik0ZEl31AbBHmuqlYMpgubgDjt/VD1bxsQTBExPBmOvRWP7O6bbi5JLQ9lJu6eWioT7ueCQNx8sLD7qU8svq/t/4YMsHGTbRXdY0uu00BUZ7NlYF4Z9/wB1w/1PkQY8wm+lW+0Y53Y9JVy+0TT3votrUxudRLi4dfZu27iO8bQY7SeiqVN20A8k5EeX5ZWbXY3F1Ho3aSSlCxux0BE0axIxMcT5+iXMqz9JA8vL6om2e4NHSe3Iz+S89No0S6GAqTGQZ/z5Lug+PRL6rms2jdLnGODkQSTHb3UTSBDZfEciDzOArLcnyT4aDWVupx/TyUdS4DsAnzwgateSMZ6Z4UT3kfPmOUHmbOUBo25gcj58rh94ekH5folBe5vPXp19Sp2UnO4b8zn+yPvpPhHbEGmp+Jox3ER817X02lUbJBaCRHp2E8DPKgtbVofuc4Ejjt/Qol9+DjmPT8lWMkuZfkJK/AQ+0b3PGMN7eiDubR1QBoO3mfvbpx5R6Ll93kZjHHmvHagdvIAn5n/PJM5xuwJSQRQptpN2sAIHnPrPmu6TQTyI+QS32zBmf29FzWuA3LnATHJ6HGcpfec9BpsaG8a0Q1sn/OFEb3HvNySQCCMevZKql2RxEdeJ+QQmoaqKTHv2OeQJhsTgcAEJo5Zt1Z3u16DN9ck88T3nPPKU6Rdve6p7Q/C4gcR1B4M4jy/de6ZqzK9P2kbQZx2z3gfopKDadMHYJnOQBkmZx1kk/NC9tqXZRL0C5aGyXZzhvxcGJSnUawAIb2/MjrCIq3AaCTiePnwkGo6m1gLnfC2T8x08zx80IpukkOuOWIvEPiE27nUmZe5o3dgDmD/nVAaHch4n5EdiqzfXJq1HVDy4k/0R+h1NrvX9V9BDFsxKPoYI5nLI34NA0+qWmE2u7Pc2eqS2D5AVmsnbmgJFwy8hXp91Bh3IT23uUl1eyIO9vI/NC0NU6deyR8M6tyOQ95MgfVQXDanYfX+yd21NeXVOMJtpylyKLO3PJH5ru6B/4TMUoCVareMZyRKNUqOTsQ37MmTjqtr+z/Sm29lSAEOeBUeepc8Tn0ED5LEqYdcVG06YJc8ho7kn9uvyX6KsqOymxn4Wtb9BCaCMeslwkTrMvF2l/wANXGz/AEnguYPwkH3menvCPIjstNCjuKDajSyo1r2nBa4Ag/IpM+H3ka8mfBmeKV+DIbe94+UcEeeQm1PUgQzgnjMRxgEdQjtT+zOkXF9CtUpz9wjeB5AyD9ZVWq0n0ahpn+aBhx42uHGDM/Iryp6OcOT14Z8eXoclwBBJl3Ent2/zyUtxfEiJnHGAB5JQy4bzte35SPlGEFd6k1h4cQerYOesicfNY5YcltFkkWA3YHn6Lunctd709euOFTna83oKoPmz+hX1TXKj9oFN5AGS4xBxgAjPX6po6XJ6AdFoffBgPvPMDO0S/np+QU9O+9xpLnQfu4DjPJIHKqVG/eJmkM8nd+W3C+uNRqfhA7DcePk1U+Gy9JfcDotlbVIG3pPfpHooXayGkBvPJJ7z5Kk1rmo6Z2gHOJP5f3Qr6jsDdJ4E8ASTxPn3VI6Ofli2vQvv/qYycd5mOnA7qKpqTQe/mCIHPRUipeVYjcPkB+8r2nUceXOz5wPTCb4KXlnbkW+pqjYJGfyXjNV3NBc2MYHTCrhpAxO6OsEpjptpRdgyPXc36Tyu+Driw7kMW30GSRPpkDspheNb8Rbn8Rz3wJkoi18PUDHuBN7bRqDeGN+gVIaC32LLLFFYZc5hokdA0EgT0MccqZ26JFOq75R6wHFXGnTaMAAegXzqK0r2fjS5Yizv0KD/ADnEB7Qxvf8ACYMcAk88/kq/4+ikBTbU37w2YDQ2GZ90ZIk85WoVrUdlVvFnhVtywbYbVb8Duh7td5for4sMMcroXK3OPBj6Lt3oe9tX0nup1Glr2mCD+3cea9oFbGrMNl50W9DgD9fVWmyuVmGmXRpvB+6cH+quVvfCFGUKNUJ7kWurWBEKtXVi2pUwSIySMfJd2ld9Z+xpx1PYJ9W00Bo28j8/VLVoa1FnLa7Wt5Qrape6QCV7e/AEXZfCFyVsDdIAuaNR3l+ZQjdCbO5x3O7nKf0uSuuidRQNzK0zTtjw5sgj4XDBB8iOFqPg7WjXpllQzVZyfxt6O9eh/uqNV5TfwX/7xv8AsqfoExLURTjZogK+lfL4JTzxNrmqETSpH3/vO/AOw/6v0VUdYt4R1v8AE7/c79SpKiSSs9HCti4AKdgCIjhdO0hh6BMaHK7qJdkfQvvkVu609g6AICrbtTu9Vf1bg+iTYkV3Ohfd3IGGZ8+nySl7yin8fJBOUmwo5c9DVCpnqJy5HMhjOETbtJKjpoi05VEKg+1OU4trcOxx6JLafErDYcqqigNhVCzrMzTc14/C6W/Q5H6Iq21PMOBY4YIdgj/O6MtOEr8Sf6tL/Yf/ACSyVdCJ2x5b1weqPpEKr6d0T+3TRYs0FVmghBPtkZ2Xp6qjJqTRn3j/AMNe3p+0Y3+dTHTl7OrfXqPp1WaUbdb3WWJ1/wDUqf8A2VP/ADKCYMiXYM6imGkbnnZMQJny7IdyK0P43en7pm7QMfEi86S5rG7WjP6qwW9QPb5qo23RP9N5QLyVqz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hQVFRUXFxQVFRcUFxUYFRQVFBQXFxcXFBcYHSggGBwlHRQVITEhJSkrLi4uFx8zODMsNygtLisBCgoKDg0OGhAQGywmICQsLCwsNC8sLCwsLCwsLCwsLCwsLCwsLCwsLSwsLCwsLCwsLCwsLCwsLCwsLCwsLCwsLP/AABEIALkBEAMBIgACEQEDEQH/xAAcAAACAwEBAQEAAAAAAAAAAAAEBQMGBwIBAAj/xAA+EAABAwMDAgMFBgUDAwUBAAABAAIRAwQhBRIxQVEGYXETIjKBkQdCUqGxwRQj0eHwM3LxYoKyFTRTc6Ik/8QAGgEAAwEBAQEAAAAAAAAAAAAAAQIDBAAFBv/EADERAAICAQQBAQYFBAMBAAAAAAABAhEDBBIhMUFRBRMUImGhcYGRwfBCsdHhJTLxI//aAAwDAQACEQMRAD8ACqUyOqV3zyIymt1cAJPeAv6LIuRkS6dexiStB8K1ZaMrLxRIWgeBahLBKZRV2CRotDhc3LZBXtvwuq7oCcQoHicubPvEfNZ5qd28cPJ+ZV08dam0S2ROVld1eOJgJ4KzRFcHr61Sq4NJJWm+C9CFJgceTnKqXhHTtzwXBapZ04ACTLLwi0V5CmBTtCjaAFKKoSpAZ00Fd7fNcMrBdtqApqFPtq8DVIFy4IoKZztXsLkuXcIhZy5erl7kDXuyFx1WHGF8WquO13afeCNt9aY7hwXUc4saFq4qNkIZuoN7ohlYO4QBTMy+0Hw9n2rOesKk2jDOSVums2gqUyD2WRatY7HOHmnXKCdW1SOCUxpViVXrWpHKYMq4wVKeJCtWPKL1O6SOUpsbnOU3puBWSUGmQYHWYQibUOARZtAQpqFCMFBMVAzHuKnleOhpQlxcwSEzhYQa4qglemiTwFNbWBJkplTtynXRwrZaTyFbPCNDaECKQhPPDjMLoSe6hWy2W/CUeKdTFGk5xPAKZ1Ku1srEftI8TOqvdTaYaDnzWlKxoRtlV1zV3VqhPcqKwoTygLZslWDTqHCs3SNCLz4Ps4Eq2urBgkpToFLbSCE8QX2NjVl7kVoIr+I2g4Qlx4nnDQlVDTHvKsmmeGWAAuyVVKgNoX2t7VceqsFgHdUTSsGt6IukwBduQjkSUXKdyiYVLKNinELoBfBdhcFsjfSlC1LUFFueonPXWDkT32jtcFVr3w/VYZpq+7184BHcMm0Z3TNVuHgjzTLRtScx+1xwVZbm0a7oEgvdHIyECl2WYVA4YWceLbWHkq06LdEHY5K/GVCM91yEqjPXUwvaYKkrMgryk+CqNcACaJIKsulU5AVcBghWrSao2rLkiRmh5QtAQobihHVEUa2AoLo9So7UiImvHxKRXNzOU41N2TCrl2VSI6L9atwEQWApVa6gE3060NUyJDero/8AHuVNX0CrBvZkmGguPl+/ZWPRrdzIDhlEULZrBDRA/MnuT1K7qPEKscVcllhtE2rVw2mZMYX538TvD6zy3iVrv2gXFT+GlvUCY9MrJqNpLHOd8laAIKkKLV0FP9JducB5qth0OKtXg+331QeyafRWPZpDamyiB1hBabYb3bii72mSWtCe2NqGNChApJ0c0LQNHCIDwFG5/QL0UZ5TW2Cl5OjXXu9D1KMIc1i3lB2uw7U+hj7VTU6kpUy4RtEopitB7V8SuGFeuCoIQVHIV9WV7d1IS0VpOErKRjYw9tC8klc0G90WwhCjm6IWuI5UzQCu8FQ1GEZC7oHYv1DT9pD29ELrtt7Wj5wn9J+4QUG+3gEdEydg6fJjdVh3lp6IW4MFWDxJb+zrE91Wb8yZVovg6Qwo1pATiwvI9FVrZ6d2nCjlROfRbaGpABc1tQlKafGOV1u7rKRoiu6sSkFzV3cI+894xKEpW6tjSAaf4d8IinD65D3chg+Bvr+I/l68q0Ehq6e6EvurhMqRohCzq4r5Q5cSQBknA9Sgq10mOi05duPy/coXbNE6xxsL1XShUpbDkQB9Bysd8Wae62O2MGYW+0m4VC+0/QzUpbmiS3PyTrswwlzyYK1suWlfZ/Z4lZ6KPvx5rWPA1GKQRyvg0xLLSoe/KLq1Oi8Y3CGunbcrO+B48sLpuAXj7oDkgKs3WsOcSykJPU9lTby5q1HO9pVIAMGMBXxw3Am1Hs0qtqbejh9UO+8DvNZ3a7GOY5tQvBcARM8q6XenhrQ6mekwqTxOP1Ohli64C2EynNq7CQaNXc74mxCsFPgKNJFMndBtNy73odpUoXJiOIv1JspQZYVYq9OQq1q1m8nBgdU12Nj9CR2p9GguPYJHeeM3U3FopEkJ/aU206ZAGSD9VTLrT7rJaxpJJyVaEYf1MlKUre2I40vxz7R2003Aq12WqMqDBz1B5VI0XS67arXvpiOsK23WmB72uaNsckYlLNRStM5Nt00M6GCinNkKGjTgBFkYUkgTZmX2g2pBkLPbqr0Wu+O6E05WS3VLKtHoLZDa1MwrDpMlwCr9vShysumuAz2U8zpE5FhbRACAvDEypf4nzSPWb7aFhxptk6I318r62uRKQ1LwlcUqxlbYwo6j9EXd2kl3eScFF3zAc8ehVP1fUQx5ptPHxeU/d+kfVSdm5SjjjY29vyZVo8PvloWZO1UNHK0HwfW3MaV0Y82YMs5TdsulHhCay0ezdPYoujwhtQqMLS2Z8hlUER+br5g/iKkcbjC0rwY3+WF7U+ztj6pe6q5rSSQ1jROf+p0/orNpeh0qDQ1u4+bjJ/KB+SEnZrUkiamzCDvKUghN2Ux2XZaENthUqZVrXRYJIxKDr+E6ZJLhM5Kufs29l9sb2RSaDubdlLo6Fb0/haPojW0icNGPNWOsBCGbcM7hNbY6lxwgC3tNuSVO1y6fUBnyzw79hhAVNToNcGmqASQDI4JE4z72J47FL2DevIyU1N0JdTvZcWtk/BEgtkPnBLoAIiSOcERK5r31RjixzADhwJD9jqZftkPbLZPMEiJErjnNdDdxlD1aAdygampCAWOBOJ3Ne1vxQ5o3RJw7Pl1R1xdbabXkSHSW8NkQSOXECQOTCK8fURySAK9g4Zaofaubyw/JNqd00j3jtPVnxVB1yxsn8uo7rxt3TMkOaR3kQYEmD5D9Uavob3qXDAaF6O35I6lXngKQMaegUzGQhRzafSOA1TAqG4rBpAGSfoB3K9Bd3B+SAm11Yh8YUpouWZ2Oh1rkkUWTHLiYYD2Lu/kJWuas0PpuacEg4/p3QuksZSY1jRAAj59SfMnKbfXCKRhaMsvPCt3RkuoucB96nDx9G+8PmEro3ZbK3sVmpRr3hW2vBL27X/8AyU4bU/7sQ/8A7gfKFze7hk5RdGOHUygLquXHK0DUvsqcBNtcbj+Gs2J9Hs4+bVRtY0WvbO23FJ1Mn4SYLHf7Hj3XegMpoRiuiVUL11TGQvIXdLkJ2E2DX9U9mwluXnDQfxdz5Dn/AJWf1NwMuyTJJPJJMkq2XVA1XbjMDDfTv6lcWGg+2fEENHxH9h5rDu5oOSe+VLoq9ppNa4dFJpd3PDW+p/blax4asalCmGu2yB0kj9kXY2bKbQxjQ1o4ARbXKibG2LyTmq4/E4ny4H0C9aVCHLw1IRO2hBco3VAEFWvmjqleoasI5hLLIkUhibH/ALZcmuFRaniPaYc4DtPU9lG3xSHHayXkdGAmD5ngfMqfxCNK031L4a6FudSazl0fufLuq8y5uKmA0MxkukkeW0dfmpbTSgHb3uc9wn3nGIn8IaAG9lnnrYr/AK8jrTpdnVTVa9aRSpua2ARUcIDt0/COcR1COt7c7IO7fxIIDdpORAbzB2zz1RDaJA91sRwIAC4oMqbpcQAOGgfqeqlLV5G/l4A8cWuSGrQdgtqAucC4khrhxtBqCAd0QJnO2VJSa4AAuk/ec0Bu4jqSCCO3zPPKM2yc/X5YUraXYf1/zKWWXLJ2KoQiqAqlqxxMgzt2lsuLSD0icj1811cWjXtAcCQJHvOc07SCCGumW8lG1WAEZcDwOSD69PquiyOk+sIf/RO7O+WqoWii9rXezLGe/uDwffEiINSBu9SODHmuKOlvc7c9wcTmA6pEwJPxBpyCeOvlKZvpTzPohH2pJ90kDgweEyz5V57/AAO93BnP8A0TPsxMcTulpkZkxBHQDIC5rWjajgSTEy49xtgy3IcZzOIOYPClo2xE7nE+g6CegU76QiWx85lKs2RO0/uFwg+/7Cqu9zT/ACqIyXFzwTJjjJIOc8gRB7rmy1iqGA1WnjPulvBO4ZJgiJ6yDjhNWt479RjCBqPip7MsB4AwYk8D1wfotS12Sur9SK00b4YHW11nthMtDmtjdwTk4I7jMc+SdUbqRPKR63ozXsgt5AIaXPAG1wcCNpxkf4JSXTtTfbO2Vd5pRh9Ta17SH7S2o3EnLTuaNsOHaVqhljk5j35XoGuKf5P1Ldfje0hVyjdOpu9m856E/eH9U8bdtcJBS3VrQVG5GekfsUzpofG9vD6DKF3IRtvcR1VKoamaR21Pk7v/ALuyZ22qA9v2SqddjyxplxpVgV9dWlOsw06rGvY7Ba4Ag/L90koXo6FMaF1IVVJMxzxNGc+Lvs2fTBq2W6owZdSJmo3zpn748j73+5Z4DBg4IMEHBBHII6FfpelVSHxR4Ltr33nDZV6VacBx/wB44ePXPYhOmRFlpbF0AcdT2VitLcMaAAoLOiGgAf8AKPYFnjCuRox2o+hcVqe3P1RGAlWq3eCEzpIpBNvgFv8AXG0xzPp+ySXHidzgdoj1SbVCGkuB+vT0SC8qVS0kkt8gs8tz8mtRivA+utdI5dJ8kkv9Zf3j80i/j9uDz+qsHh3RzVc19QGCfdH7kdUmRLHHdIeLcnSONJ0h9dwfUyPuh09eHHtHMLQdL0ttMAANEdenZS6Vp/BAx/nH9U7tWN+EAvPXZmM8uPA/fK85PJqJdceBsmSGJdg1sBv2jJEyRMD0PX1Rho57Y7fqV66o9pgUnAdTgkemf8hKtQ1Gq1pd7JxGR70Y8zBK1PSOCuXBk+LU3UQq9rvDtrdmzBLi446ukc9+6Wah40tqIh7xUeMQwsGYHAyQPmqvqt3VuHxV92gDECYqOkxOctHEcHmFFXt6DfikEAe6Gj/AvR0ns+OWG+6R5Ov9qy02X3Tg7q/Tvn+xYB4wpvAfSZUdvcGCCS0EmM9ARieMOQNL7Q6rQIonZLg0hwcXAGAQyQ6PM4yEvsbugx0A1C18BzfcHcS0zLTBIx38gmf8XaM4oDH4qjlHUaZYJ02ueu/2R6/sf/kMbk74dUq/u2cUftBuHODCKbJ4DmODj6SYK81Lx3Wt3PLy0taWhsYcd9NrzIAxG78whNTAr1aRZQ2hpk7Q7aS0Et3OjAJ2tJ7EoSl4Ye81nXj2v9sZLWj4HDDH03fdc0YAAIgQZWVNbrcuP9lNVpZ4sm2Cvj9P2NL0ulfVQ1zmUqIIkh75eD09xjXNPzcPRNRpVXrXbP8A9cx/+gq9T8U1WgCGQMe7M47lw/ZcVfF7xktd8nx+y07sP1IfDaj0X2CPEl++02Go5rmuLgHNa6REctAPfnyQlDxE18Brg7dj3R97tiFTvE/imtWcxj2ggO9xrdxfucNvP3uYgAJfrWkXlClv9lUpNyTUc3A4PvROz/uhTlFSl8vRZ4lDEnJ/N6Gju1oAxvbzBmJmAYknlDVPFFKSHOa6ONuTB7ACB9VkVsyoTLvePUk9PUpvpl63cNwc4CZgEj5wg8TX4CqKauzRqXiWlUJbtMGBJx+2Pqh9TtKdZpa4tgnMuGCfUg9VXBrbAQG0mnEnDgQf7J7o/gp1SsLitVc0FoimwAOLXCYqOIxycATBGZRjpt8qj4/IWWZYlcv8lYu7mtaVB7p9i4AgyCGu+8AABtZyQ3MDrAw+0/Wg8cq96n4ata1E0n0xtIiQTuBHB3Hkjzlfn2pefwdSvQduc+nVcxjw73drHkHczzAnHC3PFJRTfZPFqoTe00q+tW1B/mVXatrUpE7OO3T+y+0PWzUAkgBXG3tGPblRqzVu28las9X6ZB7f5hP9PvXHrCV6rosGW9EDa3TmGD/Yocoa1JGhWlx0lMqdRU3TtQVgt7mVaM7MeTHRCy4Y3khEHUmj+qhbbMHAhJtTa9mW5b1HVLJtIeMYyY2utQEYVe1a/EcpBqGtez4yD0HIKU1L1zyHOGO39VKpSLKKiMmU/aO3H4eg7+ZR9Xw66q0fzGtkT8JMfQhK23w2yptL1+p7xgFgho57KeVyiriTzSlGNxAHeDQ1+51YOg8Fha367ifyVssry3o7WgkujLsBnYx1wP6L2x1K3cDuME8gjj6ri7sLOoCZdj8ALv8AxBj5rNNPJTk0zFHWTjwz1/ihhJa5pAOAYLWDAOAeequPgnUKbqT2gjcHy7IMgtGx2DxGPkVl+oeGbUD+Zc1KbARO9n8vJ4JkAE8TyjdU0XUyxn8A1jqJA9m+3cKZLT13OIkeYJW3TxcGnFf6DLJjywalKn4NS1K/YyS5waIzJAH1Kquo+N7NjHj2rHumA1h3E48kBoHget7IOuWVX1iJe5z6dRwcQJ95z/UY7JXqn2eXvthUo0GwdzXlz6bQWOHJDSXT6AlaMue1tapepaGhxQh733sW/T+Pn6ih+ovrBzWgbS7c2XRHPSMcn6r4aLVqR77GdMS76zCd+H/s3u5IqVKLIIHLy44ydu0Rz1iVdKf2fgM/9w7fHOwbZ8xM/msUZ6mCrC+O/wCWatQ9DncZZknJKr5+9d/mUnS/B9MQalSpUPYQxv5Z/NNzY0qZ91jQe8SfqcpdU1GvbvqUzb1ar6bi0xtayR2e8jcCDOAeeiX1r3Uq520renTc7gGXkYnmY79OihlxajOrb/V0CHtDQaWTxQnFc9J+SwOuYOEHeXcfEQ0eeP1SjXNJ1SoRstqlBomQx76u6Yy4tgYjgAclUe402uyr/OBInJyfXdOR80IaR/1TX4KmbseqWS3jg2vLpmhs1Br8UyHf7SD+YUV097Wlzm4GTGcegz+S40F7QAMAR07/APEp++8ojHu98bu/E7sY8ksUn5NMkVfwhq1M6iyqWl7GNqGWiQx5bDSZjOSPnPRaFrmvVKjH+xmntG5v4nFsOO7pwCNuRnqodG8FW77YVKZfSq1QahMgt3vzlhGGmeBCH0x4eIcADJY4Tw4Ha9vnkELTm3RgtvR8vqcrlkd+OAOrptpXtjctfSt6u2ajB/pl24j4OWkxPuzzwqrpVkX16dM0wwPcWmpvAA5iGlvU8ccpFpeAADwMSce6PPrhWT/1NjoDQCTgDMkkREA8zwvYx6KHu6yPn1PGze1M+OaWNWjRNF8H0KLg4je4Zl5nPeIAlGanqlO2Hvva0cgk5Kj1Jzv4QuNQhzQ0uMkHBG7j5qmsvqYdJye5Ik/Pledo8kGnKHQPa/tDJgmobbdX9P5wS6j9oQ4og+8Dte4YEYkNkE9eY4VC1TS6VQl4J3uLnOLiJcSecdSZTPxJWZ7Uezp+09x273C/YejpaMGAZBwYyCuX29WvSa0UnMYCXOc4FrSOGwTAA+LHkhlnlcu+Pseho5LJgjkinz+pVrOq62qBr52k4PbyWi6HrQIGVUPEFo2lSDXhwP3Z5ccT6cz6IDQrxzMZLfzCa21bVM9HDlr5ZGyU6weEs1HSd2QklhqTmwZx3VitNUDuYXKS8mna1yhB71I9Y/RNrLU4wUVd2zXiQkN1QdTmMt7dvRc41ygqSfDLvvygLwyu31ELc1cJ5iQVCO4smueS4Dg5VU1Jux3UtnIHJHWPNW6/qwCVS9RqzPqui+KHrmxjqmn+221aBApOy6MY53Rw3+4XdCtTbFKmC9x/BmT5d/XjzUXhu3DarBUph9I/Fuw1pcDBJOBmPVXJ4t6c+zaGOI+6Nu4juREc9VHJ8i22efnm0tnYm0zw6+q6XQxgAnq70G04PzVws6IpksaAQAOcNaOkdBPzJVPuNRe0yyoRGSQTsaAIgN446xPc9oNDfWrndUcfZySGZznl55J8uOizPNjhFy9BcelnlfZatTtqFcQY2yA/PxNkbmkCei0AXDYERECI4iMR5LPbXS7ZpJ/h7fjJ9jSBnnkNngFOLQNDQ1rQGjgNkATnEFUwa+CT4Kz9nzXTLhb3DeJE9uqm9qFUKVswGQ1s9Sck+fmj7eqB2+XZH43c+vud8G0uwm51mk2sW7my1o35EtnIn5fqoH+KaH3XF0fgEjHTcMKOpeAH3QAT2Alx5z+a7/izGc+Ryh8R6DfCuuSmVLuvVfVd7B5Lnk+6xx90fCAY6NgHzCa6G2tSqh1Wg5rQ1zi4tENG08kHHpyi9VrXJ/0qga3o0Bo9ZJRFGSxu/wCLaNxBkExkjOQjPO3Bxv8AY8yHsDCs/v23e7d97HtK83N3BpIPBjkeSqGuaKLhz3mkRMZALXnETBwfyRTq5ZgHA81xVrCNznepJXnwlsmu2/rX+D6HCp4pboOigXng6/pwaDGPGRtDmMcI6kOcBn1PVds8K6i8w6jTpiMk12SMdIB9Fodretc0FjpBHPl3XN3exkmRA4Oee60vUY12gynllwnS+n+7PtNqXbaOxzKbXAQCKgfEDBIwPz+iAbo7mtIY9rX5h7juO50y8hvJkzEjKLoVzUG8EBnlxjELov7FLPUt8NfqZFo43bKlafZlSa3+ZdPPH+nTDRyce8XdI/NNNG8KW9s41GuqPdHLzTxiDEMkElOfantg/wCYU9CnI96JPE9p7KstXkz3CXQI6XFi+auSOtTY9paaZOYcHlxG04gZAhCv0i2Ef/zUIB602TjIzHdMqtUNAxPYDnGCltR0mTGT9Sev5cqVrHwuPw4LrHGfLX7kFd9MtfTZ7k+7FOGlsZxtHz+aV6i0/Dz/ANR546j1Rhr/AM13uwBiYEkjq3uOnzQld4dMd/l3P7KWWbfZpxxoofi6yDqZqSNzSzmSS0nbtHpIP/aodFtJxwMevAJz80y8TW7qlM7QSGQ90dGzE/8A6S3Srjblelgk54o34M88S943Q2q2bqIlslvUdvRE2dMOAe0+oymVnV9o2CMFLm0fZVI+6eP6KrimrGtp0PrB24w35/3TW7sQ5vGUqsXAHAhWGg+QmhXRHLa5QorVIQtzX+ijuLjMIW7qoD0KtUudxgJDUpbngeaa3ALnQETbWAZk5PddFW7KPgnbSik0ZEl31AbBHmuqlYMpgubgDjt/VD1bxsQTBExPBmOvRWP7O6bbi5JLQ9lJu6eWioT7ueCQNx8sLD7qU8svq/t/4YMsHGTbRXdY0uu00BUZ7NlYF4Z9/wB1w/1PkQY8wm+lW+0Y53Y9JVy+0TT3votrUxudRLi4dfZu27iO8bQY7SeiqVN20A8k5EeX5ZWbXY3F1Ho3aSSlCxux0BE0axIxMcT5+iXMqz9JA8vL6om2e4NHSe3Iz+S89No0S6GAqTGQZ/z5Lug+PRL6rms2jdLnGODkQSTHb3UTSBDZfEciDzOArLcnyT4aDWVupx/TyUdS4DsAnzwgateSMZ6Z4UT3kfPmOUHmbOUBo25gcj58rh94ekH5folBe5vPXp19Sp2UnO4b8zn+yPvpPhHbEGmp+Jox3ER817X02lUbJBaCRHp2E8DPKgtbVofuc4Ejjt/Qol9+DjmPT8lWMkuZfkJK/AQ+0b3PGMN7eiDubR1QBoO3mfvbpx5R6Ll93kZjHHmvHagdvIAn5n/PJM5xuwJSQRQptpN2sAIHnPrPmu6TQTyI+QS32zBmf29FzWuA3LnATHJ6HGcpfec9BpsaG8a0Q1sn/OFEb3HvNySQCCMevZKql2RxEdeJ+QQmoaqKTHv2OeQJhsTgcAEJo5Zt1Z3u16DN9ck88T3nPPKU6Rdve6p7Q/C4gcR1B4M4jy/de6ZqzK9P2kbQZx2z3gfopKDadMHYJnOQBkmZx1kk/NC9tqXZRL0C5aGyXZzhvxcGJSnUawAIb2/MjrCIq3AaCTiePnwkGo6m1gLnfC2T8x08zx80IpukkOuOWIvEPiE27nUmZe5o3dgDmD/nVAaHch4n5EdiqzfXJq1HVDy4k/0R+h1NrvX9V9BDFsxKPoYI5nLI34NA0+qWmE2u7Pc2eqS2D5AVmsnbmgJFwy8hXp91Bh3IT23uUl1eyIO9vI/NC0NU6deyR8M6tyOQ95MgfVQXDanYfX+yd21NeXVOMJtpylyKLO3PJH5ru6B/4TMUoCVareMZyRKNUqOTsQ37MmTjqtr+z/Sm29lSAEOeBUeepc8Tn0ED5LEqYdcVG06YJc8ho7kn9uvyX6KsqOymxn4Wtb9BCaCMeslwkTrMvF2l/wANXGz/AEnguYPwkH3menvCPIjstNCjuKDajSyo1r2nBa4Ag/IpM+H3ka8mfBmeKV+DIbe94+UcEeeQm1PUgQzgnjMRxgEdQjtT+zOkXF9CtUpz9wjeB5AyD9ZVWq0n0ahpn+aBhx42uHGDM/Iryp6OcOT14Z8eXoclwBBJl3Ent2/zyUtxfEiJnHGAB5JQy4bzte35SPlGEFd6k1h4cQerYOesicfNY5YcltFkkWA3YHn6Lunctd709euOFTna83oKoPmz+hX1TXKj9oFN5AGS4xBxgAjPX6po6XJ6AdFoffBgPvPMDO0S/np+QU9O+9xpLnQfu4DjPJIHKqVG/eJmkM8nd+W3C+uNRqfhA7DcePk1U+Gy9JfcDotlbVIG3pPfpHooXayGkBvPJJ7z5Kk1rmo6Z2gHOJP5f3Qr6jsDdJ4E8ASTxPn3VI6Ofli2vQvv/qYycd5mOnA7qKpqTQe/mCIHPRUipeVYjcPkB+8r2nUceXOz5wPTCb4KXlnbkW+pqjYJGfyXjNV3NBc2MYHTCrhpAxO6OsEpjptpRdgyPXc36Tyu+Driw7kMW30GSRPpkDspheNb8Rbn8Rz3wJkoi18PUDHuBN7bRqDeGN+gVIaC32LLLFFYZc5hokdA0EgT0MccqZ26JFOq75R6wHFXGnTaMAAegXzqK0r2fjS5Yizv0KD/ADnEB7Qxvf8ACYMcAk88/kq/4+ikBTbU37w2YDQ2GZ90ZIk85WoVrUdlVvFnhVtywbYbVb8Duh7td5for4sMMcroXK3OPBj6Lt3oe9tX0nup1Glr2mCD+3cea9oFbGrMNl50W9DgD9fVWmyuVmGmXRpvB+6cH+quVvfCFGUKNUJ7kWurWBEKtXVi2pUwSIySMfJd2ld9Z+xpx1PYJ9W00Bo28j8/VLVoa1FnLa7Wt5Qrape6QCV7e/AEXZfCFyVsDdIAuaNR3l+ZQjdCbO5x3O7nKf0uSuuidRQNzK0zTtjw5sgj4XDBB8iOFqPg7WjXpllQzVZyfxt6O9eh/uqNV5TfwX/7xv8AsqfoExLURTjZogK+lfL4JTzxNrmqETSpH3/vO/AOw/6v0VUdYt4R1v8AE7/c79SpKiSSs9HCti4AKdgCIjhdO0hh6BMaHK7qJdkfQvvkVu609g6AICrbtTu9Vf1bg+iTYkV3Ohfd3IGGZ8+nySl7yin8fJBOUmwo5c9DVCpnqJy5HMhjOETbtJKjpoi05VEKg+1OU4trcOxx6JLafErDYcqqigNhVCzrMzTc14/C6W/Q5H6Iq21PMOBY4YIdgj/O6MtOEr8Sf6tL/Yf/ACSyVdCJ2x5b1weqPpEKr6d0T+3TRYs0FVmghBPtkZ2Xp6qjJqTRn3j/AMNe3p+0Y3+dTHTl7OrfXqPp1WaUbdb3WWJ1/wDUqf8A2VP/ADKCYMiXYM6imGkbnnZMQJny7IdyK0P43en7pm7QMfEi86S5rG7WjP6qwW9QPb5qo23RP9N5QLyVqz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TEhUUEhQVFRUXFxQVFRcUFxUYFRQVFBQXFxcXFBcYHSggGBwlHRQVITEhJSkrLi4uFx8zODMsNygtLisBCgoKDg0OGhAQGywmICQsLCwsNC8sLCwsLCwsLCwsLCwsLCwsLCwsLSwsLCwsLCwsLCwsLCwsLCwsLCwsLCwsLP/AABEIALkBEAMBIgACEQEDEQH/xAAcAAACAwEBAQEAAAAAAAAAAAAEBQMGBwIBAAj/xAA+EAABAwMDAgMFBgUDAwUBAAABAAIRAwQhBRIxQVEGYXETIjKBkQdCUqGxwRQj0eHwM3LxYoKyFTRTc6Ik/8QAGgEAAwEBAQEAAAAAAAAAAAAAAQIDBAAFBv/EADERAAICAQQBAQYFBAMBAAAAAAABAhEDBBIhMUFRBRMUImGhcYGRwfBCsdHhJTLxI//aAAwDAQACEQMRAD8ACqUyOqV3zyIymt1cAJPeAv6LIuRkS6dexiStB8K1ZaMrLxRIWgeBahLBKZRV2CRotDhc3LZBXtvwuq7oCcQoHicubPvEfNZ5qd28cPJ+ZV08dam0S2ROVld1eOJgJ4KzRFcHr61Sq4NJJWm+C9CFJgceTnKqXhHTtzwXBapZ04ACTLLwi0V5CmBTtCjaAFKKoSpAZ00Fd7fNcMrBdtqApqFPtq8DVIFy4IoKZztXsLkuXcIhZy5erl7kDXuyFx1WHGF8WquO13afeCNt9aY7hwXUc4saFq4qNkIZuoN7ohlYO4QBTMy+0Hw9n2rOesKk2jDOSVums2gqUyD2WRatY7HOHmnXKCdW1SOCUxpViVXrWpHKYMq4wVKeJCtWPKL1O6SOUpsbnOU3puBWSUGmQYHWYQibUOARZtAQpqFCMFBMVAzHuKnleOhpQlxcwSEzhYQa4qglemiTwFNbWBJkplTtynXRwrZaTyFbPCNDaECKQhPPDjMLoSe6hWy2W/CUeKdTFGk5xPAKZ1Ku1srEftI8TOqvdTaYaDnzWlKxoRtlV1zV3VqhPcqKwoTygLZslWDTqHCs3SNCLz4Ps4Eq2urBgkpToFLbSCE8QX2NjVl7kVoIr+I2g4Qlx4nnDQlVDTHvKsmmeGWAAuyVVKgNoX2t7VceqsFgHdUTSsGt6IukwBduQjkSUXKdyiYVLKNinELoBfBdhcFsjfSlC1LUFFueonPXWDkT32jtcFVr3w/VYZpq+7184BHcMm0Z3TNVuHgjzTLRtScx+1xwVZbm0a7oEgvdHIyECl2WYVA4YWceLbWHkq06LdEHY5K/GVCM91yEqjPXUwvaYKkrMgryk+CqNcACaJIKsulU5AVcBghWrSao2rLkiRmh5QtAQobihHVEUa2AoLo9So7UiImvHxKRXNzOU41N2TCrl2VSI6L9atwEQWApVa6gE3060NUyJDero/8AHuVNX0CrBvZkmGguPl+/ZWPRrdzIDhlEULZrBDRA/MnuT1K7qPEKscVcllhtE2rVw2mZMYX538TvD6zy3iVrv2gXFT+GlvUCY9MrJqNpLHOd8laAIKkKLV0FP9JducB5qth0OKtXg+331QeyafRWPZpDamyiB1hBabYb3bii72mSWtCe2NqGNChApJ0c0LQNHCIDwFG5/QL0UZ5TW2Cl5OjXXu9D1KMIc1i3lB2uw7U+hj7VTU6kpUy4RtEopitB7V8SuGFeuCoIQVHIV9WV7d1IS0VpOErKRjYw9tC8klc0G90WwhCjm6IWuI5UzQCu8FQ1GEZC7oHYv1DT9pD29ELrtt7Wj5wn9J+4QUG+3gEdEydg6fJjdVh3lp6IW4MFWDxJb+zrE91Wb8yZVovg6Qwo1pATiwvI9FVrZ6d2nCjlROfRbaGpABc1tQlKafGOV1u7rKRoiu6sSkFzV3cI+894xKEpW6tjSAaf4d8IinD65D3chg+Bvr+I/l68q0Ehq6e6EvurhMqRohCzq4r5Q5cSQBknA9Sgq10mOi05duPy/coXbNE6xxsL1XShUpbDkQB9Bysd8Wae62O2MGYW+0m4VC+0/QzUpbmiS3PyTrswwlzyYK1suWlfZ/Z4lZ6KPvx5rWPA1GKQRyvg0xLLSoe/KLq1Oi8Y3CGunbcrO+B48sLpuAXj7oDkgKs3WsOcSykJPU9lTby5q1HO9pVIAMGMBXxw3Am1Hs0qtqbejh9UO+8DvNZ3a7GOY5tQvBcARM8q6XenhrQ6mekwqTxOP1Ohli64C2EynNq7CQaNXc74mxCsFPgKNJFMndBtNy73odpUoXJiOIv1JspQZYVYq9OQq1q1m8nBgdU12Nj9CR2p9GguPYJHeeM3U3FopEkJ/aU206ZAGSD9VTLrT7rJaxpJJyVaEYf1MlKUre2I40vxz7R2003Aq12WqMqDBz1B5VI0XS67arXvpiOsK23WmB72uaNsckYlLNRStM5Nt00M6GCinNkKGjTgBFkYUkgTZmX2g2pBkLPbqr0Wu+O6E05WS3VLKtHoLZDa1MwrDpMlwCr9vShysumuAz2U8zpE5FhbRACAvDEypf4nzSPWb7aFhxptk6I318r62uRKQ1LwlcUqxlbYwo6j9EXd2kl3eScFF3zAc8ehVP1fUQx5ptPHxeU/d+kfVSdm5SjjjY29vyZVo8PvloWZO1UNHK0HwfW3MaV0Y82YMs5TdsulHhCay0ezdPYoujwhtQqMLS2Z8hlUER+br5g/iKkcbjC0rwY3+WF7U+ztj6pe6q5rSSQ1jROf+p0/orNpeh0qDQ1u4+bjJ/KB+SEnZrUkiamzCDvKUghN2Ux2XZaENthUqZVrXRYJIxKDr+E6ZJLhM5Kufs29l9sb2RSaDubdlLo6Fb0/haPojW0icNGPNWOsBCGbcM7hNbY6lxwgC3tNuSVO1y6fUBnyzw79hhAVNToNcGmqASQDI4JE4z72J47FL2DevIyU1N0JdTvZcWtk/BEgtkPnBLoAIiSOcERK5r31RjixzADhwJD9jqZftkPbLZPMEiJErjnNdDdxlD1aAdygampCAWOBOJ3Ne1vxQ5o3RJw7Pl1R1xdbabXkSHSW8NkQSOXECQOTCK8fURySAK9g4Zaofaubyw/JNqd00j3jtPVnxVB1yxsn8uo7rxt3TMkOaR3kQYEmD5D9Uavob3qXDAaF6O35I6lXngKQMaegUzGQhRzafSOA1TAqG4rBpAGSfoB3K9Bd3B+SAm11Yh8YUpouWZ2Oh1rkkUWTHLiYYD2Lu/kJWuas0PpuacEg4/p3QuksZSY1jRAAj59SfMnKbfXCKRhaMsvPCt3RkuoucB96nDx9G+8PmEro3ZbK3sVmpRr3hW2vBL27X/8AyU4bU/7sQ/8A7gfKFze7hk5RdGOHUygLquXHK0DUvsqcBNtcbj+Gs2J9Hs4+bVRtY0WvbO23FJ1Mn4SYLHf7Hj3XegMpoRiuiVUL11TGQvIXdLkJ2E2DX9U9mwluXnDQfxdz5Dn/AJWf1NwMuyTJJPJJMkq2XVA1XbjMDDfTv6lcWGg+2fEENHxH9h5rDu5oOSe+VLoq9ppNa4dFJpd3PDW+p/blax4asalCmGu2yB0kj9kXY2bKbQxjQ1o4ARbXKibG2LyTmq4/E4ny4H0C9aVCHLw1IRO2hBco3VAEFWvmjqleoasI5hLLIkUhibH/ALZcmuFRaniPaYc4DtPU9lG3xSHHayXkdGAmD5ngfMqfxCNK031L4a6FudSazl0fufLuq8y5uKmA0MxkukkeW0dfmpbTSgHb3uc9wn3nGIn8IaAG9lnnrYr/AK8jrTpdnVTVa9aRSpua2ARUcIDt0/COcR1COt7c7IO7fxIIDdpORAbzB2zz1RDaJA91sRwIAC4oMqbpcQAOGgfqeqlLV5G/l4A8cWuSGrQdgtqAucC4khrhxtBqCAd0QJnO2VJSa4AAuk/ec0Bu4jqSCCO3zPPKM2yc/X5YUraXYf1/zKWWXLJ2KoQiqAqlqxxMgzt2lsuLSD0icj1811cWjXtAcCQJHvOc07SCCGumW8lG1WAEZcDwOSD69PquiyOk+sIf/RO7O+WqoWii9rXezLGe/uDwffEiINSBu9SODHmuKOlvc7c9wcTmA6pEwJPxBpyCeOvlKZvpTzPohH2pJ90kDgweEyz5V57/AAO93BnP8A0TPsxMcTulpkZkxBHQDIC5rWjajgSTEy49xtgy3IcZzOIOYPClo2xE7nE+g6CegU76QiWx85lKs2RO0/uFwg+/7Cqu9zT/ACqIyXFzwTJjjJIOc8gRB7rmy1iqGA1WnjPulvBO4ZJgiJ6yDjhNWt479RjCBqPip7MsB4AwYk8D1wfotS12Sur9SK00b4YHW11nthMtDmtjdwTk4I7jMc+SdUbqRPKR63ozXsgt5AIaXPAG1wcCNpxkf4JSXTtTfbO2Vd5pRh9Ta17SH7S2o3EnLTuaNsOHaVqhljk5j35XoGuKf5P1Ldfje0hVyjdOpu9m856E/eH9U8bdtcJBS3VrQVG5GekfsUzpofG9vD6DKF3IRtvcR1VKoamaR21Pk7v/ALuyZ22qA9v2SqddjyxplxpVgV9dWlOsw06rGvY7Ba4Ag/L90koXo6FMaF1IVVJMxzxNGc+Lvs2fTBq2W6owZdSJmo3zpn748j73+5Z4DBg4IMEHBBHII6FfpelVSHxR4Ltr33nDZV6VacBx/wB44ePXPYhOmRFlpbF0AcdT2VitLcMaAAoLOiGgAf8AKPYFnjCuRox2o+hcVqe3P1RGAlWq3eCEzpIpBNvgFv8AXG0xzPp+ySXHidzgdoj1SbVCGkuB+vT0SC8qVS0kkt8gs8tz8mtRivA+utdI5dJ8kkv9Zf3j80i/j9uDz+qsHh3RzVc19QGCfdH7kdUmRLHHdIeLcnSONJ0h9dwfUyPuh09eHHtHMLQdL0ttMAANEdenZS6Vp/BAx/nH9U7tWN+EAvPXZmM8uPA/fK85PJqJdceBsmSGJdg1sBv2jJEyRMD0PX1Rho57Y7fqV66o9pgUnAdTgkemf8hKtQ1Gq1pd7JxGR70Y8zBK1PSOCuXBk+LU3UQq9rvDtrdmzBLi446ukc9+6Wah40tqIh7xUeMQwsGYHAyQPmqvqt3VuHxV92gDECYqOkxOctHEcHmFFXt6DfikEAe6Gj/AvR0ns+OWG+6R5Ov9qy02X3Tg7q/Tvn+xYB4wpvAfSZUdvcGCCS0EmM9ARieMOQNL7Q6rQIonZLg0hwcXAGAQyQ6PM4yEvsbugx0A1C18BzfcHcS0zLTBIx38gmf8XaM4oDH4qjlHUaZYJ02ueu/2R6/sf/kMbk74dUq/u2cUftBuHODCKbJ4DmODj6SYK81Lx3Wt3PLy0taWhsYcd9NrzIAxG78whNTAr1aRZQ2hpk7Q7aS0Et3OjAJ2tJ7EoSl4Ye81nXj2v9sZLWj4HDDH03fdc0YAAIgQZWVNbrcuP9lNVpZ4sm2Cvj9P2NL0ulfVQ1zmUqIIkh75eD09xjXNPzcPRNRpVXrXbP8A9cx/+gq9T8U1WgCGQMe7M47lw/ZcVfF7xktd8nx+y07sP1IfDaj0X2CPEl++02Go5rmuLgHNa6REctAPfnyQlDxE18Brg7dj3R97tiFTvE/imtWcxj2ggO9xrdxfucNvP3uYgAJfrWkXlClv9lUpNyTUc3A4PvROz/uhTlFSl8vRZ4lDEnJ/N6Gju1oAxvbzBmJmAYknlDVPFFKSHOa6ONuTB7ACB9VkVsyoTLvePUk9PUpvpl63cNwc4CZgEj5wg8TX4CqKauzRqXiWlUJbtMGBJx+2Pqh9TtKdZpa4tgnMuGCfUg9VXBrbAQG0mnEnDgQf7J7o/gp1SsLitVc0FoimwAOLXCYqOIxycATBGZRjpt8qj4/IWWZYlcv8lYu7mtaVB7p9i4AgyCGu+8AABtZyQ3MDrAw+0/Wg8cq96n4ata1E0n0xtIiQTuBHB3Hkjzlfn2pefwdSvQduc+nVcxjw73drHkHczzAnHC3PFJRTfZPFqoTe00q+tW1B/mVXatrUpE7OO3T+y+0PWzUAkgBXG3tGPblRqzVu28las9X6ZB7f5hP9PvXHrCV6rosGW9EDa3TmGD/Yocoa1JGhWlx0lMqdRU3TtQVgt7mVaM7MeTHRCy4Y3khEHUmj+qhbbMHAhJtTa9mW5b1HVLJtIeMYyY2utQEYVe1a/EcpBqGtez4yD0HIKU1L1zyHOGO39VKpSLKKiMmU/aO3H4eg7+ZR9Xw66q0fzGtkT8JMfQhK23w2yptL1+p7xgFgho57KeVyiriTzSlGNxAHeDQ1+51YOg8Fha367ifyVssry3o7WgkujLsBnYx1wP6L2x1K3cDuME8gjj6ri7sLOoCZdj8ALv8AxBj5rNNPJTk0zFHWTjwz1/ihhJa5pAOAYLWDAOAeequPgnUKbqT2gjcHy7IMgtGx2DxGPkVl+oeGbUD+Zc1KbARO9n8vJ4JkAE8TyjdU0XUyxn8A1jqJA9m+3cKZLT13OIkeYJW3TxcGnFf6DLJjywalKn4NS1K/YyS5waIzJAH1Kquo+N7NjHj2rHumA1h3E48kBoHget7IOuWVX1iJe5z6dRwcQJ95z/UY7JXqn2eXvthUo0GwdzXlz6bQWOHJDSXT6AlaMue1tapepaGhxQh733sW/T+Pn6ih+ovrBzWgbS7c2XRHPSMcn6r4aLVqR77GdMS76zCd+H/s3u5IqVKLIIHLy44ydu0Rz1iVdKf2fgM/9w7fHOwbZ8xM/msUZ6mCrC+O/wCWatQ9DncZZknJKr5+9d/mUnS/B9MQalSpUPYQxv5Z/NNzY0qZ91jQe8SfqcpdU1GvbvqUzb1ar6bi0xtayR2e8jcCDOAeeiX1r3Uq520renTc7gGXkYnmY79OihlxajOrb/V0CHtDQaWTxQnFc9J+SwOuYOEHeXcfEQ0eeP1SjXNJ1SoRstqlBomQx76u6Yy4tgYjgAclUe402uyr/OBInJyfXdOR80IaR/1TX4KmbseqWS3jg2vLpmhs1Br8UyHf7SD+YUV097Wlzm4GTGcegz+S40F7QAMAR07/APEp++8ojHu98bu/E7sY8ksUn5NMkVfwhq1M6iyqWl7GNqGWiQx5bDSZjOSPnPRaFrmvVKjH+xmntG5v4nFsOO7pwCNuRnqodG8FW77YVKZfSq1QahMgt3vzlhGGmeBCH0x4eIcADJY4Tw4Ha9vnkELTm3RgtvR8vqcrlkd+OAOrptpXtjctfSt6u2ajB/pl24j4OWkxPuzzwqrpVkX16dM0wwPcWmpvAA5iGlvU8ccpFpeAADwMSce6PPrhWT/1NjoDQCTgDMkkREA8zwvYx6KHu6yPn1PGze1M+OaWNWjRNF8H0KLg4je4Zl5nPeIAlGanqlO2Hvva0cgk5Kj1Jzv4QuNQhzQ0uMkHBG7j5qmsvqYdJye5Ik/Pledo8kGnKHQPa/tDJgmobbdX9P5wS6j9oQ4og+8Dte4YEYkNkE9eY4VC1TS6VQl4J3uLnOLiJcSecdSZTPxJWZ7Uezp+09x273C/YejpaMGAZBwYyCuX29WvSa0UnMYCXOc4FrSOGwTAA+LHkhlnlcu+Pseho5LJgjkinz+pVrOq62qBr52k4PbyWi6HrQIGVUPEFo2lSDXhwP3Z5ccT6cz6IDQrxzMZLfzCa21bVM9HDlr5ZGyU6weEs1HSd2QklhqTmwZx3VitNUDuYXKS8mna1yhB71I9Y/RNrLU4wUVd2zXiQkN1QdTmMt7dvRc41ygqSfDLvvygLwyu31ELc1cJ5iQVCO4smueS4Dg5VU1Jux3UtnIHJHWPNW6/qwCVS9RqzPqui+KHrmxjqmn+221aBApOy6MY53Rw3+4XdCtTbFKmC9x/BmT5d/XjzUXhu3DarBUph9I/Fuw1pcDBJOBmPVXJ4t6c+zaGOI+6Nu4juREc9VHJ8i22efnm0tnYm0zw6+q6XQxgAnq70G04PzVws6IpksaAQAOcNaOkdBPzJVPuNRe0yyoRGSQTsaAIgN446xPc9oNDfWrndUcfZySGZznl55J8uOizPNjhFy9BcelnlfZatTtqFcQY2yA/PxNkbmkCei0AXDYERECI4iMR5LPbXS7ZpJ/h7fjJ9jSBnnkNngFOLQNDQ1rQGjgNkATnEFUwa+CT4Kz9nzXTLhb3DeJE9uqm9qFUKVswGQ1s9Sck+fmj7eqB2+XZH43c+vud8G0uwm51mk2sW7my1o35EtnIn5fqoH+KaH3XF0fgEjHTcMKOpeAH3QAT2Alx5z+a7/izGc+Ryh8R6DfCuuSmVLuvVfVd7B5Lnk+6xx90fCAY6NgHzCa6G2tSqh1Wg5rQ1zi4tENG08kHHpyi9VrXJ/0qga3o0Bo9ZJRFGSxu/wCLaNxBkExkjOQjPO3Bxv8AY8yHsDCs/v23e7d97HtK83N3BpIPBjkeSqGuaKLhz3mkRMZALXnETBwfyRTq5ZgHA81xVrCNznepJXnwlsmu2/rX+D6HCp4pboOigXng6/pwaDGPGRtDmMcI6kOcBn1PVds8K6i8w6jTpiMk12SMdIB9Fodretc0FjpBHPl3XN3exkmRA4Oee60vUY12gynllwnS+n+7PtNqXbaOxzKbXAQCKgfEDBIwPz+iAbo7mtIY9rX5h7juO50y8hvJkzEjKLoVzUG8EBnlxjELov7FLPUt8NfqZFo43bKlafZlSa3+ZdPPH+nTDRyce8XdI/NNNG8KW9s41GuqPdHLzTxiDEMkElOfantg/wCYU9CnI96JPE9p7KstXkz3CXQI6XFi+auSOtTY9paaZOYcHlxG04gZAhCv0i2Ef/zUIB602TjIzHdMqtUNAxPYDnGCltR0mTGT9Sev5cqVrHwuPw4LrHGfLX7kFd9MtfTZ7k+7FOGlsZxtHz+aV6i0/Dz/ANR546j1Rhr/AM13uwBiYEkjq3uOnzQld4dMd/l3P7KWWbfZpxxoofi6yDqZqSNzSzmSS0nbtHpIP/aodFtJxwMevAJz80y8TW7qlM7QSGQ90dGzE/8A6S3Srjblelgk54o34M88S943Q2q2bqIlslvUdvRE2dMOAe0+oymVnV9o2CMFLm0fZVI+6eP6KrimrGtp0PrB24w35/3TW7sQ5vGUqsXAHAhWGg+QmhXRHLa5QorVIQtzX+ijuLjMIW7qoD0KtUudxgJDUpbngeaa3ALnQETbWAZk5PddFW7KPgnbSik0ZEl31AbBHmuqlYMpgubgDjt/VD1bxsQTBExPBmOvRWP7O6bbi5JLQ9lJu6eWioT7ueCQNx8sLD7qU8svq/t/4YMsHGTbRXdY0uu00BUZ7NlYF4Z9/wB1w/1PkQY8wm+lW+0Y53Y9JVy+0TT3votrUxudRLi4dfZu27iO8bQY7SeiqVN20A8k5EeX5ZWbXY3F1Ho3aSSlCxux0BE0axIxMcT5+iXMqz9JA8vL6om2e4NHSe3Iz+S89No0S6GAqTGQZ/z5Lug+PRL6rms2jdLnGODkQSTHb3UTSBDZfEciDzOArLcnyT4aDWVupx/TyUdS4DsAnzwgateSMZ6Z4UT3kfPmOUHmbOUBo25gcj58rh94ekH5folBe5vPXp19Sp2UnO4b8zn+yPvpPhHbEGmp+Jox3ER817X02lUbJBaCRHp2E8DPKgtbVofuc4Ejjt/Qol9+DjmPT8lWMkuZfkJK/AQ+0b3PGMN7eiDubR1QBoO3mfvbpx5R6Ll93kZjHHmvHagdvIAn5n/PJM5xuwJSQRQptpN2sAIHnPrPmu6TQTyI+QS32zBmf29FzWuA3LnATHJ6HGcpfec9BpsaG8a0Q1sn/OFEb3HvNySQCCMevZKql2RxEdeJ+QQmoaqKTHv2OeQJhsTgcAEJo5Zt1Z3u16DN9ck88T3nPPKU6Rdve6p7Q/C4gcR1B4M4jy/de6ZqzK9P2kbQZx2z3gfopKDadMHYJnOQBkmZx1kk/NC9tqXZRL0C5aGyXZzhvxcGJSnUawAIb2/MjrCIq3AaCTiePnwkGo6m1gLnfC2T8x08zx80IpukkOuOWIvEPiE27nUmZe5o3dgDmD/nVAaHch4n5EdiqzfXJq1HVDy4k/0R+h1NrvX9V9BDFsxKPoYI5nLI34NA0+qWmE2u7Pc2eqS2D5AVmsnbmgJFwy8hXp91Bh3IT23uUl1eyIO9vI/NC0NU6deyR8M6tyOQ95MgfVQXDanYfX+yd21NeXVOMJtpylyKLO3PJH5ru6B/4TMUoCVareMZyRKNUqOTsQ37MmTjqtr+z/Sm29lSAEOeBUeepc8Tn0ED5LEqYdcVG06YJc8ho7kn9uvyX6KsqOymxn4Wtb9BCaCMeslwkTrMvF2l/wANXGz/AEnguYPwkH3menvCPIjstNCjuKDajSyo1r2nBa4Ag/IpM+H3ka8mfBmeKV+DIbe94+UcEeeQm1PUgQzgnjMRxgEdQjtT+zOkXF9CtUpz9wjeB5AyD9ZVWq0n0ahpn+aBhx42uHGDM/Iryp6OcOT14Z8eXoclwBBJl3Ent2/zyUtxfEiJnHGAB5JQy4bzte35SPlGEFd6k1h4cQerYOesicfNY5YcltFkkWA3YHn6Lunctd709euOFTna83oKoPmz+hX1TXKj9oFN5AGS4xBxgAjPX6po6XJ6AdFoffBgPvPMDO0S/np+QU9O+9xpLnQfu4DjPJIHKqVG/eJmkM8nd+W3C+uNRqfhA7DcePk1U+Gy9JfcDotlbVIG3pPfpHooXayGkBvPJJ7z5Kk1rmo6Z2gHOJP5f3Qr6jsDdJ4E8ASTxPn3VI6Ofli2vQvv/qYycd5mOnA7qKpqTQe/mCIHPRUipeVYjcPkB+8r2nUceXOz5wPTCb4KXlnbkW+pqjYJGfyXjNV3NBc2MYHTCrhpAxO6OsEpjptpRdgyPXc36Tyu+Driw7kMW30GSRPpkDspheNb8Rbn8Rz3wJkoi18PUDHuBN7bRqDeGN+gVIaC32LLLFFYZc5hokdA0EgT0MccqZ26JFOq75R6wHFXGnTaMAAegXzqK0r2fjS5Yizv0KD/ADnEB7Qxvf8ACYMcAk88/kq/4+ikBTbU37w2YDQ2GZ90ZIk85WoVrUdlVvFnhVtywbYbVb8Duh7td5for4sMMcroXK3OPBj6Lt3oe9tX0nup1Glr2mCD+3cea9oFbGrMNl50W9DgD9fVWmyuVmGmXRpvB+6cH+quVvfCFGUKNUJ7kWurWBEKtXVi2pUwSIySMfJd2ld9Z+xpx1PYJ9W00Bo28j8/VLVoa1FnLa7Wt5Qrape6QCV7e/AEXZfCFyVsDdIAuaNR3l+ZQjdCbO5x3O7nKf0uSuuidRQNzK0zTtjw5sgj4XDBB8iOFqPg7WjXpllQzVZyfxt6O9eh/uqNV5TfwX/7xv8AsqfoExLURTjZogK+lfL4JTzxNrmqETSpH3/vO/AOw/6v0VUdYt4R1v8AE7/c79SpKiSSs9HCti4AKdgCIjhdO0hh6BMaHK7qJdkfQvvkVu609g6AICrbtTu9Vf1bg+iTYkV3Ohfd3IGGZ8+nySl7yin8fJBOUmwo5c9DVCpnqJy5HMhjOETbtJKjpoi05VEKg+1OU4trcOxx6JLafErDYcqqigNhVCzrMzTc14/C6W/Q5H6Iq21PMOBY4YIdgj/O6MtOEr8Sf6tL/Yf/ACSyVdCJ2x5b1weqPpEKr6d0T+3TRYs0FVmghBPtkZ2Xp6qjJqTRn3j/AMNe3p+0Y3+dTHTl7OrfXqPp1WaUbdb3WWJ1/wDUqf8A2VP/ADKCYMiXYM6imGkbnnZMQJny7IdyK0P43en7pm7QMfEi86S5rG7WjP6qwW9QPb5qo23RP9N5QLyVqz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QTEhUUEhQVFRUXFxQVFRcUFxUYFRQVFBQXFxcXFBcYHSggGBwlHRQVITEhJSkrLi4uFx8zODMsNygtLisBCgoKDg0OGhAQGywmICQsLCwsNC8sLCwsLCwsLCwsLCwsLCwsLCwsLSwsLCwsLCwsLCwsLCwsLCwsLCwsLCwsLP/AABEIALkBEAMBIgACEQEDEQH/xAAcAAACAwEBAQEAAAAAAAAAAAAEBQMGBwIBAAj/xAA+EAABAwMDAgMFBgUDAwUBAAABAAIRAwQhBRIxQVEGYXETIjKBkQdCUqGxwRQj0eHwM3LxYoKyFTRTc6Ik/8QAGgEAAwEBAQEAAAAAAAAAAAAAAQIDBAAFBv/EADERAAICAQQBAQYFBAMBAAAAAAABAhEDBBIhMUFRBRMUImGhcYGRwfBCsdHhJTLxI//aAAwDAQACEQMRAD8ACqUyOqV3zyIymt1cAJPeAv6LIuRkS6dexiStB8K1ZaMrLxRIWgeBahLBKZRV2CRotDhc3LZBXtvwuq7oCcQoHicubPvEfNZ5qd28cPJ+ZV08dam0S2ROVld1eOJgJ4KzRFcHr61Sq4NJJWm+C9CFJgceTnKqXhHTtzwXBapZ04ACTLLwi0V5CmBTtCjaAFKKoSpAZ00Fd7fNcMrBdtqApqFPtq8DVIFy4IoKZztXsLkuXcIhZy5erl7kDXuyFx1WHGF8WquO13afeCNt9aY7hwXUc4saFq4qNkIZuoN7ohlYO4QBTMy+0Hw9n2rOesKk2jDOSVums2gqUyD2WRatY7HOHmnXKCdW1SOCUxpViVXrWpHKYMq4wVKeJCtWPKL1O6SOUpsbnOU3puBWSUGmQYHWYQibUOARZtAQpqFCMFBMVAzHuKnleOhpQlxcwSEzhYQa4qglemiTwFNbWBJkplTtynXRwrZaTyFbPCNDaECKQhPPDjMLoSe6hWy2W/CUeKdTFGk5xPAKZ1Ku1srEftI8TOqvdTaYaDnzWlKxoRtlV1zV3VqhPcqKwoTygLZslWDTqHCs3SNCLz4Ps4Eq2urBgkpToFLbSCE8QX2NjVl7kVoIr+I2g4Qlx4nnDQlVDTHvKsmmeGWAAuyVVKgNoX2t7VceqsFgHdUTSsGt6IukwBduQjkSUXKdyiYVLKNinELoBfBdhcFsjfSlC1LUFFueonPXWDkT32jtcFVr3w/VYZpq+7184BHcMm0Z3TNVuHgjzTLRtScx+1xwVZbm0a7oEgvdHIyECl2WYVA4YWceLbWHkq06LdEHY5K/GVCM91yEqjPXUwvaYKkrMgryk+CqNcACaJIKsulU5AVcBghWrSao2rLkiRmh5QtAQobihHVEUa2AoLo9So7UiImvHxKRXNzOU41N2TCrl2VSI6L9atwEQWApVa6gE3060NUyJDero/8AHuVNX0CrBvZkmGguPl+/ZWPRrdzIDhlEULZrBDRA/MnuT1K7qPEKscVcllhtE2rVw2mZMYX538TvD6zy3iVrv2gXFT+GlvUCY9MrJqNpLHOd8laAIKkKLV0FP9JducB5qth0OKtXg+331QeyafRWPZpDamyiB1hBabYb3bii72mSWtCe2NqGNChApJ0c0LQNHCIDwFG5/QL0UZ5TW2Cl5OjXXu9D1KMIc1i3lB2uw7U+hj7VTU6kpUy4RtEopitB7V8SuGFeuCoIQVHIV9WV7d1IS0VpOErKRjYw9tC8klc0G90WwhCjm6IWuI5UzQCu8FQ1GEZC7oHYv1DT9pD29ELrtt7Wj5wn9J+4QUG+3gEdEydg6fJjdVh3lp6IW4MFWDxJb+zrE91Wb8yZVovg6Qwo1pATiwvI9FVrZ6d2nCjlROfRbaGpABc1tQlKafGOV1u7rKRoiu6sSkFzV3cI+894xKEpW6tjSAaf4d8IinD65D3chg+Bvr+I/l68q0Ehq6e6EvurhMqRohCzq4r5Q5cSQBknA9Sgq10mOi05duPy/coXbNE6xxsL1XShUpbDkQB9Bysd8Wae62O2MGYW+0m4VC+0/QzUpbmiS3PyTrswwlzyYK1suWlfZ/Z4lZ6KPvx5rWPA1GKQRyvg0xLLSoe/KLq1Oi8Y3CGunbcrO+B48sLpuAXj7oDkgKs3WsOcSykJPU9lTby5q1HO9pVIAMGMBXxw3Am1Hs0qtqbejh9UO+8DvNZ3a7GOY5tQvBcARM8q6XenhrQ6mekwqTxOP1Ohli64C2EynNq7CQaNXc74mxCsFPgKNJFMndBtNy73odpUoXJiOIv1JspQZYVYq9OQq1q1m8nBgdU12Nj9CR2p9GguPYJHeeM3U3FopEkJ/aU206ZAGSD9VTLrT7rJaxpJJyVaEYf1MlKUre2I40vxz7R2003Aq12WqMqDBz1B5VI0XS67arXvpiOsK23WmB72uaNsckYlLNRStM5Nt00M6GCinNkKGjTgBFkYUkgTZmX2g2pBkLPbqr0Wu+O6E05WS3VLKtHoLZDa1MwrDpMlwCr9vShysumuAz2U8zpE5FhbRACAvDEypf4nzSPWb7aFhxptk6I318r62uRKQ1LwlcUqxlbYwo6j9EXd2kl3eScFF3zAc8ehVP1fUQx5ptPHxeU/d+kfVSdm5SjjjY29vyZVo8PvloWZO1UNHK0HwfW3MaV0Y82YMs5TdsulHhCay0ezdPYoujwhtQqMLS2Z8hlUER+br5g/iKkcbjC0rwY3+WF7U+ztj6pe6q5rSSQ1jROf+p0/orNpeh0qDQ1u4+bjJ/KB+SEnZrUkiamzCDvKUghN2Ux2XZaENthUqZVrXRYJIxKDr+E6ZJLhM5Kufs29l9sb2RSaDubdlLo6Fb0/haPojW0icNGPNWOsBCGbcM7hNbY6lxwgC3tNuSVO1y6fUBnyzw79hhAVNToNcGmqASQDI4JE4z72J47FL2DevIyU1N0JdTvZcWtk/BEgtkPnBLoAIiSOcERK5r31RjixzADhwJD9jqZftkPbLZPMEiJErjnNdDdxlD1aAdygampCAWOBOJ3Ne1vxQ5o3RJw7Pl1R1xdbabXkSHSW8NkQSOXECQOTCK8fURySAK9g4Zaofaubyw/JNqd00j3jtPVnxVB1yxsn8uo7rxt3TMkOaR3kQYEmD5D9Uavob3qXDAaF6O35I6lXngKQMaegUzGQhRzafSOA1TAqG4rBpAGSfoB3K9Bd3B+SAm11Yh8YUpouWZ2Oh1rkkUWTHLiYYD2Lu/kJWuas0PpuacEg4/p3QuksZSY1jRAAj59SfMnKbfXCKRhaMsvPCt3RkuoucB96nDx9G+8PmEro3ZbK3sVmpRr3hW2vBL27X/8AyU4bU/7sQ/8A7gfKFze7hk5RdGOHUygLquXHK0DUvsqcBNtcbj+Gs2J9Hs4+bVRtY0WvbO23FJ1Mn4SYLHf7Hj3XegMpoRiuiVUL11TGQvIXdLkJ2E2DX9U9mwluXnDQfxdz5Dn/AJWf1NwMuyTJJPJJMkq2XVA1XbjMDDfTv6lcWGg+2fEENHxH9h5rDu5oOSe+VLoq9ppNa4dFJpd3PDW+p/blax4asalCmGu2yB0kj9kXY2bKbQxjQ1o4ARbXKibG2LyTmq4/E4ny4H0C9aVCHLw1IRO2hBco3VAEFWvmjqleoasI5hLLIkUhibH/ALZcmuFRaniPaYc4DtPU9lG3xSHHayXkdGAmD5ngfMqfxCNK031L4a6FudSazl0fufLuq8y5uKmA0MxkukkeW0dfmpbTSgHb3uc9wn3nGIn8IaAG9lnnrYr/AK8jrTpdnVTVa9aRSpua2ARUcIDt0/COcR1COt7c7IO7fxIIDdpORAbzB2zz1RDaJA91sRwIAC4oMqbpcQAOGgfqeqlLV5G/l4A8cWuSGrQdgtqAucC4khrhxtBqCAd0QJnO2VJSa4AAuk/ec0Bu4jqSCCO3zPPKM2yc/X5YUraXYf1/zKWWXLJ2KoQiqAqlqxxMgzt2lsuLSD0icj1811cWjXtAcCQJHvOc07SCCGumW8lG1WAEZcDwOSD69PquiyOk+sIf/RO7O+WqoWii9rXezLGe/uDwffEiINSBu9SODHmuKOlvc7c9wcTmA6pEwJPxBpyCeOvlKZvpTzPohH2pJ90kDgweEyz5V57/AAO93BnP8A0TPsxMcTulpkZkxBHQDIC5rWjajgSTEy49xtgy3IcZzOIOYPClo2xE7nE+g6CegU76QiWx85lKs2RO0/uFwg+/7Cqu9zT/ACqIyXFzwTJjjJIOc8gRB7rmy1iqGA1WnjPulvBO4ZJgiJ6yDjhNWt479RjCBqPip7MsB4AwYk8D1wfotS12Sur9SK00b4YHW11nthMtDmtjdwTk4I7jMc+SdUbqRPKR63ozXsgt5AIaXPAG1wcCNpxkf4JSXTtTfbO2Vd5pRh9Ta17SH7S2o3EnLTuaNsOHaVqhljk5j35XoGuKf5P1Ldfje0hVyjdOpu9m856E/eH9U8bdtcJBS3VrQVG5GekfsUzpofG9vD6DKF3IRtvcR1VKoamaR21Pk7v/ALuyZ22qA9v2SqddjyxplxpVgV9dWlOsw06rGvY7Ba4Ag/L90koXo6FMaF1IVVJMxzxNGc+Lvs2fTBq2W6owZdSJmo3zpn748j73+5Z4DBg4IMEHBBHII6FfpelVSHxR4Ltr33nDZV6VacBx/wB44ePXPYhOmRFlpbF0AcdT2VitLcMaAAoLOiGgAf8AKPYFnjCuRox2o+hcVqe3P1RGAlWq3eCEzpIpBNvgFv8AXG0xzPp+ySXHidzgdoj1SbVCGkuB+vT0SC8qVS0kkt8gs8tz8mtRivA+utdI5dJ8kkv9Zf3j80i/j9uDz+qsHh3RzVc19QGCfdH7kdUmRLHHdIeLcnSONJ0h9dwfUyPuh09eHHtHMLQdL0ttMAANEdenZS6Vp/BAx/nH9U7tWN+EAvPXZmM8uPA/fK85PJqJdceBsmSGJdg1sBv2jJEyRMD0PX1Rho57Y7fqV66o9pgUnAdTgkemf8hKtQ1Gq1pd7JxGR70Y8zBK1PSOCuXBk+LU3UQq9rvDtrdmzBLi446ukc9+6Wah40tqIh7xUeMQwsGYHAyQPmqvqt3VuHxV92gDECYqOkxOctHEcHmFFXt6DfikEAe6Gj/AvR0ns+OWG+6R5Ov9qy02X3Tg7q/Tvn+xYB4wpvAfSZUdvcGCCS0EmM9ARieMOQNL7Q6rQIonZLg0hwcXAGAQyQ6PM4yEvsbugx0A1C18BzfcHcS0zLTBIx38gmf8XaM4oDH4qjlHUaZYJ02ueu/2R6/sf/kMbk74dUq/u2cUftBuHODCKbJ4DmODj6SYK81Lx3Wt3PLy0taWhsYcd9NrzIAxG78whNTAr1aRZQ2hpk7Q7aS0Et3OjAJ2tJ7EoSl4Ye81nXj2v9sZLWj4HDDH03fdc0YAAIgQZWVNbrcuP9lNVpZ4sm2Cvj9P2NL0ulfVQ1zmUqIIkh75eD09xjXNPzcPRNRpVXrXbP8A9cx/+gq9T8U1WgCGQMe7M47lw/ZcVfF7xktd8nx+y07sP1IfDaj0X2CPEl++02Go5rmuLgHNa6REctAPfnyQlDxE18Brg7dj3R97tiFTvE/imtWcxj2ggO9xrdxfucNvP3uYgAJfrWkXlClv9lUpNyTUc3A4PvROz/uhTlFSl8vRZ4lDEnJ/N6Gju1oAxvbzBmJmAYknlDVPFFKSHOa6ONuTB7ACB9VkVsyoTLvePUk9PUpvpl63cNwc4CZgEj5wg8TX4CqKauzRqXiWlUJbtMGBJx+2Pqh9TtKdZpa4tgnMuGCfUg9VXBrbAQG0mnEnDgQf7J7o/gp1SsLitVc0FoimwAOLXCYqOIxycATBGZRjpt8qj4/IWWZYlcv8lYu7mtaVB7p9i4AgyCGu+8AABtZyQ3MDrAw+0/Wg8cq96n4ata1E0n0xtIiQTuBHB3Hkjzlfn2pefwdSvQduc+nVcxjw73drHkHczzAnHC3PFJRTfZPFqoTe00q+tW1B/mVXatrUpE7OO3T+y+0PWzUAkgBXG3tGPblRqzVu28las9X6ZB7f5hP9PvXHrCV6rosGW9EDa3TmGD/Yocoa1JGhWlx0lMqdRU3TtQVgt7mVaM7MeTHRCy4Y3khEHUmj+qhbbMHAhJtTa9mW5b1HVLJtIeMYyY2utQEYVe1a/EcpBqGtez4yD0HIKU1L1zyHOGO39VKpSLKKiMmU/aO3H4eg7+ZR9Xw66q0fzGtkT8JMfQhK23w2yptL1+p7xgFgho57KeVyiriTzSlGNxAHeDQ1+51YOg8Fha367ifyVssry3o7WgkujLsBnYx1wP6L2x1K3cDuME8gjj6ri7sLOoCZdj8ALv8AxBj5rNNPJTk0zFHWTjwz1/ihhJa5pAOAYLWDAOAeequPgnUKbqT2gjcHy7IMgtGx2DxGPkVl+oeGbUD+Zc1KbARO9n8vJ4JkAE8TyjdU0XUyxn8A1jqJA9m+3cKZLT13OIkeYJW3TxcGnFf6DLJjywalKn4NS1K/YyS5waIzJAH1Kquo+N7NjHj2rHumA1h3E48kBoHget7IOuWVX1iJe5z6dRwcQJ95z/UY7JXqn2eXvthUo0GwdzXlz6bQWOHJDSXT6AlaMue1tapepaGhxQh733sW/T+Pn6ih+ovrBzWgbS7c2XRHPSMcn6r4aLVqR77GdMS76zCd+H/s3u5IqVKLIIHLy44ydu0Rz1iVdKf2fgM/9w7fHOwbZ8xM/msUZ6mCrC+O/wCWatQ9DncZZknJKr5+9d/mUnS/B9MQalSpUPYQxv5Z/NNzY0qZ91jQe8SfqcpdU1GvbvqUzb1ar6bi0xtayR2e8jcCDOAeeiX1r3Uq520renTc7gGXkYnmY79OihlxajOrb/V0CHtDQaWTxQnFc9J+SwOuYOEHeXcfEQ0eeP1SjXNJ1SoRstqlBomQx76u6Yy4tgYjgAclUe402uyr/OBInJyfXdOR80IaR/1TX4KmbseqWS3jg2vLpmhs1Br8UyHf7SD+YUV097Wlzm4GTGcegz+S40F7QAMAR07/APEp++8ojHu98bu/E7sY8ksUn5NMkVfwhq1M6iyqWl7GNqGWiQx5bDSZjOSPnPRaFrmvVKjH+xmntG5v4nFsOO7pwCNuRnqodG8FW77YVKZfSq1QahMgt3vzlhGGmeBCH0x4eIcADJY4Tw4Ha9vnkELTm3RgtvR8vqcrlkd+OAOrptpXtjctfSt6u2ajB/pl24j4OWkxPuzzwqrpVkX16dM0wwPcWmpvAA5iGlvU8ccpFpeAADwMSce6PPrhWT/1NjoDQCTgDMkkREA8zwvYx6KHu6yPn1PGze1M+OaWNWjRNF8H0KLg4je4Zl5nPeIAlGanqlO2Hvva0cgk5Kj1Jzv4QuNQhzQ0uMkHBG7j5qmsvqYdJye5Ik/Pledo8kGnKHQPa/tDJgmobbdX9P5wS6j9oQ4og+8Dte4YEYkNkE9eY4VC1TS6VQl4J3uLnOLiJcSecdSZTPxJWZ7Uezp+09x273C/YejpaMGAZBwYyCuX29WvSa0UnMYCXOc4FrSOGwTAA+LHkhlnlcu+Pseho5LJgjkinz+pVrOq62qBr52k4PbyWi6HrQIGVUPEFo2lSDXhwP3Z5ccT6cz6IDQrxzMZLfzCa21bVM9HDlr5ZGyU6weEs1HSd2QklhqTmwZx3VitNUDuYXKS8mna1yhB71I9Y/RNrLU4wUVd2zXiQkN1QdTmMt7dvRc41ygqSfDLvvygLwyu31ELc1cJ5iQVCO4smueS4Dg5VU1Jux3UtnIHJHWPNW6/qwCVS9RqzPqui+KHrmxjqmn+221aBApOy6MY53Rw3+4XdCtTbFKmC9x/BmT5d/XjzUXhu3DarBUph9I/Fuw1pcDBJOBmPVXJ4t6c+zaGOI+6Nu4juREc9VHJ8i22efnm0tnYm0zw6+q6XQxgAnq70G04PzVws6IpksaAQAOcNaOkdBPzJVPuNRe0yyoRGSQTsaAIgN446xPc9oNDfWrndUcfZySGZznl55J8uOizPNjhFy9BcelnlfZatTtqFcQY2yA/PxNkbmkCei0AXDYERECI4iMR5LPbXS7ZpJ/h7fjJ9jSBnnkNngFOLQNDQ1rQGjgNkATnEFUwa+CT4Kz9nzXTLhb3DeJE9uqm9qFUKVswGQ1s9Sck+fmj7eqB2+XZH43c+vud8G0uwm51mk2sW7my1o35EtnIn5fqoH+KaH3XF0fgEjHTcMKOpeAH3QAT2Alx5z+a7/izGc+Ryh8R6DfCuuSmVLuvVfVd7B5Lnk+6xx90fCAY6NgHzCa6G2tSqh1Wg5rQ1zi4tENG08kHHpyi9VrXJ/0qga3o0Bo9ZJRFGSxu/wCLaNxBkExkjOQjPO3Bxv8AY8yHsDCs/v23e7d97HtK83N3BpIPBjkeSqGuaKLhz3mkRMZALXnETBwfyRTq5ZgHA81xVrCNznepJXnwlsmu2/rX+D6HCp4pboOigXng6/pwaDGPGRtDmMcI6kOcBn1PVds8K6i8w6jTpiMk12SMdIB9Fodretc0FjpBHPl3XN3exkmRA4Oee60vUY12gynllwnS+n+7PtNqXbaOxzKbXAQCKgfEDBIwPz+iAbo7mtIY9rX5h7juO50y8hvJkzEjKLoVzUG8EBnlxjELov7FLPUt8NfqZFo43bKlafZlSa3+ZdPPH+nTDRyce8XdI/NNNG8KW9s41GuqPdHLzTxiDEMkElOfantg/wCYU9CnI96JPE9p7KstXkz3CXQI6XFi+auSOtTY9paaZOYcHlxG04gZAhCv0i2Ef/zUIB602TjIzHdMqtUNAxPYDnGCltR0mTGT9Sev5cqVrHwuPw4LrHGfLX7kFd9MtfTZ7k+7FOGlsZxtHz+aV6i0/Dz/ANR546j1Rhr/AM13uwBiYEkjq3uOnzQld4dMd/l3P7KWWbfZpxxoofi6yDqZqSNzSzmSS0nbtHpIP/aodFtJxwMevAJz80y8TW7qlM7QSGQ90dGzE/8A6S3Srjblelgk54o34M88S943Q2q2bqIlslvUdvRE2dMOAe0+oymVnV9o2CMFLm0fZVI+6eP6KrimrGtp0PrB24w35/3TW7sQ5vGUqsXAHAhWGg+QmhXRHLa5QorVIQtzX+ijuLjMIW7qoD0KtUudxgJDUpbngeaa3ALnQETbWAZk5PddFW7KPgnbSik0ZEl31AbBHmuqlYMpgubgDjt/VD1bxsQTBExPBmOvRWP7O6bbi5JLQ9lJu6eWioT7ueCQNx8sLD7qU8svq/t/4YMsHGTbRXdY0uu00BUZ7NlYF4Z9/wB1w/1PkQY8wm+lW+0Y53Y9JVy+0TT3votrUxudRLi4dfZu27iO8bQY7SeiqVN20A8k5EeX5ZWbXY3F1Ho3aSSlCxux0BE0axIxMcT5+iXMqz9JA8vL6om2e4NHSe3Iz+S89No0S6GAqTGQZ/z5Lug+PRL6rms2jdLnGODkQSTHb3UTSBDZfEciDzOArLcnyT4aDWVupx/TyUdS4DsAnzwgateSMZ6Z4UT3kfPmOUHmbOUBo25gcj58rh94ekH5folBe5vPXp19Sp2UnO4b8zn+yPvpPhHbEGmp+Jox3ER817X02lUbJBaCRHp2E8DPKgtbVofuc4Ejjt/Qol9+DjmPT8lWMkuZfkJK/AQ+0b3PGMN7eiDubR1QBoO3mfvbpx5R6Ll93kZjHHmvHagdvIAn5n/PJM5xuwJSQRQptpN2sAIHnPrPmu6TQTyI+QS32zBmf29FzWuA3LnATHJ6HGcpfec9BpsaG8a0Q1sn/OFEb3HvNySQCCMevZKql2RxEdeJ+QQmoaqKTHv2OeQJhsTgcAEJo5Zt1Z3u16DN9ck88T3nPPKU6Rdve6p7Q/C4gcR1B4M4jy/de6ZqzK9P2kbQZx2z3gfopKDadMHYJnOQBkmZx1kk/NC9tqXZRL0C5aGyXZzhvxcGJSnUawAIb2/MjrCIq3AaCTiePnwkGo6m1gLnfC2T8x08zx80IpukkOuOWIvEPiE27nUmZe5o3dgDmD/nVAaHch4n5EdiqzfXJq1HVDy4k/0R+h1NrvX9V9BDFsxKPoYI5nLI34NA0+qWmE2u7Pc2eqS2D5AVmsnbmgJFwy8hXp91Bh3IT23uUl1eyIO9vI/NC0NU6deyR8M6tyOQ95MgfVQXDanYfX+yd21NeXVOMJtpylyKLO3PJH5ru6B/4TMUoCVareMZyRKNUqOTsQ37MmTjqtr+z/Sm29lSAEOeBUeepc8Tn0ED5LEqYdcVG06YJc8ho7kn9uvyX6KsqOymxn4Wtb9BCaCMeslwkTrMvF2l/wANXGz/AEnguYPwkH3menvCPIjstNCjuKDajSyo1r2nBa4Ag/IpM+H3ka8mfBmeKV+DIbe94+UcEeeQm1PUgQzgnjMRxgEdQjtT+zOkXF9CtUpz9wjeB5AyD9ZVWq0n0ahpn+aBhx42uHGDM/Iryp6OcOT14Z8eXoclwBBJl3Ent2/zyUtxfEiJnHGAB5JQy4bzte35SPlGEFd6k1h4cQerYOesicfNY5YcltFkkWA3YHn6Lunctd709euOFTna83oKoPmz+hX1TXKj9oFN5AGS4xBxgAjPX6po6XJ6AdFoffBgPvPMDO0S/np+QU9O+9xpLnQfu4DjPJIHKqVG/eJmkM8nd+W3C+uNRqfhA7DcePk1U+Gy9JfcDotlbVIG3pPfpHooXayGkBvPJJ7z5Kk1rmo6Z2gHOJP5f3Qr6jsDdJ4E8ASTxPn3VI6Ofli2vQvv/qYycd5mOnA7qKpqTQe/mCIHPRUipeVYjcPkB+8r2nUceXOz5wPTCb4KXlnbkW+pqjYJGfyXjNV3NBc2MYHTCrhpAxO6OsEpjptpRdgyPXc36Tyu+Driw7kMW30GSRPpkDspheNb8Rbn8Rz3wJkoi18PUDHuBN7bRqDeGN+gVIaC32LLLFFYZc5hokdA0EgT0MccqZ26JFOq75R6wHFXGnTaMAAegXzqK0r2fjS5Yizv0KD/ADnEB7Qxvf8ACYMcAk88/kq/4+ikBTbU37w2YDQ2GZ90ZIk85WoVrUdlVvFnhVtywbYbVb8Duh7td5for4sMMcroXK3OPBj6Lt3oe9tX0nup1Glr2mCD+3cea9oFbGrMNl50W9DgD9fVWmyuVmGmXRpvB+6cH+quVvfCFGUKNUJ7kWurWBEKtXVi2pUwSIySMfJd2ld9Z+xpx1PYJ9W00Bo28j8/VLVoa1FnLa7Wt5Qrape6QCV7e/AEXZfCFyVsDdIAuaNR3l+ZQjdCbO5x3O7nKf0uSuuidRQNzK0zTtjw5sgj4XDBB8iOFqPg7WjXpllQzVZyfxt6O9eh/uqNV5TfwX/7xv8AsqfoExLURTjZogK+lfL4JTzxNrmqETSpH3/vO/AOw/6v0VUdYt4R1v8AE7/c79SpKiSSs9HCti4AKdgCIjhdO0hh6BMaHK7qJdkfQvvkVu609g6AICrbtTu9Vf1bg+iTYkV3Ohfd3IGGZ8+nySl7yin8fJBOUmwo5c9DVCpnqJy5HMhjOETbtJKjpoi05VEKg+1OU4trcOxx6JLafErDYcqqigNhVCzrMzTc14/C6W/Q5H6Iq21PMOBY4YIdgj/O6MtOEr8Sf6tL/Yf/ACSyVdCJ2x5b1weqPpEKr6d0T+3TRYs0FVmghBPtkZ2Xp6qjJqTRn3j/AMNe3p+0Y3+dTHTl7OrfXqPp1WaUbdb3WWJ1/wDUqf8A2VP/ADKCYMiXYM6imGkbnnZMQJny7IdyK0P43en7pm7QMfEi86S5rG7WjP6qwW9QPb5qo23RP9N5QLyVqz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ayrix.org/wp-content/uploads/2008/12/listok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35433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omashnie-posidelki.ru/09/2/2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423841" cy="4000504"/>
          </a:xfrm>
          <a:prstGeom prst="rect">
            <a:avLst/>
          </a:prstGeom>
          <a:noFill/>
        </p:spPr>
      </p:pic>
      <p:pic>
        <p:nvPicPr>
          <p:cNvPr id="10246" name="Picture 6" descr="http://akak.ru/steps/pictures/000/049/12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238500"/>
            <a:ext cx="44577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29552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Пищевые добавки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Пищевые добавки</a:t>
            </a:r>
            <a:r>
              <a:rPr lang="ru-RU" sz="2400" dirty="0" smtClean="0"/>
              <a:t> – это природные соединения и химические вещества, которые сами по себе обычно не употребляются как пищевой продукт или обычный компонент пищи, но которые добавляют в продукты питания для того, чтобы они дольше хранились, для приобретения стойкости вкуса, улучшения внешнего вида.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-farbberatu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7644"/>
            <a:ext cx="3643306" cy="2650356"/>
          </a:xfrm>
          <a:prstGeom prst="rect">
            <a:avLst/>
          </a:prstGeom>
        </p:spPr>
      </p:pic>
      <p:pic>
        <p:nvPicPr>
          <p:cNvPr id="5" name="Рисунок 4" descr="912fcb6509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214818"/>
            <a:ext cx="4505325" cy="2643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07220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Пищевые добавки для кондитерских изделий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421481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красители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Классификация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пищевых добавок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2924944"/>
            <a:ext cx="9644130" cy="393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/>
              <a:t>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3609275"/>
              </p:ext>
            </p:extLst>
          </p:nvPr>
        </p:nvGraphicFramePr>
        <p:xfrm>
          <a:off x="0" y="2922762"/>
          <a:ext cx="9144000" cy="391529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15967"/>
                <a:gridCol w="70280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Е 100 - Е 181</a:t>
                      </a:r>
                      <a:endParaRPr lang="ru-RU" b="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пищевые добавки и красители</a:t>
                      </a:r>
                      <a:endParaRPr lang="ru-RU" sz="1600" b="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200 - Е 296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консерванты, способствующие сохранению продуктов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300 - Е 363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антиокислители, замедляющие окисление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400 - Е 481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эмульгаторы и стабилизаторы, сохраняющие консистенцию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500 - Е 575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разрыхлители, поддерживающие структуру продукта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631 - Е 637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ароматизаторы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5162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900 - Е 999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антифлеминги для уменьшения вспенивания</a:t>
                      </a:r>
                    </a:p>
                    <a:p>
                      <a:pPr algn="ctr"/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5487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1100 - Е 1105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ферменты, биологические катализаторы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1400 - Е 1450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модифицированные крахмалы для создания необходимой консистенции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3514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 1510 - 1520</a:t>
                      </a:r>
                      <a:endParaRPr lang="ru-RU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растворители</a:t>
                      </a:r>
                      <a:endParaRPr lang="ru-RU" sz="1600" dirty="0"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pic>
        <p:nvPicPr>
          <p:cNvPr id="9218" name="Picture 2" descr="http://s43.radikal.ru/i102/0910/ff/1ffcdc2e95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0042"/>
            <a:ext cx="1523994" cy="2285991"/>
          </a:xfrm>
          <a:prstGeom prst="rect">
            <a:avLst/>
          </a:prstGeom>
          <a:noFill/>
        </p:spPr>
      </p:pic>
      <p:pic>
        <p:nvPicPr>
          <p:cNvPr id="9220" name="Picture 4" descr="http://hnb.com.ua/artimages/300x/fb27b88c6612757409fbe0b5a3943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2768221" cy="2143140"/>
          </a:xfrm>
          <a:prstGeom prst="rect">
            <a:avLst/>
          </a:prstGeom>
          <a:noFill/>
        </p:spPr>
      </p:pic>
      <p:pic>
        <p:nvPicPr>
          <p:cNvPr id="9222" name="Picture 6" descr="http://img2.minibanda.ru/Articles/c/e/0/cache/ce0df0ee-d2c5-4b4e-81f6-5b7822be5818-w500-h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пищевых добавок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Красители</a:t>
            </a:r>
            <a:r>
              <a:rPr lang="ru-RU" sz="22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Консерванты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Антиокислители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Загустители </a:t>
            </a: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Эмульгаторы 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170" name="Picture 2" descr="http://www.medikforum.ru/news/uploads/posts/2010-07/1278410094_d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2518190" cy="3357586"/>
          </a:xfrm>
          <a:prstGeom prst="rect">
            <a:avLst/>
          </a:prstGeom>
          <a:noFill/>
        </p:spPr>
      </p:pic>
      <p:pic>
        <p:nvPicPr>
          <p:cNvPr id="7172" name="Picture 4" descr="http://www.edabezvreda.ru/upf/edabezvreda_1713202466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Ароматизаторы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rasitel_pishev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71480"/>
            <a:ext cx="5000628" cy="614364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Консерванты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/>
              <a:t>Свойства некоторых консерваторов</a:t>
            </a:r>
          </a:p>
          <a:p>
            <a:pPr>
              <a:buNone/>
            </a:pPr>
            <a:r>
              <a:rPr lang="ru-RU" sz="2400" b="1" dirty="0" smtClean="0"/>
              <a:t>Е200 </a:t>
            </a:r>
            <a:r>
              <a:rPr lang="ru-RU" sz="2400" dirty="0" smtClean="0"/>
              <a:t>— </a:t>
            </a:r>
            <a:r>
              <a:rPr lang="ru-RU" sz="2400" dirty="0" err="1" smtClean="0"/>
              <a:t>Сорбиновая</a:t>
            </a:r>
            <a:r>
              <a:rPr lang="ru-RU" sz="2400" dirty="0" smtClean="0"/>
              <a:t> кислота (2,4-гександиеновая кислота) — бесцветные кристаллы, </a:t>
            </a:r>
            <a:r>
              <a:rPr lang="ru-RU" sz="2400" dirty="0" err="1" smtClean="0"/>
              <a:t>t</a:t>
            </a:r>
            <a:r>
              <a:rPr lang="ru-RU" sz="1500" dirty="0" err="1" smtClean="0"/>
              <a:t>пл</a:t>
            </a:r>
            <a:r>
              <a:rPr lang="ru-RU" sz="2400" dirty="0" smtClean="0"/>
              <a:t> = 134 °С. Содержится в соке рябины </a:t>
            </a:r>
            <a:r>
              <a:rPr lang="ru-RU" sz="2400" dirty="0" err="1" smtClean="0"/>
              <a:t>Sorbusaucuparia</a:t>
            </a:r>
            <a:r>
              <a:rPr lang="ru-RU" sz="2400" dirty="0" smtClean="0"/>
              <a:t> (отсюда название)..</a:t>
            </a:r>
          </a:p>
          <a:p>
            <a:pPr>
              <a:buNone/>
            </a:pPr>
            <a:r>
              <a:rPr lang="ru-RU" sz="2400" b="1" dirty="0" smtClean="0"/>
              <a:t>E201</a:t>
            </a:r>
            <a:r>
              <a:rPr lang="ru-RU" sz="2400" dirty="0" smtClean="0"/>
              <a:t> (</a:t>
            </a:r>
            <a:r>
              <a:rPr lang="ru-RU" sz="2400" dirty="0" err="1" smtClean="0"/>
              <a:t>Сорбат</a:t>
            </a:r>
            <a:r>
              <a:rPr lang="ru-RU" sz="2400" dirty="0" smtClean="0"/>
              <a:t> натрия) - используются для консервирования фруктовых и овощных консервов, яичных и кондитерских изделий, мясных и рыбных продуктов, плодово-ягодных соков и безалкогольных напитков.</a:t>
            </a:r>
          </a:p>
          <a:p>
            <a:pPr>
              <a:buNone/>
            </a:pPr>
            <a:r>
              <a:rPr lang="ru-RU" sz="2400" b="1" dirty="0" smtClean="0"/>
              <a:t>E202</a:t>
            </a:r>
            <a:r>
              <a:rPr lang="ru-RU" sz="2400" dirty="0" smtClean="0"/>
              <a:t> (</a:t>
            </a:r>
            <a:r>
              <a:rPr lang="ru-RU" sz="2400" dirty="0" err="1" smtClean="0"/>
              <a:t>Сорбат</a:t>
            </a:r>
            <a:r>
              <a:rPr lang="ru-RU" sz="2400" dirty="0" smtClean="0"/>
              <a:t> калия, </a:t>
            </a:r>
            <a:r>
              <a:rPr lang="ru-RU" sz="2400" dirty="0" err="1" smtClean="0"/>
              <a:t>Potassium</a:t>
            </a:r>
            <a:r>
              <a:rPr lang="ru-RU" sz="2400" dirty="0" smtClean="0"/>
              <a:t> </a:t>
            </a:r>
            <a:r>
              <a:rPr lang="ru-RU" sz="2400" dirty="0" err="1" smtClean="0"/>
              <a:t>Sorbate</a:t>
            </a:r>
            <a:r>
              <a:rPr lang="ru-RU" sz="2400" dirty="0" smtClean="0"/>
              <a:t>) — является калиевой солью </a:t>
            </a:r>
            <a:r>
              <a:rPr lang="ru-RU" sz="2400" dirty="0" err="1" smtClean="0"/>
              <a:t>сорбиновой</a:t>
            </a:r>
            <a:r>
              <a:rPr lang="ru-RU" sz="2400" dirty="0" smtClean="0"/>
              <a:t> кислоты и представляет собой белый порошок или гранулы. </a:t>
            </a:r>
          </a:p>
          <a:p>
            <a:pPr algn="ctr">
              <a:buNone/>
            </a:pPr>
            <a:endParaRPr lang="ru-RU" sz="2400" b="1" u="sng" dirty="0"/>
          </a:p>
        </p:txBody>
      </p:sp>
      <p:pic>
        <p:nvPicPr>
          <p:cNvPr id="5124" name="Picture 4" descr="https://encrypted-tbn2.gstatic.com/images?q=tbn:ANd9GcRdF7LHd8u3j9FHGCUDQDPeLSP3n8HRaq6wXRbkhHqeVUWr0_UrCkyx4T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92919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496" y="2884469"/>
            <a:ext cx="6441504" cy="39735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072098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b="1" i="1" dirty="0" smtClean="0"/>
              <a:t>Витамин А</a:t>
            </a:r>
            <a:r>
              <a:rPr lang="ru-RU" sz="2400" dirty="0" smtClean="0"/>
              <a:t> оказывает влияние на рост и развитие клеток и нормализует состояние эпителиальных покровов. </a:t>
            </a:r>
          </a:p>
          <a:p>
            <a:pPr>
              <a:buNone/>
            </a:pPr>
            <a:r>
              <a:rPr lang="ru-RU" sz="2400" b="1" i="1" dirty="0" smtClean="0"/>
              <a:t>Витамины группы В</a:t>
            </a:r>
            <a:r>
              <a:rPr lang="ru-RU" sz="2400" dirty="0" smtClean="0"/>
              <a:t> также очень важны для организма. К этой группе относятся витамин В. (тиамин), В2 (рибофлавин), витамин В3 (никотиновая кислота), В6 (пиридоксин), В12 (</a:t>
            </a:r>
            <a:r>
              <a:rPr lang="ru-RU" sz="2400" dirty="0" err="1" smtClean="0"/>
              <a:t>цианкобаламин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b="1" i="1" dirty="0" smtClean="0"/>
              <a:t>Витамин С</a:t>
            </a:r>
            <a:r>
              <a:rPr lang="ru-RU" sz="2400" dirty="0" smtClean="0"/>
              <a:t> незаменим для организма из-за связи с белковым обменом. </a:t>
            </a:r>
          </a:p>
          <a:p>
            <a:pPr>
              <a:buNone/>
            </a:pPr>
            <a:r>
              <a:rPr lang="ru-RU" sz="2400" dirty="0" smtClean="0"/>
              <a:t>  </a:t>
            </a:r>
            <a:r>
              <a:rPr lang="ru-RU" sz="2400" b="1" i="1" dirty="0" smtClean="0"/>
              <a:t>Витамин D</a:t>
            </a:r>
            <a:r>
              <a:rPr lang="ru-RU" sz="2400" dirty="0" smtClean="0"/>
              <a:t>  участвует в углеводном обмене, а также в обмене некоторых химических веществ — магния, кальция, фосфора, железа и т. д.</a:t>
            </a: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Эмульгаторы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Эмульгаторы</a:t>
            </a:r>
            <a:r>
              <a:rPr lang="ru-RU" sz="2400" dirty="0" smtClean="0"/>
              <a:t> добавляются в пищевые продукты с целью создания и стабилизации эмульсий и других пищевых дисперсных систем.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2600" dirty="0" smtClean="0"/>
              <a:t>Действие эмульгаторов (поверхностно-активных веществ (ПАВ) многостороннее. </a:t>
            </a:r>
          </a:p>
          <a:p>
            <a:pPr>
              <a:buNone/>
            </a:pPr>
            <a:endParaRPr lang="ru-RU" sz="2600" dirty="0"/>
          </a:p>
        </p:txBody>
      </p:sp>
      <p:pic>
        <p:nvPicPr>
          <p:cNvPr id="3074" name="Picture 2" descr="http://lojechka.ru/wp-content/uploads/2012/07/793f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14686"/>
            <a:ext cx="5715000" cy="300990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309</Words>
  <Application>Microsoft Macintosh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на тему: «Химия и пища»</vt:lpstr>
      <vt:lpstr>Слайд 2</vt:lpstr>
      <vt:lpstr>Пищевые добавки</vt:lpstr>
      <vt:lpstr>Классификация пищевых добавок </vt:lpstr>
      <vt:lpstr>Виды пищевых добавок </vt:lpstr>
      <vt:lpstr>Ароматизаторы </vt:lpstr>
      <vt:lpstr>Консерванты </vt:lpstr>
      <vt:lpstr>Витамины</vt:lpstr>
      <vt:lpstr>Эмульгаторы </vt:lpstr>
      <vt:lpstr>Антиокислители   </vt:lpstr>
      <vt:lpstr>Стабилизатор пищевой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«Химия и пища»</dc:title>
  <cp:lastModifiedBy>Home</cp:lastModifiedBy>
  <cp:revision>31</cp:revision>
  <dcterms:modified xsi:type="dcterms:W3CDTF">2014-01-28T12:25:18Z</dcterms:modified>
</cp:coreProperties>
</file>