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71" r:id="rId5"/>
    <p:sldId id="258" r:id="rId6"/>
    <p:sldId id="260" r:id="rId7"/>
    <p:sldId id="261" r:id="rId8"/>
    <p:sldId id="262" r:id="rId9"/>
    <p:sldId id="263" r:id="rId10"/>
    <p:sldId id="27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datai/khimija/Ispolzovanie-metallov/0038-071-Pojavlenie-rzhavchiny-i-razrushenie-metallov-proiskhodit-pod-dejstvi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53"/>
            <a:ext cx="9144000" cy="68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8280920" cy="1470025"/>
          </a:xfrm>
        </p:spPr>
        <p:txBody>
          <a:bodyPr>
            <a:noAutofit/>
          </a:bodyPr>
          <a:lstStyle/>
          <a:p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Коррозия металлов.</a:t>
            </a:r>
            <a:b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Электрохимическая коррозия</a:t>
            </a:r>
            <a:endParaRPr lang="ru-RU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Выполнила ученица 11 «А» класса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МБОУ СОШ №2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Судакова Татьяна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FF00"/>
                </a:solidFill>
              </a:rPr>
              <a:t>2013г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u="sng" dirty="0" smtClean="0"/>
              <a:t>Первопричиной</a:t>
            </a:r>
            <a:r>
              <a:rPr lang="ru-RU" dirty="0" smtClean="0"/>
              <a:t> </a:t>
            </a:r>
            <a:r>
              <a:rPr lang="ru-RU" dirty="0"/>
              <a:t>электрохимической коррозии является термодинамическая неустойчивость металлов в окружающих их средах. </a:t>
            </a: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/>
          </a:p>
          <a:p>
            <a:pPr>
              <a:buBlip>
                <a:blip r:embed="rId2"/>
              </a:buBlip>
            </a:pPr>
            <a:r>
              <a:rPr lang="ru-RU" dirty="0"/>
              <a:t>Ржавление трубопровода, обивки днища морского суда, различных металлоконструкций в атмосфере - это, и многое другое, примеры электрохимической коррозии.</a:t>
            </a:r>
          </a:p>
          <a:p>
            <a:endParaRPr lang="ru-RU" dirty="0"/>
          </a:p>
        </p:txBody>
      </p:sp>
      <p:pic>
        <p:nvPicPr>
          <p:cNvPr id="8194" name="Picture 2" descr="http://www.bak.by/images/cor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596">
            <a:off x="546454" y="4111296"/>
            <a:ext cx="2492873" cy="189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Морская коррозия судн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61" b="19648"/>
          <a:stretch/>
        </p:blipFill>
        <p:spPr bwMode="auto">
          <a:xfrm rot="21366030">
            <a:off x="4563748" y="4233929"/>
            <a:ext cx="2562125" cy="19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556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085584" cy="6120680"/>
          </a:xfrm>
        </p:spPr>
        <p:txBody>
          <a:bodyPr>
            <a:normAutofit/>
          </a:bodyPr>
          <a:lstStyle/>
          <a:p>
            <a:r>
              <a:rPr lang="ru-RU" dirty="0" smtClean="0"/>
              <a:t>К электрохимической коррозии относятся такие виды местных разрушений, как </a:t>
            </a:r>
            <a:r>
              <a:rPr lang="ru-RU" dirty="0" err="1" smtClean="0"/>
              <a:t>питтинги</a:t>
            </a:r>
            <a:r>
              <a:rPr lang="ru-RU" dirty="0" smtClean="0"/>
              <a:t>, межкристаллитная коррозия, щелевая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 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Кроме того процессы электрохимической коррозии происходят в: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грунте</a:t>
            </a:r>
            <a:r>
              <a:rPr lang="ru-RU" dirty="0" smtClean="0"/>
              <a:t>,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атмосфере,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море.</a:t>
            </a:r>
            <a:endParaRPr lang="ru-RU" dirty="0"/>
          </a:p>
        </p:txBody>
      </p:sp>
      <p:pic>
        <p:nvPicPr>
          <p:cNvPr id="9218" name="Picture 2" descr="http://e-science.ru/index/3546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12776"/>
            <a:ext cx="3528392" cy="214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chelkon.ru/wp-content/uploads/2011/12/0001-001-Korrozija-metall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21088"/>
            <a:ext cx="2844316" cy="213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61206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u="sng" dirty="0" smtClean="0"/>
              <a:t>Механизм электрохимической коррозии</a:t>
            </a:r>
            <a:r>
              <a:rPr lang="ru-RU" u="sng" dirty="0" smtClean="0"/>
              <a:t> может протекать по двум вариантам: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1) Гомогенный механизм электрохимической коррозии: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поверхностный слой мет. рассматривается как гомогенный и однородный;</a:t>
            </a:r>
          </a:p>
          <a:p>
            <a:pPr>
              <a:buNone/>
            </a:pPr>
            <a:r>
              <a:rPr lang="ru-RU" dirty="0" smtClean="0"/>
              <a:t>- причиной растворения металла является термодинамическая возможность протекания катодного или же анодного актов;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smtClean="0"/>
              <a:t>  скорость протекания электрохимической коррозии зависит от кинетического фактора (времени);</a:t>
            </a:r>
          </a:p>
          <a:p>
            <a:pPr>
              <a:buFontTx/>
              <a:buChar char="-"/>
            </a:pPr>
            <a:r>
              <a:rPr lang="ru-RU" dirty="0" smtClean="0"/>
              <a:t>однородную </a:t>
            </a:r>
            <a:r>
              <a:rPr lang="ru-RU" dirty="0" smtClean="0"/>
              <a:t>поверхность можно рассматривать как предельный случай, который может быть реализован и в жидких металлах</a:t>
            </a:r>
            <a:r>
              <a:rPr lang="ru-RU" dirty="0" smtClean="0"/>
              <a:t>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2) Гетерогенный механизм электрохимической коррозии: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у твердых металлов поверхность негомогенная, т.к. разные атомы занимают в сплаве различные положения в кристаллической решетке;</a:t>
            </a:r>
          </a:p>
          <a:p>
            <a:pPr>
              <a:buNone/>
            </a:pPr>
            <a:r>
              <a:rPr lang="ru-RU" dirty="0" smtClean="0"/>
              <a:t>-  </a:t>
            </a:r>
            <a:r>
              <a:rPr lang="ru-RU" dirty="0" err="1" smtClean="0"/>
              <a:t>гетерогенность</a:t>
            </a:r>
            <a:r>
              <a:rPr lang="ru-RU" dirty="0" smtClean="0"/>
              <a:t> наблюдается при наличии в сплаве инородных включений.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.allday.ru/uploads/posts/2009-01/thumbs/1231695303_rusted-tex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9"/>
            <a:ext cx="9144000" cy="683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35073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Электрохимическая коррозия имеет некоторые </a:t>
            </a:r>
            <a:r>
              <a:rPr lang="ru-RU" u="sng" dirty="0" smtClean="0"/>
              <a:t>особенности</a:t>
            </a:r>
            <a:r>
              <a:rPr lang="ru-RU" dirty="0" smtClean="0"/>
              <a:t>: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Blip>
                <a:blip r:embed="rId3"/>
              </a:buBlip>
            </a:pPr>
            <a:r>
              <a:rPr lang="ru-RU" dirty="0" smtClean="0"/>
              <a:t>делится на два одновременно протекающих процесса (катодный и анодный), которые кинетически зависимы друг от друга; </a:t>
            </a:r>
          </a:p>
          <a:p>
            <a:pPr>
              <a:buBlip>
                <a:blip r:embed="rId3"/>
              </a:buBlip>
            </a:pPr>
            <a:r>
              <a:rPr lang="ru-RU" dirty="0" smtClean="0"/>
              <a:t>на некоторых участках поверхности электрохимическая коррозия может принять локальный характер; </a:t>
            </a:r>
          </a:p>
          <a:p>
            <a:pPr>
              <a:buBlip>
                <a:blip r:embed="rId3"/>
              </a:buBlip>
            </a:pPr>
            <a:r>
              <a:rPr lang="ru-RU" dirty="0" smtClean="0"/>
              <a:t>растворение основного мет. происходит именно на анодах.</a:t>
            </a:r>
          </a:p>
          <a:p>
            <a:pPr>
              <a:buBlip>
                <a:blip r:embed="rId3"/>
              </a:buBlip>
            </a:pP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88840"/>
            <a:ext cx="8535322" cy="46185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/>
              <a:t>Причины возникновения  местных гальванических элементов могут быть самые разные</a:t>
            </a:r>
            <a:r>
              <a:rPr lang="ru-RU" b="1" u="sng" dirty="0" smtClean="0"/>
              <a:t>:</a:t>
            </a:r>
          </a:p>
          <a:p>
            <a:pPr>
              <a:buNone/>
            </a:pPr>
            <a:endParaRPr lang="ru-RU" u="sng" dirty="0" smtClean="0"/>
          </a:p>
          <a:p>
            <a:r>
              <a:rPr lang="ru-RU" i="1" dirty="0" smtClean="0"/>
              <a:t>1) неоднородность сплава </a:t>
            </a:r>
          </a:p>
          <a:p>
            <a:pPr>
              <a:buNone/>
            </a:pPr>
            <a:r>
              <a:rPr lang="ru-RU" dirty="0" smtClean="0"/>
              <a:t>- неоднородность мет. фазы, обусловленная неоднородностью сплава и наличием микро-  и макровключений;</a:t>
            </a:r>
          </a:p>
          <a:p>
            <a:pPr>
              <a:buNone/>
            </a:pPr>
            <a:r>
              <a:rPr lang="ru-RU" dirty="0" smtClean="0"/>
              <a:t>- неравномерность  окисных пленок на поверхности за счет наличия макро-  и микропор, а также неравномерного образования вторичных продуктов коррозии; </a:t>
            </a:r>
          </a:p>
          <a:p>
            <a:pPr>
              <a:buNone/>
            </a:pPr>
            <a:r>
              <a:rPr lang="ru-RU" dirty="0" smtClean="0"/>
              <a:t>- наличие на поверхности границ зерен кристаллов, выхода дислокации на поверхность, </a:t>
            </a:r>
            <a:r>
              <a:rPr lang="ru-RU" dirty="0" err="1" smtClean="0"/>
              <a:t>анизотропность</a:t>
            </a:r>
            <a:r>
              <a:rPr lang="ru-RU" dirty="0" smtClean="0"/>
              <a:t> кристаллов</a:t>
            </a:r>
            <a:r>
              <a:rPr lang="ru-RU" dirty="0" smtClean="0"/>
              <a:t>.</a:t>
            </a:r>
          </a:p>
        </p:txBody>
      </p:sp>
      <p:pic>
        <p:nvPicPr>
          <p:cNvPr id="11266" name="Picture 2" descr="http://900igr.net/datai/khimija/Ispolzovanie-metallov/0037-069-Korrozija-metall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0797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shikremont.ru/netcat_files/Image/Corr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0771"/>
            <a:ext cx="2160240" cy="162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korrozii.com/images/stories/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4011080"/>
            <a:ext cx="4464496" cy="25339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64088" y="5445224"/>
            <a:ext cx="3359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Схема электрохимической коррозии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8466" y="260648"/>
            <a:ext cx="81369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  <a:buFont typeface="Arial" pitchFamily="34" charset="0"/>
              <a:buChar char="•"/>
            </a:pPr>
            <a:r>
              <a:rPr lang="ru-RU" sz="2000" i="1" dirty="0">
                <a:solidFill>
                  <a:srgbClr val="DFE6D0"/>
                </a:solidFill>
              </a:rPr>
              <a:t>2) неоднородность среды</a:t>
            </a:r>
          </a:p>
          <a:p>
            <a:pPr marL="274320" lvl="0" indent="-274320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</a:pPr>
            <a:r>
              <a:rPr lang="ru-RU" sz="2000" dirty="0">
                <a:solidFill>
                  <a:srgbClr val="DFE6D0"/>
                </a:solidFill>
              </a:rPr>
              <a:t>- область с ограниченным доступом окислителя будет анодом по отношению к области со свободным доступом, что ускоряет электрохимическую коррозию.</a:t>
            </a:r>
          </a:p>
          <a:p>
            <a:pPr marL="274320" lvl="0" indent="-274320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  <a:buFont typeface="Arial" pitchFamily="34" charset="0"/>
              <a:buChar char="•"/>
            </a:pPr>
            <a:r>
              <a:rPr lang="ru-RU" sz="2000" i="1" dirty="0">
                <a:solidFill>
                  <a:srgbClr val="DFE6D0"/>
                </a:solidFill>
              </a:rPr>
              <a:t>3) неоднородность физических условий</a:t>
            </a:r>
          </a:p>
          <a:p>
            <a:pPr marL="274320" lvl="0" indent="-274320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</a:pPr>
            <a:r>
              <a:rPr lang="ru-RU" sz="2000" dirty="0">
                <a:solidFill>
                  <a:srgbClr val="DFE6D0"/>
                </a:solidFill>
              </a:rPr>
              <a:t>- облучение (облученный участок - анод);</a:t>
            </a:r>
          </a:p>
          <a:p>
            <a:pPr marL="274320" lvl="0" indent="-274320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</a:pPr>
            <a:r>
              <a:rPr lang="ru-RU" sz="2000" dirty="0">
                <a:solidFill>
                  <a:srgbClr val="DFE6D0"/>
                </a:solidFill>
              </a:rPr>
              <a:t>- воздействие внешних токов (место входа блуждающего тока - катод, место выхода - анод);</a:t>
            </a:r>
          </a:p>
          <a:p>
            <a:pPr marL="274320" lvl="0" indent="-274320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</a:pPr>
            <a:r>
              <a:rPr lang="ru-RU" sz="2000" dirty="0">
                <a:solidFill>
                  <a:srgbClr val="DFE6D0"/>
                </a:solidFill>
              </a:rPr>
              <a:t>- температура (по отношению к холодным участкам, нагретые являются анодами) и т. д.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54888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dirty="0" smtClean="0"/>
              <a:t>Изучить происхождение термина «</a:t>
            </a:r>
            <a:r>
              <a:rPr lang="ru-RU" i="1" dirty="0" smtClean="0"/>
              <a:t>коррозия</a:t>
            </a:r>
            <a:r>
              <a:rPr lang="ru-RU" dirty="0" smtClean="0"/>
              <a:t>», его определение;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Узнать виды коррозии по разным классификациям;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Подробнее рассмотреть электрохимическую коррозию</a:t>
            </a:r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39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85010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Коррозия</a:t>
            </a:r>
            <a:endParaRPr lang="ru-RU" sz="4000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284984"/>
            <a:ext cx="8104984" cy="135276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Термин </a:t>
            </a:r>
            <a:r>
              <a:rPr lang="ru-RU" sz="2800" dirty="0" smtClean="0"/>
              <a:t>« </a:t>
            </a:r>
            <a:r>
              <a:rPr lang="ru-RU" sz="2800" b="1" dirty="0" smtClean="0"/>
              <a:t>коррозия</a:t>
            </a:r>
            <a:r>
              <a:rPr lang="ru-RU" sz="2800" dirty="0" smtClean="0"/>
              <a:t>» походит от латинского слова «</a:t>
            </a:r>
            <a:r>
              <a:rPr lang="ru-RU" sz="2800" dirty="0" err="1" smtClean="0"/>
              <a:t>corrodere</a:t>
            </a:r>
            <a:r>
              <a:rPr lang="ru-RU" sz="2800" dirty="0" smtClean="0"/>
              <a:t>», что означает «разъедать» что либо.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268760"/>
            <a:ext cx="6768752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dirty="0">
                <a:latin typeface="Comic Sans MS" pitchFamily="66" charset="0"/>
              </a:rPr>
              <a:t>это самопроизвольное разрушение металлов под воздействием химического или физико-химического влияния  окружающей  среды.</a:t>
            </a:r>
            <a:r>
              <a:rPr lang="ru-RU" sz="2400" dirty="0"/>
              <a:t> </a:t>
            </a:r>
          </a:p>
        </p:txBody>
      </p:sp>
      <p:pic>
        <p:nvPicPr>
          <p:cNvPr id="3074" name="Picture 2" descr="http://old.trial-auto.ru/www/imgs/antikor/rust01_20060417_w800x5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65104"/>
            <a:ext cx="2969209" cy="202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s/khimija/Korrozija/0010-010-Gazova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5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434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329642" cy="5126055"/>
          </a:xfrm>
        </p:spPr>
        <p:txBody>
          <a:bodyPr/>
          <a:lstStyle/>
          <a:p>
            <a:r>
              <a:rPr lang="ru-RU" u="sng" dirty="0" smtClean="0"/>
              <a:t>Причиной возникновения и протекания </a:t>
            </a:r>
            <a:r>
              <a:rPr lang="ru-RU" dirty="0" smtClean="0"/>
              <a:t>процессов </a:t>
            </a:r>
            <a:r>
              <a:rPr lang="ru-RU" b="1" dirty="0" smtClean="0"/>
              <a:t>коррозии</a:t>
            </a:r>
            <a:r>
              <a:rPr lang="ru-RU" dirty="0" smtClean="0"/>
              <a:t> является </a:t>
            </a:r>
            <a:r>
              <a:rPr lang="ru-RU" u="sng" dirty="0" smtClean="0"/>
              <a:t>термодинамическая неустойчивость </a:t>
            </a:r>
            <a:r>
              <a:rPr lang="ru-RU" dirty="0" smtClean="0"/>
              <a:t>материалов к определенным компонентам, находящихся в окружающей их среде.</a:t>
            </a:r>
          </a:p>
          <a:p>
            <a:r>
              <a:rPr lang="ru-RU" u="sng" dirty="0" smtClean="0"/>
              <a:t>Результатом</a:t>
            </a:r>
            <a:r>
              <a:rPr lang="ru-RU" dirty="0" smtClean="0"/>
              <a:t> </a:t>
            </a:r>
            <a:r>
              <a:rPr lang="ru-RU" b="1" dirty="0" smtClean="0"/>
              <a:t>коррозии</a:t>
            </a:r>
            <a:r>
              <a:rPr lang="ru-RU" dirty="0" smtClean="0"/>
              <a:t> являются продукты </a:t>
            </a:r>
            <a:r>
              <a:rPr lang="ru-RU" b="1" dirty="0" smtClean="0"/>
              <a:t>коррозии</a:t>
            </a:r>
            <a:r>
              <a:rPr lang="ru-RU" dirty="0" smtClean="0"/>
              <a:t> (например, ржавчина), испорченное оборудование, разрушение конструкций</a:t>
            </a:r>
            <a:endParaRPr lang="ru-RU" dirty="0"/>
          </a:p>
        </p:txBody>
      </p:sp>
      <p:pic>
        <p:nvPicPr>
          <p:cNvPr id="4098" name="Picture 2" descr="http://car-construction.ru/uploads/posts/2013-03/1364041101_korroz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6">
            <a:off x="525308" y="3867507"/>
            <a:ext cx="2604589" cy="195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opper.org/applications/plumbing/techcorner/images/erosion_corro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6484">
            <a:off x="3289539" y="3312298"/>
            <a:ext cx="2488372" cy="186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900igr.net/datas/khimija/Korrozija/0005-005-Korrozija-metallo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993">
            <a:off x="6012160" y="4293096"/>
            <a:ext cx="2825553" cy="211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redbaron85.com/Storage/Textures/METALLO-ORO-BRONZO-ARGENTO-CROMO-RAME---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i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Коррозия наносит как прямые, так и косвенные убытки.</a:t>
            </a:r>
            <a:endParaRPr lang="ru-RU" i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u="sng" dirty="0" smtClean="0"/>
              <a:t>К косвенным </a:t>
            </a:r>
            <a:r>
              <a:rPr lang="ru-RU" dirty="0" smtClean="0"/>
              <a:t>относятся убытки, связанные с отказом оборудования, пришедшего в негодность из-за коррозионных процессов, его простоя, замены или ремонта, порчей продукции других производств в следствии загрязнения ее продуктами </a:t>
            </a:r>
            <a:r>
              <a:rPr lang="ru-RU" b="1" dirty="0" smtClean="0"/>
              <a:t>коррозии</a:t>
            </a:r>
            <a:r>
              <a:rPr lang="ru-RU" dirty="0" smtClean="0"/>
              <a:t>, высокими допусками на </a:t>
            </a:r>
            <a:r>
              <a:rPr lang="ru-RU" b="1" dirty="0" smtClean="0"/>
              <a:t>коррозию</a:t>
            </a:r>
            <a:r>
              <a:rPr lang="ru-RU" dirty="0" smtClean="0"/>
              <a:t>, стоимость дополнительно потраченной электроэнергии, воды, материалов и др.</a:t>
            </a:r>
            <a:br>
              <a:rPr lang="ru-RU" dirty="0" smtClean="0"/>
            </a:br>
            <a:endParaRPr lang="ru-RU" dirty="0" smtClean="0"/>
          </a:p>
          <a:p>
            <a:r>
              <a:rPr lang="ru-RU" u="sng" dirty="0" smtClean="0"/>
              <a:t>К прямым</a:t>
            </a:r>
            <a:r>
              <a:rPr lang="ru-RU" dirty="0" smtClean="0"/>
              <a:t>  - стоимость испорченных </a:t>
            </a:r>
            <a:r>
              <a:rPr lang="ru-RU" b="1" dirty="0" smtClean="0"/>
              <a:t>коррозией</a:t>
            </a:r>
            <a:r>
              <a:rPr lang="ru-RU" dirty="0" smtClean="0"/>
              <a:t> трубопроводов, оборудования, машин и др.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5072074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Более распространенная - электрохимическая коррозия</a:t>
            </a:r>
            <a:endParaRPr lang="ru-RU" sz="2400" dirty="0"/>
          </a:p>
        </p:txBody>
      </p:sp>
      <p:sp>
        <p:nvSpPr>
          <p:cNvPr id="5" name="Блок-схема: ручное управление 4"/>
          <p:cNvSpPr/>
          <p:nvPr/>
        </p:nvSpPr>
        <p:spPr>
          <a:xfrm>
            <a:off x="1500166" y="428604"/>
            <a:ext cx="6143668" cy="1285884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Коррозия</a:t>
            </a:r>
          </a:p>
          <a:p>
            <a:pPr algn="ctr"/>
            <a:r>
              <a:rPr lang="ru-RU" dirty="0" smtClean="0"/>
              <a:t>(по механизму протекания )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1643042" y="1785926"/>
            <a:ext cx="1143008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6143636" y="2000240"/>
            <a:ext cx="1214446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227997" y="2928934"/>
            <a:ext cx="3214710" cy="1704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Химическая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5715008" y="2928934"/>
            <a:ext cx="3321488" cy="1704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Электрохимическая</a:t>
            </a:r>
            <a:endParaRPr lang="ru-RU" dirty="0"/>
          </a:p>
        </p:txBody>
      </p:sp>
      <p:pic>
        <p:nvPicPr>
          <p:cNvPr id="6146" name="Picture 2" descr="http://www.stroyka.ru/upload/medialibrary/11a/11a6a9a7a33e164edc5c4200f9dac4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879" y="2928934"/>
            <a:ext cx="2288305" cy="171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285992"/>
            <a:ext cx="8803695" cy="17543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Электрохимическая коррозия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7"/>
            <a:ext cx="8031266" cy="20665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Электрохимическая коррозия</a:t>
            </a:r>
            <a:r>
              <a:rPr lang="ru-RU" dirty="0" smtClean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42088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400" dirty="0"/>
              <a:t>Она возникает при контакте металла с окружающей </a:t>
            </a:r>
            <a:r>
              <a:rPr lang="ru-RU" sz="2400" dirty="0" err="1"/>
              <a:t>электролитически</a:t>
            </a:r>
            <a:r>
              <a:rPr lang="ru-RU" sz="2400" dirty="0"/>
              <a:t> проводящей средой.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1340767"/>
            <a:ext cx="5795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- самый распространенный вид коррозии. </a:t>
            </a:r>
          </a:p>
        </p:txBody>
      </p:sp>
      <p:pic>
        <p:nvPicPr>
          <p:cNvPr id="7170" name="Picture 2" descr="http://old.college.ru/chemistry/course/content/chapter7/section/paragraph5/images/image7.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39" y="3933056"/>
            <a:ext cx="3248025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450" y="5429077"/>
            <a:ext cx="3168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Механизм </a:t>
            </a:r>
            <a:r>
              <a:rPr lang="ru-RU" u="sng" dirty="0"/>
              <a:t>электрохимической коррозии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58</TotalTime>
  <Words>419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Паркет</vt:lpstr>
      <vt:lpstr>Коррозия металлов. Электрохимическая коррозия</vt:lpstr>
      <vt:lpstr>Цель:</vt:lpstr>
      <vt:lpstr>Коррозия</vt:lpstr>
      <vt:lpstr>Презентация PowerPoint</vt:lpstr>
      <vt:lpstr>Презентация PowerPoint</vt:lpstr>
      <vt:lpstr>Коррозия наносит как прямые, так и косвенные убытки.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Коррозия металлов</dc:title>
  <cp:lastModifiedBy>Main</cp:lastModifiedBy>
  <cp:revision>8</cp:revision>
  <dcterms:modified xsi:type="dcterms:W3CDTF">2013-12-19T13:48:47Z</dcterms:modified>
</cp:coreProperties>
</file>