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5" r:id="rId6"/>
    <p:sldId id="266" r:id="rId7"/>
    <p:sldId id="261" r:id="rId8"/>
    <p:sldId id="262" r:id="rId9"/>
    <p:sldId id="263" r:id="rId10"/>
    <p:sldId id="267" r:id="rId11"/>
    <p:sldId id="268" r:id="rId12"/>
    <p:sldId id="269" r:id="rId13"/>
    <p:sldId id="270" r:id="rId14"/>
    <p:sldId id="27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2437" autoAdjust="0"/>
  </p:normalViewPr>
  <p:slideViewPr>
    <p:cSldViewPr>
      <p:cViewPr>
        <p:scale>
          <a:sx n="100" d="100"/>
          <a:sy n="100" d="100"/>
        </p:scale>
        <p:origin x="-294" y="3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8AC766FA-4395-4504-BFF8-C123F5A0A083}" type="datetimeFigureOut">
              <a:rPr lang="ru-RU" smtClean="0"/>
              <a:pPr/>
              <a:t>20.06.2013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2EF69115-1A12-4365-B971-C2E2AB32FA8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AC766FA-4395-4504-BFF8-C123F5A0A083}" type="datetimeFigureOut">
              <a:rPr lang="ru-RU" smtClean="0"/>
              <a:pPr/>
              <a:t>20.06.2013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F69115-1A12-4365-B971-C2E2AB32FA88}" type="slidenum">
              <a:rPr lang="ru-RU" smtClean="0"/>
              <a:pPr/>
              <a:t>‹#›</a:t>
            </a:fld>
            <a:endParaRPr lang="ru-RU"/>
          </a:p>
        </p:txBody>
      </p:sp>
    </p:spTree>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AC766FA-4395-4504-BFF8-C123F5A0A083}" type="datetimeFigureOut">
              <a:rPr lang="ru-RU" smtClean="0"/>
              <a:pPr/>
              <a:t>20.06.2013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F69115-1A12-4365-B971-C2E2AB32FA88}" type="slidenum">
              <a:rPr lang="ru-RU" smtClean="0"/>
              <a:pPr/>
              <a:t>‹#›</a:t>
            </a:fld>
            <a:endParaRPr lang="ru-RU"/>
          </a:p>
        </p:txBody>
      </p:sp>
    </p:spTree>
  </p:cSld>
  <p:clrMapOvr>
    <a:masterClrMapping/>
  </p:clrMapOvr>
  <p:transition>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AC766FA-4395-4504-BFF8-C123F5A0A083}" type="datetimeFigureOut">
              <a:rPr lang="ru-RU" smtClean="0"/>
              <a:pPr/>
              <a:t>20.06.2013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F69115-1A12-4365-B971-C2E2AB32FA88}" type="slidenum">
              <a:rPr lang="ru-RU" smtClean="0"/>
              <a:pPr/>
              <a:t>‹#›</a:t>
            </a:fld>
            <a:endParaRPr lang="ru-RU"/>
          </a:p>
        </p:txBody>
      </p:sp>
    </p:spTree>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AC766FA-4395-4504-BFF8-C123F5A0A083}" type="datetimeFigureOut">
              <a:rPr lang="ru-RU" smtClean="0"/>
              <a:pPr/>
              <a:t>20.06.2013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2EF69115-1A12-4365-B971-C2E2AB32FA8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AC766FA-4395-4504-BFF8-C123F5A0A083}" type="datetimeFigureOut">
              <a:rPr lang="ru-RU" smtClean="0"/>
              <a:pPr/>
              <a:t>20.06.2013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F69115-1A12-4365-B971-C2E2AB32FA88}" type="slidenum">
              <a:rPr lang="ru-RU" smtClean="0"/>
              <a:pPr/>
              <a:t>‹#›</a:t>
            </a:fld>
            <a:endParaRPr lang="ru-RU"/>
          </a:p>
        </p:txBody>
      </p:sp>
    </p:spTree>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8AC766FA-4395-4504-BFF8-C123F5A0A083}" type="datetimeFigureOut">
              <a:rPr lang="ru-RU" smtClean="0"/>
              <a:pPr/>
              <a:t>20.06.2013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EF69115-1A12-4365-B971-C2E2AB32FA88}" type="slidenum">
              <a:rPr lang="ru-RU" smtClean="0"/>
              <a:pPr/>
              <a:t>‹#›</a:t>
            </a:fld>
            <a:endParaRPr lang="ru-RU"/>
          </a:p>
        </p:txBody>
      </p:sp>
    </p:spTree>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AC766FA-4395-4504-BFF8-C123F5A0A083}" type="datetimeFigureOut">
              <a:rPr lang="ru-RU" smtClean="0"/>
              <a:pPr/>
              <a:t>20.06.2013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EF69115-1A12-4365-B971-C2E2AB32FA88}" type="slidenum">
              <a:rPr lang="ru-RU" smtClean="0"/>
              <a:pPr/>
              <a:t>‹#›</a:t>
            </a:fld>
            <a:endParaRPr lang="ru-RU"/>
          </a:p>
        </p:txBody>
      </p:sp>
    </p:spTree>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AC766FA-4395-4504-BFF8-C123F5A0A083}" type="datetimeFigureOut">
              <a:rPr lang="ru-RU" smtClean="0"/>
              <a:pPr/>
              <a:t>20.06.2013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EF69115-1A12-4365-B971-C2E2AB32FA88}" type="slidenum">
              <a:rPr lang="ru-RU" smtClean="0"/>
              <a:pPr/>
              <a:t>‹#›</a:t>
            </a:fld>
            <a:endParaRPr lang="ru-RU"/>
          </a:p>
        </p:txBody>
      </p:sp>
    </p:spTree>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AC766FA-4395-4504-BFF8-C123F5A0A083}" type="datetimeFigureOut">
              <a:rPr lang="ru-RU" smtClean="0"/>
              <a:pPr/>
              <a:t>20.06.2013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F69115-1A12-4365-B971-C2E2AB32FA88}" type="slidenum">
              <a:rPr lang="ru-RU" smtClean="0"/>
              <a:pPr/>
              <a:t>‹#›</a:t>
            </a:fld>
            <a:endParaRPr lang="ru-RU"/>
          </a:p>
        </p:txBody>
      </p:sp>
    </p:spTree>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AC766FA-4395-4504-BFF8-C123F5A0A083}" type="datetimeFigureOut">
              <a:rPr lang="ru-RU" smtClean="0"/>
              <a:pPr/>
              <a:t>20.06.2013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F69115-1A12-4365-B971-C2E2AB32FA88}" type="slidenum">
              <a:rPr lang="ru-RU" smtClean="0"/>
              <a:pPr/>
              <a:t>‹#›</a:t>
            </a:fld>
            <a:endParaRPr lang="ru-RU"/>
          </a:p>
        </p:txBody>
      </p:sp>
    </p:spTree>
  </p:cSld>
  <p:clrMapOvr>
    <a:masterClrMapping/>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AC766FA-4395-4504-BFF8-C123F5A0A083}" type="datetimeFigureOut">
              <a:rPr lang="ru-RU" smtClean="0"/>
              <a:pPr/>
              <a:t>20.06.2013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EF69115-1A12-4365-B971-C2E2AB32FA8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d"/>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Музыка. Рисование. Письмо. </a:t>
            </a:r>
            <a:endParaRPr lang="ru-RU" dirty="0"/>
          </a:p>
        </p:txBody>
      </p:sp>
      <p:sp>
        <p:nvSpPr>
          <p:cNvPr id="3" name="Подзаголовок 2"/>
          <p:cNvSpPr>
            <a:spLocks noGrp="1"/>
          </p:cNvSpPr>
          <p:nvPr>
            <p:ph type="subTitle" idx="1"/>
          </p:nvPr>
        </p:nvSpPr>
        <p:spPr>
          <a:xfrm>
            <a:off x="1357290" y="3357562"/>
            <a:ext cx="7643866" cy="3143272"/>
          </a:xfrm>
        </p:spPr>
        <p:txBody>
          <a:bodyPr>
            <a:normAutofit/>
          </a:bodyPr>
          <a:lstStyle/>
          <a:p>
            <a:r>
              <a:rPr lang="ru-RU" dirty="0" smtClean="0">
                <a:solidFill>
                  <a:schemeClr val="accent2">
                    <a:lumMod val="60000"/>
                    <a:lumOff val="40000"/>
                  </a:schemeClr>
                </a:solidFill>
              </a:rPr>
              <a:t>Подготовка руки дошкольника к </a:t>
            </a:r>
            <a:r>
              <a:rPr lang="ru-RU" dirty="0" smtClean="0">
                <a:solidFill>
                  <a:schemeClr val="accent2">
                    <a:lumMod val="60000"/>
                    <a:lumOff val="40000"/>
                  </a:schemeClr>
                </a:solidFill>
              </a:rPr>
              <a:t>письму</a:t>
            </a:r>
          </a:p>
          <a:p>
            <a:pPr algn="r"/>
            <a:r>
              <a:rPr lang="ru-RU" sz="1200" dirty="0" smtClean="0"/>
              <a:t>Учитель –логопед ГБОУ ЦППРК </a:t>
            </a:r>
            <a:r>
              <a:rPr lang="ru-RU" sz="1200" dirty="0" err="1" smtClean="0"/>
              <a:t>Петродворцового</a:t>
            </a:r>
            <a:r>
              <a:rPr lang="ru-RU" sz="1200" dirty="0" smtClean="0"/>
              <a:t> района </a:t>
            </a:r>
          </a:p>
          <a:p>
            <a:pPr algn="r"/>
            <a:r>
              <a:rPr lang="ru-RU" sz="1200" dirty="0" smtClean="0"/>
              <a:t>Санкт – Петербурга «Доверие» </a:t>
            </a:r>
            <a:r>
              <a:rPr lang="ru-RU" sz="1200" dirty="0" err="1" smtClean="0"/>
              <a:t>Щербинина</a:t>
            </a:r>
            <a:r>
              <a:rPr lang="ru-RU" sz="1200" dirty="0" smtClean="0"/>
              <a:t> О.Е.</a:t>
            </a:r>
          </a:p>
          <a:p>
            <a:pPr algn="r"/>
            <a:endParaRPr lang="ru-RU" sz="1200" dirty="0" smtClean="0"/>
          </a:p>
          <a:p>
            <a:pPr algn="r"/>
            <a:r>
              <a:rPr lang="ru-RU" sz="1200" dirty="0" smtClean="0"/>
              <a:t>Учитель –логопед ГБОУ ЦППРК </a:t>
            </a:r>
            <a:r>
              <a:rPr lang="ru-RU" sz="1200" dirty="0" err="1" smtClean="0"/>
              <a:t>Петродворцового</a:t>
            </a:r>
            <a:r>
              <a:rPr lang="ru-RU" sz="1200" dirty="0" smtClean="0"/>
              <a:t> района </a:t>
            </a:r>
          </a:p>
          <a:p>
            <a:pPr algn="r"/>
            <a:r>
              <a:rPr lang="ru-RU" sz="1200" dirty="0" smtClean="0"/>
              <a:t>Санкт – Петербурга «Доверие» </a:t>
            </a:r>
            <a:r>
              <a:rPr lang="ru-RU" sz="1200" dirty="0" err="1" smtClean="0"/>
              <a:t>Олокина</a:t>
            </a:r>
            <a:r>
              <a:rPr lang="ru-RU" sz="1200" dirty="0" smtClean="0"/>
              <a:t> О.Д</a:t>
            </a:r>
            <a:r>
              <a:rPr lang="ru-RU" sz="1800" dirty="0" smtClean="0"/>
              <a:t>.</a:t>
            </a:r>
          </a:p>
          <a:p>
            <a:pPr algn="r"/>
            <a:endParaRPr lang="ru-RU" sz="1800" dirty="0" smtClean="0"/>
          </a:p>
          <a:p>
            <a:pPr algn="r"/>
            <a:endParaRPr lang="ru-RU" sz="1800" dirty="0" smtClean="0"/>
          </a:p>
          <a:p>
            <a:pPr algn="r"/>
            <a:endParaRPr lang="ru-RU" sz="1800" dirty="0" smtClean="0"/>
          </a:p>
          <a:p>
            <a:r>
              <a:rPr lang="ru-RU" sz="1800" smtClean="0"/>
              <a:t>2011 год</a:t>
            </a:r>
            <a:endParaRPr lang="ru-RU" sz="1800" dirty="0" smtClean="0"/>
          </a:p>
          <a:p>
            <a:endParaRPr lang="ru-RU" sz="1800" dirty="0">
              <a:solidFill>
                <a:schemeClr val="accent2">
                  <a:lumMod val="60000"/>
                  <a:lumOff val="40000"/>
                </a:schemeClr>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sp>
        <p:nvSpPr>
          <p:cNvPr id="4" name="Прямоугольник 3"/>
          <p:cNvSpPr/>
          <p:nvPr/>
        </p:nvSpPr>
        <p:spPr>
          <a:xfrm>
            <a:off x="285720" y="285729"/>
            <a:ext cx="8429684" cy="2585323"/>
          </a:xfrm>
          <a:prstGeom prst="rect">
            <a:avLst/>
          </a:prstGeom>
        </p:spPr>
        <p:txBody>
          <a:bodyPr wrap="square">
            <a:spAutoFit/>
          </a:bodyPr>
          <a:lstStyle/>
          <a:p>
            <a:endParaRPr lang="ru-RU" dirty="0" smtClean="0"/>
          </a:p>
          <a:p>
            <a:endParaRPr lang="ru-RU" b="1" dirty="0" smtClean="0"/>
          </a:p>
          <a:p>
            <a:r>
              <a:rPr lang="ru-RU" dirty="0" smtClean="0"/>
              <a:t>9 день</a:t>
            </a:r>
            <a:r>
              <a:rPr lang="ru-RU" b="1" dirty="0" smtClean="0"/>
              <a:t>. </a:t>
            </a:r>
            <a:r>
              <a:rPr lang="ru-RU" dirty="0" smtClean="0"/>
              <a:t> Попробуйте исполнить песенку под «</a:t>
            </a:r>
            <a:r>
              <a:rPr lang="ru-RU" dirty="0" err="1" smtClean="0"/>
              <a:t>ля-ля</a:t>
            </a:r>
            <a:r>
              <a:rPr lang="ru-RU" dirty="0" smtClean="0"/>
              <a:t>» с несложным ритмическим рисунком из ритмично- повторяющихся высотных звуков.  Вначале медленно, теперь чуть быстрее.</a:t>
            </a:r>
          </a:p>
          <a:p>
            <a:r>
              <a:rPr lang="ru-RU" dirty="0" smtClean="0"/>
              <a:t>10  день. Вспомним вчерашние упражнения. А сейчас поучимся воспроизводить неотрывный протяжный звук вначале на одной высоте </a:t>
            </a:r>
            <a:r>
              <a:rPr lang="ru-RU" dirty="0" err="1" smtClean="0"/>
              <a:t>а-а-а-а-а-а</a:t>
            </a:r>
            <a:r>
              <a:rPr lang="ru-RU" dirty="0" smtClean="0"/>
              <a:t>, затем тональность повыше </a:t>
            </a:r>
            <a:r>
              <a:rPr lang="ru-RU" dirty="0" err="1" smtClean="0"/>
              <a:t>а-а-а-а-а</a:t>
            </a:r>
            <a:r>
              <a:rPr lang="ru-RU" dirty="0" smtClean="0"/>
              <a:t>, а теперь неотрывно пойте </a:t>
            </a:r>
            <a:r>
              <a:rPr lang="ru-RU" dirty="0" err="1" smtClean="0"/>
              <a:t>а-а-а-а</a:t>
            </a:r>
            <a:r>
              <a:rPr lang="ru-RU" dirty="0" smtClean="0"/>
              <a:t> с разной высотой звучания. У детей должно получиться приблизительно так</a:t>
            </a:r>
            <a:endParaRPr lang="ru-RU" dirty="0"/>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l"/>
            <a:r>
              <a:rPr lang="ru-RU" sz="1800" dirty="0" smtClean="0"/>
              <a:t/>
            </a:r>
            <a:br>
              <a:rPr lang="ru-RU" sz="1800" dirty="0" smtClean="0"/>
            </a:br>
            <a:r>
              <a:rPr lang="ru-RU" sz="2000" b="1" dirty="0" smtClean="0"/>
              <a:t>1</a:t>
            </a:r>
            <a:r>
              <a:rPr lang="ru-RU" sz="1800" b="1" dirty="0" smtClean="0"/>
              <a:t>1 день</a:t>
            </a:r>
            <a:r>
              <a:rPr lang="ru-RU" sz="1800" dirty="0" smtClean="0"/>
              <a:t>. Вначале поупражняйтесь в рисовании волнистых линий под пение разновысокого а-а-а. а теперь будем рисовать эту линию, но в разном темпе, </a:t>
            </a:r>
            <a:br>
              <a:rPr lang="ru-RU" sz="1800" dirty="0" smtClean="0"/>
            </a:br>
            <a:r>
              <a:rPr lang="ru-RU" sz="1800" dirty="0" smtClean="0"/>
              <a:t>в более быстром:</a:t>
            </a:r>
            <a:br>
              <a:rPr lang="ru-RU" sz="1800" dirty="0" smtClean="0"/>
            </a:br>
            <a:r>
              <a:rPr lang="ru-RU" sz="1800" dirty="0" smtClean="0"/>
              <a:t>в  более медленном:</a:t>
            </a:r>
            <a:br>
              <a:rPr lang="ru-RU" sz="1800" dirty="0" smtClean="0"/>
            </a:br>
            <a:endParaRPr lang="ru-RU" sz="18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000232" y="2143116"/>
            <a:ext cx="5143536" cy="3286148"/>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pPr>
              <a:buNone/>
            </a:pPr>
            <a:r>
              <a:rPr lang="ru-RU" sz="2000" dirty="0" smtClean="0"/>
              <a:t>13 день. Рисование линий разной конфигурации под музыку</a:t>
            </a:r>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sz="2800" dirty="0" smtClean="0"/>
          </a:p>
          <a:p>
            <a:pPr>
              <a:buNone/>
            </a:pPr>
            <a:endParaRPr lang="ru-RU" sz="2800" dirty="0" smtClean="0"/>
          </a:p>
          <a:p>
            <a:pPr>
              <a:buNone/>
            </a:pPr>
            <a:r>
              <a:rPr lang="ru-RU" sz="2800" dirty="0" smtClean="0"/>
              <a:t>14 день . Пауза. Отдых.</a:t>
            </a:r>
          </a:p>
          <a:p>
            <a:endParaRPr lang="ru-RU" dirty="0"/>
          </a:p>
        </p:txBody>
      </p:sp>
    </p:spTree>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p:spPr>
        <p:txBody>
          <a:bodyPr>
            <a:noAutofit/>
          </a:bodyPr>
          <a:lstStyle/>
          <a:p>
            <a:pPr algn="just"/>
            <a:r>
              <a:rPr lang="ru-RU" sz="2000" b="1" dirty="0" smtClean="0"/>
              <a:t>15 день.  </a:t>
            </a:r>
            <a:r>
              <a:rPr lang="ru-RU" sz="2000" dirty="0" smtClean="0"/>
              <a:t>Нарисуйте 3 черточки. Пусть дети запишут линиями музыку</a:t>
            </a:r>
            <a:br>
              <a:rPr lang="ru-RU" sz="2000" dirty="0" smtClean="0"/>
            </a:br>
            <a:r>
              <a:rPr lang="ru-RU" sz="2000" b="1" dirty="0" smtClean="0"/>
              <a:t>16 день. </a:t>
            </a:r>
            <a:r>
              <a:rPr lang="ru-RU" sz="2000" dirty="0" smtClean="0"/>
              <a:t>Снова нарисуйте черточки и пусть ребята нарисуют уже заданные линии под музыку</a:t>
            </a:r>
            <a:br>
              <a:rPr lang="ru-RU" sz="2000" dirty="0" smtClean="0"/>
            </a:br>
            <a:endParaRPr lang="ru-RU" sz="2000" dirty="0"/>
          </a:p>
        </p:txBody>
      </p:sp>
      <p:pic>
        <p:nvPicPr>
          <p:cNvPr id="3074" name="Picture 2"/>
          <p:cNvPicPr>
            <a:picLocks noGrp="1" noChangeAspect="1" noChangeArrowheads="1"/>
          </p:cNvPicPr>
          <p:nvPr>
            <p:ph idx="1"/>
          </p:nvPr>
        </p:nvPicPr>
        <p:blipFill>
          <a:blip r:embed="rId2" cstate="print"/>
          <a:stretch>
            <a:fillRect/>
          </a:stretch>
        </p:blipFill>
        <p:spPr bwMode="auto">
          <a:xfrm>
            <a:off x="1554334" y="1691213"/>
            <a:ext cx="6035331" cy="4526498"/>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just"/>
            <a:r>
              <a:rPr lang="ru-RU" sz="2200" b="1" dirty="0" smtClean="0"/>
              <a:t>17 день.  </a:t>
            </a:r>
            <a:r>
              <a:rPr lang="ru-RU" sz="2200" dirty="0" smtClean="0"/>
              <a:t>Повторите предыдущий день игру, но включите новые задания.</a:t>
            </a:r>
            <a:r>
              <a:rPr lang="ru-RU" dirty="0" smtClean="0"/>
              <a:t/>
            </a:r>
            <a:br>
              <a:rPr lang="ru-RU" dirty="0" smtClean="0"/>
            </a:br>
            <a:r>
              <a:rPr lang="ru-RU" sz="2200" b="1" dirty="0" smtClean="0"/>
              <a:t>18 день. </a:t>
            </a:r>
            <a:r>
              <a:rPr lang="ru-RU" sz="2200" dirty="0" smtClean="0"/>
              <a:t>Предложите ребятам уже без музыкального сопровождения нарисовать такие линии.</a:t>
            </a:r>
            <a:br>
              <a:rPr lang="ru-RU" sz="2200" dirty="0" smtClean="0"/>
            </a:br>
            <a:endParaRPr lang="ru-RU" sz="2200" dirty="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a:bodyPr>
          <a:lstStyle/>
          <a:p>
            <a:r>
              <a:rPr lang="ru-RU" dirty="0"/>
              <a:t>Сегодня мы предлагаем Вашему вниманию занятия, которые, надеемся, </a:t>
            </a:r>
            <a:r>
              <a:rPr lang="ru-RU" dirty="0" smtClean="0"/>
              <a:t>помогут преодолеть </a:t>
            </a:r>
            <a:r>
              <a:rPr lang="ru-RU" dirty="0"/>
              <a:t>детям в дальнейшем один из самых коварных камней преткновения начальной школы знакомство с буквами и освоение письма.</a:t>
            </a:r>
          </a:p>
          <a:p>
            <a:r>
              <a:rPr lang="ru-RU" dirty="0"/>
              <a:t> Игры со звуками и линиями помогут детям приобрести некоторый начальный запас представлений и умений.</a:t>
            </a:r>
          </a:p>
          <a:p>
            <a:endParaRPr lang="ru-RU"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dirty="0" smtClean="0"/>
              <a:t/>
            </a:r>
            <a:br>
              <a:rPr lang="ru-RU" dirty="0" smtClean="0"/>
            </a:br>
            <a:r>
              <a:rPr lang="ru-RU" sz="2700" b="1" dirty="0" smtClean="0"/>
              <a:t>Цель:  </a:t>
            </a:r>
            <a:r>
              <a:rPr lang="ru-RU" sz="2700" dirty="0" smtClean="0"/>
              <a:t/>
            </a:r>
            <a:br>
              <a:rPr lang="ru-RU" sz="2700" dirty="0" smtClean="0"/>
            </a:br>
            <a:r>
              <a:rPr lang="ru-RU" sz="2700" dirty="0" smtClean="0"/>
              <a:t>подготовка кисти руки дошкольника к письму посредством  темпо    – ритмических упражнений под музыку</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92500"/>
          </a:bodyPr>
          <a:lstStyle/>
          <a:p>
            <a:pPr>
              <a:buNone/>
            </a:pPr>
            <a:r>
              <a:rPr lang="ru-RU" b="1" dirty="0" smtClean="0"/>
              <a:t>   Задачи:</a:t>
            </a:r>
          </a:p>
          <a:p>
            <a:r>
              <a:rPr lang="ru-RU" sz="3000" dirty="0" smtClean="0"/>
              <a:t>1.  Развитие координации движений в мелких мышечных  группах пальцев рук и кистей</a:t>
            </a:r>
          </a:p>
          <a:p>
            <a:r>
              <a:rPr lang="ru-RU" sz="3000" dirty="0" smtClean="0"/>
              <a:t>2.  Развитие ритма и темпа движений, обучение выполнению их в соответствии с темпом и       ритмом музыкального сопровождения</a:t>
            </a:r>
          </a:p>
          <a:p>
            <a:r>
              <a:rPr lang="ru-RU" sz="3000" dirty="0" smtClean="0"/>
              <a:t>3. Тренировка зрительного анализатора ; координация взаимодействия зрительного и двигательного, а также зрительного и слухового анализатора. </a:t>
            </a:r>
          </a:p>
          <a:p>
            <a:endParaRPr lang="ru-RU" dirty="0"/>
          </a:p>
        </p:txBody>
      </p:sp>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857232"/>
            <a:ext cx="8401080" cy="1428760"/>
          </a:xfrm>
        </p:spPr>
        <p:txBody>
          <a:bodyPr>
            <a:noAutofit/>
          </a:bodyPr>
          <a:lstStyle/>
          <a:p>
            <a:pPr algn="l"/>
            <a:r>
              <a:rPr lang="ru-RU" sz="2000" b="1" dirty="0" smtClean="0"/>
              <a:t>1 день</a:t>
            </a:r>
            <a:r>
              <a:rPr lang="ru-RU" sz="2000" dirty="0" smtClean="0"/>
              <a:t>. Предложить ребенку нарисовать удары бубна. Вначале умеренные.  Да, получаются только точки. Теперь темп ударов ускорьте. Хорошо, на сегодня достаточно.</a:t>
            </a:r>
            <a:br>
              <a:rPr lang="ru-RU" sz="2000" dirty="0" smtClean="0"/>
            </a:br>
            <a:r>
              <a:rPr lang="ru-RU" sz="2000" dirty="0" smtClean="0"/>
              <a:t>.  .   .   .   .</a:t>
            </a:r>
            <a:br>
              <a:rPr lang="ru-RU" sz="2000" dirty="0" smtClean="0"/>
            </a:br>
            <a:r>
              <a:rPr lang="ru-RU" sz="2000" dirty="0" smtClean="0"/>
              <a:t>…….</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endParaRPr lang="ru-RU" sz="2000" dirty="0"/>
          </a:p>
        </p:txBody>
      </p:sp>
      <p:sp>
        <p:nvSpPr>
          <p:cNvPr id="3" name="Содержимое 2"/>
          <p:cNvSpPr>
            <a:spLocks noGrp="1"/>
          </p:cNvSpPr>
          <p:nvPr>
            <p:ph idx="1"/>
          </p:nvPr>
        </p:nvSpPr>
        <p:spPr>
          <a:xfrm rot="10800000" flipV="1">
            <a:off x="500034" y="3214686"/>
            <a:ext cx="8229600" cy="3100072"/>
          </a:xfrm>
        </p:spPr>
        <p:txBody>
          <a:bodyPr>
            <a:normAutofit/>
          </a:bodyPr>
          <a:lstStyle/>
          <a:p>
            <a:r>
              <a:rPr lang="ru-RU" sz="2000" dirty="0" smtClean="0"/>
              <a:t> 2 день. Начните с прошлого задания: дети ритмично ставят точки под удары бубна. А теперь предложите им передавать эти удары, не отрывая руки. Получится такая линия, а может быть, такая. Какой рисунок, это неважно. Главное, чтобы ребенок совершал движения точно под удары.</a:t>
            </a:r>
          </a:p>
          <a:p>
            <a:endParaRPr lang="ru-RU" sz="2000" dirty="0" smtClean="0"/>
          </a:p>
          <a:p>
            <a:endParaRPr lang="ru-RU" dirty="0"/>
          </a:p>
        </p:txBody>
      </p:sp>
      <p:cxnSp>
        <p:nvCxnSpPr>
          <p:cNvPr id="5" name="Соединительная линия уступом 4"/>
          <p:cNvCxnSpPr/>
          <p:nvPr/>
        </p:nvCxnSpPr>
        <p:spPr>
          <a:xfrm rot="16200000" flipH="1">
            <a:off x="607191" y="5036355"/>
            <a:ext cx="571504" cy="21431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7" name="Соединительная линия уступом 6"/>
          <p:cNvCxnSpPr/>
          <p:nvPr/>
        </p:nvCxnSpPr>
        <p:spPr>
          <a:xfrm rot="16200000" flipH="1">
            <a:off x="1785918" y="4929198"/>
            <a:ext cx="571504" cy="57150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9" name="Соединительная линия уступом 8"/>
          <p:cNvCxnSpPr/>
          <p:nvPr/>
        </p:nvCxnSpPr>
        <p:spPr>
          <a:xfrm>
            <a:off x="3357554" y="4929198"/>
            <a:ext cx="571504" cy="28575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1" name="Соединительная линия уступом 10"/>
          <p:cNvCxnSpPr/>
          <p:nvPr/>
        </p:nvCxnSpPr>
        <p:spPr>
          <a:xfrm>
            <a:off x="4643438" y="5000636"/>
            <a:ext cx="857256" cy="50006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1604" y="4800600"/>
            <a:ext cx="5707084" cy="1200168"/>
          </a:xfrm>
        </p:spPr>
        <p:txBody>
          <a:bodyPr/>
          <a:lstStyle/>
          <a:p>
            <a:endParaRPr lang="ru-RU" dirty="0"/>
          </a:p>
        </p:txBody>
      </p:sp>
      <p:pic>
        <p:nvPicPr>
          <p:cNvPr id="2050" name="Picture 2"/>
          <p:cNvPicPr>
            <a:picLocks noGrp="1" noChangeAspect="1" noChangeArrowheads="1"/>
          </p:cNvPicPr>
          <p:nvPr>
            <p:ph type="pic" idx="1"/>
          </p:nvPr>
        </p:nvPicPr>
        <p:blipFill>
          <a:blip r:embed="rId2" cstate="print"/>
          <a:srcRect/>
          <a:stretch>
            <a:fillRect/>
          </a:stretch>
        </p:blipFill>
        <p:spPr bwMode="auto">
          <a:xfrm>
            <a:off x="1792288" y="428604"/>
            <a:ext cx="5486400" cy="4114800"/>
          </a:xfrm>
          <a:prstGeom prst="rect">
            <a:avLst/>
          </a:prstGeom>
          <a:noFill/>
          <a:ln w="9525">
            <a:noFill/>
            <a:miter lim="800000"/>
            <a:headEnd/>
            <a:tailEnd/>
          </a:ln>
          <a:effectLst/>
        </p:spPr>
      </p:pic>
      <p:sp>
        <p:nvSpPr>
          <p:cNvPr id="4" name="Текст 3"/>
          <p:cNvSpPr>
            <a:spLocks noGrp="1"/>
          </p:cNvSpPr>
          <p:nvPr>
            <p:ph type="body" sz="half" idx="2"/>
          </p:nvPr>
        </p:nvSpPr>
        <p:spPr>
          <a:xfrm>
            <a:off x="142844" y="4572008"/>
            <a:ext cx="8786874" cy="1519242"/>
          </a:xfrm>
        </p:spPr>
        <p:txBody>
          <a:bodyPr>
            <a:noAutofit/>
          </a:bodyPr>
          <a:lstStyle/>
          <a:p>
            <a:pPr algn="just"/>
            <a:r>
              <a:rPr lang="ru-RU" sz="1800" dirty="0" smtClean="0"/>
              <a:t>3  день.  Сегодня Вы будете петь мелодию разного темпа, а Ваши дети ее рисовать. Попробуем. Вы поете:  ля-ля-ля на одной ноте в умеренном темпе, ребенок записывает мелодию непрерывным движением. Теперь темп поменяйте, </a:t>
            </a:r>
            <a:r>
              <a:rPr lang="ru-RU" sz="1800" dirty="0" err="1" smtClean="0"/>
              <a:t>пропевая</a:t>
            </a:r>
            <a:r>
              <a:rPr lang="ru-RU" sz="1800" dirty="0" smtClean="0"/>
              <a:t>  «ля-ля-ля»  в более быстром темпе. Следите, чтобы ребенок рисовал точно под музыку. Затем то же задание в медленном темпе. И еще медленнее.</a:t>
            </a:r>
            <a:br>
              <a:rPr lang="ru-RU" sz="1800" dirty="0" smtClean="0"/>
            </a:br>
            <a:r>
              <a:rPr lang="ru-RU" sz="1800" dirty="0" smtClean="0"/>
              <a:t/>
            </a:r>
            <a:br>
              <a:rPr lang="ru-RU" sz="1800" dirty="0" smtClean="0"/>
            </a:br>
            <a:endParaRPr lang="ru-RU" sz="1800" dirty="0"/>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4480" y="2571744"/>
            <a:ext cx="5486400" cy="566738"/>
          </a:xfrm>
        </p:spPr>
        <p:txBody>
          <a:bodyPr/>
          <a:lstStyle/>
          <a:p>
            <a:endParaRPr lang="ru-RU"/>
          </a:p>
        </p:txBody>
      </p:sp>
      <p:pic>
        <p:nvPicPr>
          <p:cNvPr id="6" name="Picture 2"/>
          <p:cNvPicPr>
            <a:picLocks noGrp="1" noChangeAspect="1" noChangeArrowheads="1"/>
          </p:cNvPicPr>
          <p:nvPr>
            <p:ph type="pic" idx="1"/>
          </p:nvPr>
        </p:nvPicPr>
        <p:blipFill>
          <a:blip r:embed="rId2" cstate="print"/>
          <a:srcRect t="1852" b="1852"/>
          <a:stretch>
            <a:fillRect/>
          </a:stretch>
        </p:blipFill>
        <p:spPr bwMode="auto">
          <a:xfrm>
            <a:off x="1828800" y="2038368"/>
            <a:ext cx="5486400" cy="3962400"/>
          </a:xfrm>
          <a:prstGeom prst="rect">
            <a:avLst/>
          </a:prstGeom>
          <a:noFill/>
          <a:ln w="9525">
            <a:noFill/>
            <a:miter lim="800000"/>
            <a:headEnd/>
            <a:tailEnd/>
          </a:ln>
          <a:effectLst/>
        </p:spPr>
      </p:pic>
      <p:sp>
        <p:nvSpPr>
          <p:cNvPr id="4" name="Текст 3"/>
          <p:cNvSpPr>
            <a:spLocks noGrp="1"/>
          </p:cNvSpPr>
          <p:nvPr>
            <p:ph type="body" sz="half" idx="2"/>
          </p:nvPr>
        </p:nvSpPr>
        <p:spPr/>
        <p:txBody>
          <a:bodyPr/>
          <a:lstStyle/>
          <a:p>
            <a:endParaRPr lang="ru-RU" dirty="0"/>
          </a:p>
        </p:txBody>
      </p:sp>
      <p:sp>
        <p:nvSpPr>
          <p:cNvPr id="5" name="Прямоугольник 4"/>
          <p:cNvSpPr/>
          <p:nvPr/>
        </p:nvSpPr>
        <p:spPr>
          <a:xfrm>
            <a:off x="357158" y="214290"/>
            <a:ext cx="8429684" cy="2308324"/>
          </a:xfrm>
          <a:prstGeom prst="rect">
            <a:avLst/>
          </a:prstGeom>
        </p:spPr>
        <p:txBody>
          <a:bodyPr wrap="square">
            <a:spAutoFit/>
          </a:bodyPr>
          <a:lstStyle/>
          <a:p>
            <a:pPr>
              <a:buNone/>
            </a:pPr>
            <a:r>
              <a:rPr lang="ru-RU" dirty="0" smtClean="0"/>
              <a:t>4 день.  Он посвящается рисованию мелодии разного характера : веселой, плавной, танцевальной и др. Вначале вспомните вчерашнее задание. Порисуйте под «ля-ля-ля» мелодию в ребенок тянул мелодию, линию столько, сколько Вы тянете звук. Теперь вспомните мелодию известной польки. Пусть ребенок ее рисует.  Затем спокойный вальс. Подскажите ребенку, что под эту музыку хочется кружиться, поэтому рука выполняет такие движения.</a:t>
            </a:r>
          </a:p>
          <a:p>
            <a:endParaRPr lang="ru-RU" dirty="0" smtClean="0"/>
          </a:p>
          <a:p>
            <a:endParaRPr lang="ru-RU"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74638"/>
            <a:ext cx="8186766" cy="1439850"/>
          </a:xfrm>
        </p:spPr>
        <p:txBody>
          <a:bodyPr>
            <a:normAutofit fontScale="90000"/>
          </a:bodyPr>
          <a:lstStyle/>
          <a:p>
            <a:pPr algn="just"/>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5  день. Сначала повторим вчерашнее и перейдем  к выполнению танцевальных движений. Первое из них – притопы. Притопывание ногой на сильные доли. Пусть ребенок сначала так попляшет, а затем нарисует. Следующее упражнение  «Пружинка» - легкие полуприседания. Вы с ним пляшете, а затем он под Вашу музыку рисует. Наконец глубокие приседания</a:t>
            </a:r>
            <a:br>
              <a:rPr lang="ru-RU" sz="2200" dirty="0" smtClean="0"/>
            </a:br>
            <a:endParaRPr lang="ru-RU" sz="2200" dirty="0"/>
          </a:p>
        </p:txBody>
      </p:sp>
      <p:pic>
        <p:nvPicPr>
          <p:cNvPr id="1027" name="Picture 3" descr="G:\фото1\111.jpg"/>
          <p:cNvPicPr>
            <a:picLocks noChangeAspect="1" noChangeArrowheads="1"/>
          </p:cNvPicPr>
          <p:nvPr/>
        </p:nvPicPr>
        <p:blipFill>
          <a:blip r:embed="rId2" cstate="print"/>
          <a:srcRect/>
          <a:stretch>
            <a:fillRect/>
          </a:stretch>
        </p:blipFill>
        <p:spPr bwMode="auto">
          <a:xfrm>
            <a:off x="0" y="2410648"/>
            <a:ext cx="9144000" cy="3661558"/>
          </a:xfrm>
          <a:prstGeom prst="rect">
            <a:avLst/>
          </a:prstGeom>
          <a:noFill/>
        </p:spPr>
      </p:pic>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r>
              <a:rPr lang="ru-RU" dirty="0" smtClean="0"/>
              <a:t>6  день. Игра – отдых. Произвольные музыкально – графические игры. Ребенок рисует под «ля-ля-ля»  разную по темпу и характеру музыку.</a:t>
            </a:r>
          </a:p>
          <a:p>
            <a:r>
              <a:rPr lang="ru-RU" dirty="0" smtClean="0"/>
              <a:t>7  день. Игра – отдых. </a:t>
            </a:r>
          </a:p>
          <a:p>
            <a:endParaRPr lang="ru-RU" dirty="0"/>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329642" cy="2225668"/>
          </a:xfrm>
        </p:spPr>
        <p:txBody>
          <a:bodyPr>
            <a:normAutofit fontScale="90000"/>
          </a:bodyPr>
          <a:lstStyle/>
          <a:p>
            <a:pPr algn="l"/>
            <a:r>
              <a:rPr lang="ru-RU" sz="2200" dirty="0" smtClean="0"/>
              <a:t/>
            </a:r>
            <a:br>
              <a:rPr lang="ru-RU" sz="2200" dirty="0" smtClean="0"/>
            </a:br>
            <a:r>
              <a:rPr lang="ru-RU" sz="2200" dirty="0" smtClean="0"/>
              <a:t/>
            </a:r>
            <a:br>
              <a:rPr lang="ru-RU" sz="2200" dirty="0" smtClean="0"/>
            </a:br>
            <a:r>
              <a:rPr lang="ru-RU" sz="2200" b="1" dirty="0" smtClean="0"/>
              <a:t>8  день. </a:t>
            </a:r>
            <a:r>
              <a:rPr lang="ru-RU" sz="2200" dirty="0" smtClean="0"/>
              <a:t>Предложите детям вспомнить, кто поет песенки на лугу (комарик «</a:t>
            </a:r>
            <a:r>
              <a:rPr lang="ru-RU" sz="2200" dirty="0" err="1" smtClean="0"/>
              <a:t>з-з-з</a:t>
            </a:r>
            <a:r>
              <a:rPr lang="ru-RU" sz="2200" dirty="0" smtClean="0"/>
              <a:t>», жук «ж-ж-ж» и </a:t>
            </a:r>
            <a:r>
              <a:rPr lang="ru-RU" sz="2200" dirty="0" err="1" smtClean="0"/>
              <a:t>др</a:t>
            </a:r>
            <a:r>
              <a:rPr lang="ru-RU" sz="2200" dirty="0" smtClean="0"/>
              <a:t>). начните с комарика. Как он поет? Какая сила нажима. Да, чуть- чуть, а сейчас запоет жук. Спросите ребенка, как он поет. Да, низкий звук, линия получается потолще. Для сравнения можно еще поиграть. («Скрипочка» и» виолончель», «Мышка» и «мишка») </a:t>
            </a:r>
            <a:br>
              <a:rPr lang="ru-RU" sz="2200" dirty="0" smtClean="0"/>
            </a:br>
            <a:endParaRPr lang="ru-RU" sz="2200" dirty="0"/>
          </a:p>
        </p:txBody>
      </p:sp>
      <p:pic>
        <p:nvPicPr>
          <p:cNvPr id="3075" name="Picture 3"/>
          <p:cNvPicPr>
            <a:picLocks noGrp="1" noChangeAspect="1" noChangeArrowheads="1"/>
          </p:cNvPicPr>
          <p:nvPr>
            <p:ph idx="1"/>
          </p:nvPr>
        </p:nvPicPr>
        <p:blipFill>
          <a:blip r:embed="rId2" cstate="print"/>
          <a:stretch>
            <a:fillRect/>
          </a:stretch>
        </p:blipFill>
        <p:spPr bwMode="auto">
          <a:xfrm>
            <a:off x="1554334" y="2188650"/>
            <a:ext cx="6035331" cy="4526498"/>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199</TotalTime>
  <Words>515</Words>
  <Application>Microsoft Office PowerPoint</Application>
  <PresentationFormat>Экран (4:3)</PresentationFormat>
  <Paragraphs>41</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Апекс</vt:lpstr>
      <vt:lpstr>Музыка. Рисование. Письмо. </vt:lpstr>
      <vt:lpstr>Слайд 2</vt:lpstr>
      <vt:lpstr> Цель:   подготовка кисти руки дошкольника к письму посредством  темпо    – ритмических упражнений под музыку </vt:lpstr>
      <vt:lpstr>1 день. Предложить ребенку нарисовать удары бубна. Вначале умеренные.  Да, получаются только точки. Теперь темп ударов ускорьте. Хорошо, на сегодня достаточно. .  .   .   .   . …….    </vt:lpstr>
      <vt:lpstr>Слайд 5</vt:lpstr>
      <vt:lpstr>Слайд 6</vt:lpstr>
      <vt:lpstr>   5  день. Сначала повторим вчерашнее и перейдем  к выполнению танцевальных движений. Первое из них – притопы. Притопывание ногой на сильные доли. Пусть ребенок сначала так попляшет, а затем нарисует. Следующее упражнение  «Пружинка» - легкие полуприседания. Вы с ним пляшете, а затем он под Вашу музыку рисует. Наконец глубокие приседания </vt:lpstr>
      <vt:lpstr>Слайд 8</vt:lpstr>
      <vt:lpstr>  8  день. Предложите детям вспомнить, кто поет песенки на лугу (комарик «з-з-з», жук «ж-ж-ж» и др). начните с комарика. Как он поет? Какая сила нажима. Да, чуть- чуть, а сейчас запоет жук. Спросите ребенка, как он поет. Да, низкий звук, линия получается потолще. Для сравнения можно еще поиграть. («Скрипочка» и» виолончель», «Мышка» и «мишка»)  </vt:lpstr>
      <vt:lpstr>Слайд 10</vt:lpstr>
      <vt:lpstr> 11 день. Вначале поупражняйтесь в рисовании волнистых линий под пение разновысокого а-а-а. а теперь будем рисовать эту линию, но в разном темпе,  в более быстром: в  более медленном: </vt:lpstr>
      <vt:lpstr>Слайд 12</vt:lpstr>
      <vt:lpstr>15 день.  Нарисуйте 3 черточки. Пусть дети запишут линиями музыку 16 день. Снова нарисуйте черточки и пусть ребята нарисуют уже заданные линии под музыку </vt:lpstr>
      <vt:lpstr>17 день.  Повторите предыдущий день игру, но включите новые задания. 18 день. Предложите ребятам уже без музыкального сопровождения нарисовать такие линии. </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CENTR</dc:creator>
  <cp:lastModifiedBy>CENTR</cp:lastModifiedBy>
  <cp:revision>23</cp:revision>
  <dcterms:created xsi:type="dcterms:W3CDTF">2013-06-06T07:32:39Z</dcterms:created>
  <dcterms:modified xsi:type="dcterms:W3CDTF">2013-06-20T05:35:50Z</dcterms:modified>
</cp:coreProperties>
</file>