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2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5" r:id="rId18"/>
    <p:sldId id="276" r:id="rId19"/>
    <p:sldId id="273" r:id="rId20"/>
    <p:sldId id="27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D487-3EF6-4264-B8C5-82AC8FB8BCE7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A33D-96F7-47D9-83D0-2A0A8EF59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A33D-96F7-47D9-83D0-2A0A8EF59B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DC63BDF-4B82-4448-A185-6C9DA7C9D69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B4B9C0-77BD-4D66-8E91-25FD5D57A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tara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24" y="2000240"/>
            <a:ext cx="3714776" cy="2786082"/>
          </a:xfr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9144000" cy="12858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r>
              <a:rPr lang="ru-RU" sz="5700" i="1" dirty="0" smtClean="0">
                <a:solidFill>
                  <a:schemeClr val="bg1"/>
                </a:solidFill>
                <a:latin typeface="Arno Pro Smbd SmText" pitchFamily="18" charset="0"/>
              </a:rPr>
              <a:t>Владимир Высоцкий</a:t>
            </a:r>
            <a:r>
              <a:rPr lang="ru-RU" sz="4600" i="1" dirty="0" smtClean="0">
                <a:solidFill>
                  <a:schemeClr val="bg1"/>
                </a:solidFill>
                <a:latin typeface="Arno Pro Smbd SmText" pitchFamily="18" charset="0"/>
              </a:rPr>
              <a:t>.</a:t>
            </a:r>
          </a:p>
          <a:p>
            <a:r>
              <a:rPr lang="ru-RU" sz="4600" i="1" dirty="0" smtClean="0">
                <a:solidFill>
                  <a:srgbClr val="C00000"/>
                </a:solidFill>
                <a:latin typeface="Arno Pro Smbd SmText" pitchFamily="18" charset="0"/>
              </a:rPr>
              <a:t>Своя колея.</a:t>
            </a:r>
            <a:r>
              <a:rPr lang="ru-RU" sz="6200" i="1" dirty="0" smtClean="0">
                <a:solidFill>
                  <a:srgbClr val="C00000"/>
                </a:solidFill>
                <a:latin typeface="Arno Pro Smbd SmText" pitchFamily="18" charset="0"/>
              </a:rPr>
              <a:t>  </a:t>
            </a:r>
          </a:p>
          <a:p>
            <a:endParaRPr lang="ru-RU" sz="5400" b="1" dirty="0" smtClean="0">
              <a:solidFill>
                <a:schemeClr val="tx1"/>
              </a:solidFill>
              <a:latin typeface="Arno Pro Smbd SmText" pitchFamily="18" charset="0"/>
            </a:endParaRPr>
          </a:p>
          <a:p>
            <a:endParaRPr lang="ru-RU" sz="5400" b="1" dirty="0">
              <a:solidFill>
                <a:schemeClr val="tx1"/>
              </a:solidFill>
              <a:latin typeface="Arno Pro Smbd SmText" pitchFamily="18" charset="0"/>
            </a:endParaRPr>
          </a:p>
        </p:txBody>
      </p:sp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3116"/>
            <a:ext cx="3714776" cy="250033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3334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изнь</a:t>
            </a:r>
            <a:r>
              <a:rPr lang="ru-RU" sz="3200" b="1" dirty="0" smtClean="0">
                <a:solidFill>
                  <a:srgbClr val="C00000"/>
                </a:solidFill>
              </a:rPr>
              <a:t>, по Высоцкому, -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нескончаемая борьба </a:t>
            </a:r>
            <a:r>
              <a:rPr lang="ru-RU" sz="3200" dirty="0" smtClean="0">
                <a:solidFill>
                  <a:srgbClr val="C00000"/>
                </a:solidFill>
              </a:rPr>
              <a:t>добра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зла.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2819400"/>
            <a:ext cx="7786710" cy="35385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у вас там с </a:t>
            </a:r>
            <a:r>
              <a:rPr lang="ru-RU" b="1" dirty="0" err="1" smtClean="0">
                <a:solidFill>
                  <a:schemeClr val="bg1"/>
                </a:solidFill>
              </a:rPr>
              <a:t>мерзавцами</a:t>
            </a:r>
            <a:r>
              <a:rPr lang="ru-RU" b="1" dirty="0" smtClean="0">
                <a:solidFill>
                  <a:schemeClr val="bg1"/>
                </a:solidFill>
              </a:rPr>
              <a:t>? </a:t>
            </a:r>
            <a:r>
              <a:rPr lang="ru-RU" b="1" dirty="0" smtClean="0">
                <a:solidFill>
                  <a:srgbClr val="C00000"/>
                </a:solidFill>
              </a:rPr>
              <a:t>Бьют?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Поделом.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Ведьмы вас не пугают шабашем?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Но, не правда ли, </a:t>
            </a:r>
            <a:r>
              <a:rPr lang="ru-RU" b="1" dirty="0" smtClean="0">
                <a:solidFill>
                  <a:schemeClr val="bg1"/>
                </a:solidFill>
              </a:rPr>
              <a:t>зло</a:t>
            </a:r>
            <a:r>
              <a:rPr lang="ru-RU" b="1" dirty="0" smtClean="0">
                <a:solidFill>
                  <a:srgbClr val="C00000"/>
                </a:solidFill>
              </a:rPr>
              <a:t> называется </a:t>
            </a:r>
            <a:r>
              <a:rPr lang="ru-RU" b="1" dirty="0" smtClean="0">
                <a:solidFill>
                  <a:schemeClr val="bg1"/>
                </a:solidFill>
              </a:rPr>
              <a:t>злом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Даже там, в светлом будущем вашем?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94354350_dv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2786050" cy="3067050"/>
          </a:xfr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9607.jpg"/>
          <p:cNvPicPr>
            <a:picLocks noChangeAspect="1"/>
          </p:cNvPicPr>
          <p:nvPr/>
        </p:nvPicPr>
        <p:blipFill>
          <a:blip r:embed="rId3" cstate="print">
            <a:lum bright="36000"/>
          </a:blip>
          <a:stretch>
            <a:fillRect/>
          </a:stretch>
        </p:blipFill>
        <p:spPr>
          <a:xfrm>
            <a:off x="428596" y="1285860"/>
            <a:ext cx="8358246" cy="52864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Лирический </a:t>
            </a:r>
            <a:r>
              <a:rPr lang="ru-RU" b="1" dirty="0" smtClean="0">
                <a:solidFill>
                  <a:schemeClr val="bg1"/>
                </a:solidFill>
              </a:rPr>
              <a:t>герой Высоцкого не впадает в пессимизм, хотя порой человеку, кажется, «осталось одно – просто лечь и помереть». </a:t>
            </a:r>
            <a:r>
              <a:rPr lang="ru-RU" b="1" dirty="0" smtClean="0">
                <a:solidFill>
                  <a:srgbClr val="C00000"/>
                </a:solidFill>
              </a:rPr>
              <a:t>Оптимизм  у этого героя – способность выстоять, сделать выбор, занять позицию. </a:t>
            </a:r>
            <a:r>
              <a:rPr lang="ru-RU" b="1" dirty="0" smtClean="0">
                <a:solidFill>
                  <a:schemeClr val="bg1"/>
                </a:solidFill>
              </a:rPr>
              <a:t>Даже если обстоятельства сильнее. Пример тому – песня </a:t>
            </a:r>
            <a:r>
              <a:rPr lang="ru-RU" b="1" i="1" dirty="0" smtClean="0">
                <a:solidFill>
                  <a:srgbClr val="C00000"/>
                </a:solidFill>
              </a:rPr>
              <a:t>«Чужая колея».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Лирический герой </a:t>
            </a:r>
            <a:r>
              <a:rPr lang="ru-RU" i="1" dirty="0" smtClean="0">
                <a:solidFill>
                  <a:schemeClr val="bg1"/>
                </a:solidFill>
              </a:rPr>
              <a:t>Высоцкого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Какой смысл вкладывает поэт в образ-символ  </a:t>
            </a:r>
            <a:r>
              <a:rPr lang="ru-RU" sz="3600" b="1" i="1" dirty="0" smtClean="0">
                <a:solidFill>
                  <a:srgbClr val="C00000"/>
                </a:solidFill>
              </a:rPr>
              <a:t>«колея»? 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775669740978628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04180"/>
            <a:ext cx="6715172" cy="501471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Какое противоречие времени ощутил и выразил своим творчеством В.Высоцкий?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Это </a:t>
            </a:r>
            <a:r>
              <a:rPr lang="ru-RU" b="1" i="1" dirty="0" smtClean="0">
                <a:solidFill>
                  <a:schemeClr val="bg1"/>
                </a:solidFill>
              </a:rPr>
              <a:t>протест</a:t>
            </a:r>
            <a:r>
              <a:rPr lang="ru-RU" b="1" i="1" dirty="0" smtClean="0">
                <a:solidFill>
                  <a:srgbClr val="C00000"/>
                </a:solidFill>
              </a:rPr>
              <a:t> художника против разрыва </a:t>
            </a:r>
            <a:r>
              <a:rPr lang="ru-RU" b="1" i="1" dirty="0" smtClean="0">
                <a:solidFill>
                  <a:schemeClr val="bg1"/>
                </a:solidFill>
              </a:rPr>
              <a:t>единства слова и дела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13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93191"/>
            <a:ext cx="5286412" cy="37505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Нравственный</a:t>
            </a:r>
            <a:r>
              <a:rPr lang="ru-RU" dirty="0" smtClean="0">
                <a:solidFill>
                  <a:srgbClr val="002060"/>
                </a:solidFill>
              </a:rPr>
              <a:t> кодекс поэта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Свой </a:t>
            </a:r>
            <a:r>
              <a:rPr lang="ru-RU" b="1" i="1" dirty="0" smtClean="0">
                <a:solidFill>
                  <a:srgbClr val="C00000"/>
                </a:solidFill>
              </a:rPr>
              <a:t>нравственный кодекс </a:t>
            </a:r>
            <a:r>
              <a:rPr lang="ru-RU" b="1" dirty="0" smtClean="0">
                <a:solidFill>
                  <a:schemeClr val="bg1"/>
                </a:solidFill>
              </a:rPr>
              <a:t>Высоцкий афористично и прямо изложил в песне </a:t>
            </a:r>
            <a:r>
              <a:rPr lang="ru-RU" b="1" i="1" dirty="0" smtClean="0">
                <a:solidFill>
                  <a:srgbClr val="C00000"/>
                </a:solidFill>
              </a:rPr>
              <a:t>«Я не люблю».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Volodimir-Visoc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3696427" cy="26432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3824152" cy="264320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032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Кажется, в том, что не любит </a:t>
            </a:r>
            <a:r>
              <a:rPr lang="ru-RU" sz="3200" i="1" dirty="0" smtClean="0">
                <a:solidFill>
                  <a:schemeClr val="bg1"/>
                </a:solidFill>
              </a:rPr>
              <a:t>Высоцкий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«холодного цинизма», «уверенности сытой», «насилья и бессилья», </a:t>
            </a:r>
            <a:r>
              <a:rPr lang="ru-RU" sz="3200" dirty="0" smtClean="0"/>
              <a:t>когда что-либо делают </a:t>
            </a:r>
            <a:r>
              <a:rPr lang="ru-RU" sz="3200" dirty="0" smtClean="0">
                <a:solidFill>
                  <a:schemeClr val="bg1"/>
                </a:solidFill>
              </a:rPr>
              <a:t>«наполовину», </a:t>
            </a:r>
            <a:r>
              <a:rPr lang="ru-RU" sz="3200" dirty="0" smtClean="0"/>
              <a:t>нет ничего особенного. Но мы-то знаем. Как трудно, не на словах, а на деле соблюсти эти простые </a:t>
            </a:r>
            <a:r>
              <a:rPr lang="ru-RU" sz="3200" i="1" dirty="0" smtClean="0">
                <a:solidFill>
                  <a:schemeClr val="bg1"/>
                </a:solidFill>
              </a:rPr>
              <a:t>нормы нравственности и справедливости 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1080_w464_h260_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562350"/>
            <a:ext cx="4419600" cy="272417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Цикл военных песен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26035"/>
          </a:xfrm>
        </p:spPr>
        <p:txBody>
          <a:bodyPr/>
          <a:lstStyle/>
          <a:p>
            <a:pPr algn="just"/>
            <a:r>
              <a:rPr lang="ru-RU" dirty="0" smtClean="0"/>
              <a:t>Война беспощадно высвечивала суть любого человека. На войне человек </a:t>
            </a:r>
            <a:r>
              <a:rPr lang="ru-RU" b="1" i="1" dirty="0" smtClean="0">
                <a:solidFill>
                  <a:schemeClr val="bg1"/>
                </a:solidFill>
              </a:rPr>
              <a:t>слабый</a:t>
            </a:r>
            <a:r>
              <a:rPr lang="ru-RU" dirty="0" smtClean="0"/>
              <a:t> становился </a:t>
            </a:r>
            <a:r>
              <a:rPr lang="ru-RU" b="1" i="1" dirty="0" smtClean="0">
                <a:solidFill>
                  <a:schemeClr val="bg1"/>
                </a:solidFill>
              </a:rPr>
              <a:t>трусом</a:t>
            </a:r>
            <a:r>
              <a:rPr lang="ru-RU" dirty="0" smtClean="0"/>
              <a:t>, подлый – </a:t>
            </a:r>
            <a:r>
              <a:rPr lang="ru-RU" b="1" i="1" dirty="0" smtClean="0">
                <a:solidFill>
                  <a:schemeClr val="bg1"/>
                </a:solidFill>
              </a:rPr>
              <a:t>предателем. </a:t>
            </a:r>
            <a:r>
              <a:rPr lang="ru-RU" dirty="0" smtClean="0"/>
              <a:t>Поэтому война в песнях Высоцкого стала нравственным мерилом человека и в «сегодняшнем нашем дне».</a:t>
            </a:r>
          </a:p>
          <a:p>
            <a:pPr algn="just">
              <a:buNone/>
            </a:pPr>
            <a:r>
              <a:rPr lang="ru-RU" dirty="0" smtClean="0"/>
              <a:t>    Об этом его песня </a:t>
            </a:r>
            <a:r>
              <a:rPr lang="ru-RU" b="1" i="1" dirty="0" smtClean="0">
                <a:solidFill>
                  <a:srgbClr val="C00000"/>
                </a:solidFill>
              </a:rPr>
              <a:t>«Звёзды».</a:t>
            </a:r>
            <a:endParaRPr lang="ru-RU" b="1" i="1" dirty="0" smtClean="0"/>
          </a:p>
          <a:p>
            <a:pPr algn="just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Как вы понимаете  последние строки</a:t>
            </a:r>
          </a:p>
          <a:p>
            <a:pPr algn="just">
              <a:buNone/>
            </a:pPr>
            <a:r>
              <a:rPr lang="ru-RU" sz="2400" b="1" i="1" dirty="0" smtClean="0"/>
              <a:t>«В небе висит, пропадает звезда./</a:t>
            </a:r>
          </a:p>
          <a:p>
            <a:pPr algn="just">
              <a:buNone/>
            </a:pPr>
            <a:r>
              <a:rPr lang="ru-RU" sz="2400" b="1" i="1" dirty="0" smtClean="0"/>
              <a:t>Некуда падать…»?</a:t>
            </a:r>
            <a:endParaRPr lang="ru-RU" sz="2400" b="1" i="1" dirty="0"/>
          </a:p>
        </p:txBody>
      </p:sp>
      <p:pic>
        <p:nvPicPr>
          <p:cNvPr id="4" name="Рисунок 3" descr="73595ecd2d1c9dcc92abe89886c.jpg"/>
          <p:cNvPicPr>
            <a:picLocks noChangeAspect="1"/>
          </p:cNvPicPr>
          <p:nvPr/>
        </p:nvPicPr>
        <p:blipFill>
          <a:blip r:embed="rId2" cstate="print"/>
          <a:srcRect b="2000"/>
          <a:stretch>
            <a:fillRect/>
          </a:stretch>
        </p:blipFill>
        <p:spPr>
          <a:xfrm>
            <a:off x="6072198" y="4714884"/>
            <a:ext cx="2414805" cy="1872250"/>
          </a:xfrm>
          <a:prstGeom prst="rect">
            <a:avLst/>
          </a:prstGeom>
          <a:solidFill>
            <a:srgbClr val="000000">
              <a:alpha val="32941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Голос Высоцкого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Особая тема – </a:t>
            </a:r>
            <a:r>
              <a:rPr lang="ru-RU" b="1" i="1" dirty="0" smtClean="0">
                <a:solidFill>
                  <a:srgbClr val="C00000"/>
                </a:solidFill>
              </a:rPr>
              <a:t>голос Высоцкого. </a:t>
            </a:r>
            <a:r>
              <a:rPr lang="ru-RU" b="1" i="1" dirty="0" smtClean="0"/>
              <a:t>Страстный, надрывный, иногда переходящий на крик. Голос певца-барда Высоцкого выполняет некую </a:t>
            </a:r>
            <a:r>
              <a:rPr lang="ru-RU" b="1" i="1" dirty="0" smtClean="0">
                <a:solidFill>
                  <a:srgbClr val="C00000"/>
                </a:solidFill>
              </a:rPr>
              <a:t>важную социальную роль. Возможно, он создаёт ощущение драмы,</a:t>
            </a:r>
            <a:r>
              <a:rPr lang="ru-RU" b="1" i="1" dirty="0" smtClean="0"/>
              <a:t> необходимости действия. Поэтому почти все попытки повторить этот феномен выглядят жалкими.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Может, кто-то когда-то поставит свечу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Мне за </a:t>
            </a:r>
            <a:r>
              <a:rPr lang="ru-RU" sz="3200" i="1" dirty="0" smtClean="0">
                <a:solidFill>
                  <a:schemeClr val="bg1"/>
                </a:solidFill>
              </a:rPr>
              <a:t>голый мой </a:t>
            </a:r>
            <a:r>
              <a:rPr lang="ru-RU" sz="3200" i="1" dirty="0" smtClean="0">
                <a:solidFill>
                  <a:srgbClr val="C00000"/>
                </a:solidFill>
              </a:rPr>
              <a:t>нерв</a:t>
            </a:r>
            <a:r>
              <a:rPr lang="ru-RU" sz="3200" dirty="0" smtClean="0">
                <a:solidFill>
                  <a:schemeClr val="bg1"/>
                </a:solidFill>
              </a:rPr>
              <a:t>, на котором кричу…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80966550391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285992"/>
            <a:ext cx="6112074" cy="435769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404" y="214290"/>
            <a:ext cx="8735314" cy="6497495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96101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Я умру и скажу, что не всё суета!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42852"/>
            <a:ext cx="3143272" cy="342902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Социально-философский</a:t>
            </a: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аспект творчества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2a36778a5c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89"/>
            <a:ext cx="5572164" cy="642942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e02c985bdd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714752"/>
            <a:ext cx="2956203" cy="29384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«Без покоя нельзя, но тревога богаче покоя»,- </a:t>
            </a:r>
            <a:r>
              <a:rPr lang="ru-RU" sz="3200" dirty="0" smtClean="0"/>
              <a:t>говорил М. Горький.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Высоцкий </a:t>
            </a:r>
            <a:r>
              <a:rPr lang="ru-RU" sz="3200" i="1" dirty="0" smtClean="0">
                <a:solidFill>
                  <a:schemeClr val="bg1"/>
                </a:solidFill>
              </a:rPr>
              <a:t>своей судьбой эту истину </a:t>
            </a:r>
            <a:r>
              <a:rPr lang="ru-RU" sz="3200" dirty="0" smtClean="0">
                <a:solidFill>
                  <a:schemeClr val="bg1"/>
                </a:solidFill>
              </a:rPr>
              <a:t>подтвердил.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3"/>
            <a:ext cx="8229600" cy="360077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Это был сплошной обнажённый нерв, и жизнь его была </a:t>
            </a:r>
            <a:r>
              <a:rPr lang="ru-RU" sz="2800" dirty="0" err="1" smtClean="0">
                <a:solidFill>
                  <a:schemeClr val="bg1"/>
                </a:solidFill>
              </a:rPr>
              <a:t>самосжиганием</a:t>
            </a:r>
            <a:r>
              <a:rPr lang="ru-RU" sz="2800" dirty="0" smtClean="0">
                <a:solidFill>
                  <a:schemeClr val="bg1"/>
                </a:solidFill>
              </a:rPr>
              <a:t>. Больше всего он боялся, что уйдёт и </a:t>
            </a:r>
            <a:r>
              <a:rPr lang="ru-RU" sz="2800" dirty="0" err="1" smtClean="0">
                <a:solidFill>
                  <a:schemeClr val="bg1"/>
                </a:solidFill>
              </a:rPr>
              <a:t>недопоёт</a:t>
            </a:r>
            <a:r>
              <a:rPr lang="ru-RU" sz="2800" dirty="0" smtClean="0">
                <a:solidFill>
                  <a:schemeClr val="bg1"/>
                </a:solidFill>
              </a:rPr>
              <a:t> свою песню.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Допел…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180462"/>
            <a:ext cx="3018595" cy="26775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a36778a5c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282" y="3571852"/>
            <a:ext cx="2945990" cy="32861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x_386d4e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286256"/>
            <a:ext cx="1972570" cy="235743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33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Презентацию подготовила учитель ГБОУ №337 Невского района г. Санкт-Петербурга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463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Леонидова Елена Тимофеевна</a:t>
            </a:r>
            <a:endParaRPr lang="ru-RU" sz="4400" dirty="0"/>
          </a:p>
        </p:txBody>
      </p:sp>
      <p:pic>
        <p:nvPicPr>
          <p:cNvPr id="4" name="Рисунок 3" descr="iCA5RCS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509120"/>
            <a:ext cx="1933575" cy="14287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086460" cy="1011222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Феномен Высоцкого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ысоцкий-песочница-story-2619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5984524" cy="4525962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ladimir_vysotskiy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107132"/>
            <a:ext cx="8858313" cy="664373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643050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</a:rPr>
              <a:t>Горька судьба поэтов всех племён;</a:t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i="1" dirty="0" err="1" smtClean="0">
                <a:solidFill>
                  <a:srgbClr val="FF0000"/>
                </a:solidFill>
              </a:rPr>
              <a:t>Тяжеле</a:t>
            </a:r>
            <a:r>
              <a:rPr lang="ru-RU" sz="3100" i="1" dirty="0" smtClean="0">
                <a:solidFill>
                  <a:srgbClr val="FF0000"/>
                </a:solidFill>
              </a:rPr>
              <a:t> всех судьба казнит Россию…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</a:t>
            </a:r>
            <a:r>
              <a:rPr lang="ru-RU" sz="2700" dirty="0" smtClean="0"/>
              <a:t>В. </a:t>
            </a:r>
            <a:r>
              <a:rPr lang="ru-RU" sz="2700" dirty="0" err="1" smtClean="0"/>
              <a:t>Кюхельбеккер</a:t>
            </a:r>
            <a:r>
              <a:rPr lang="ru-RU" sz="2700" dirty="0" smtClean="0"/>
              <a:t> </a:t>
            </a: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Талант особого рода</a:t>
            </a:r>
            <a:endParaRPr lang="ru-RU" b="1" i="1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3840.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2294" y="1857364"/>
            <a:ext cx="3810000" cy="4444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С чего начинается поэт и кого можно назвать таковым?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Почему именно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Высоцкий </a:t>
            </a:r>
            <a:r>
              <a:rPr lang="ru-RU" dirty="0" smtClean="0"/>
              <a:t> оказал сильное духовное воздействие на разных по образованию, привычкам,  вкусам людей?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9"/>
            <a:ext cx="8858312" cy="6357982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03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 чём держится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общественный интерес  </a:t>
            </a:r>
            <a:r>
              <a:rPr lang="ru-RU" sz="3200" dirty="0" smtClean="0">
                <a:solidFill>
                  <a:srgbClr val="C00000"/>
                </a:solidFill>
              </a:rPr>
              <a:t>к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поэту?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images (1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35771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9263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Необычная </a:t>
            </a:r>
            <a:r>
              <a:rPr lang="ru-RU" dirty="0" smtClean="0">
                <a:solidFill>
                  <a:srgbClr val="C00000"/>
                </a:solidFill>
              </a:rPr>
              <a:t>манера исполнения </a:t>
            </a:r>
            <a:r>
              <a:rPr lang="ru-RU" dirty="0" smtClean="0"/>
              <a:t>стихов-песен.</a:t>
            </a:r>
          </a:p>
          <a:p>
            <a:endParaRPr lang="ru-RU" dirty="0" smtClean="0"/>
          </a:p>
          <a:p>
            <a:r>
              <a:rPr lang="ru-RU" dirty="0" smtClean="0"/>
              <a:t>     Вулканический </a:t>
            </a:r>
            <a:r>
              <a:rPr lang="ru-RU" dirty="0" smtClean="0">
                <a:solidFill>
                  <a:srgbClr val="C00000"/>
                </a:solidFill>
              </a:rPr>
              <a:t>темперамент, артистизм</a:t>
            </a:r>
            <a:r>
              <a:rPr lang="ru-RU" dirty="0" smtClean="0"/>
              <a:t>, напор, жизнелюбие.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Уникальная </a:t>
            </a:r>
            <a:r>
              <a:rPr lang="ru-RU" dirty="0" smtClean="0"/>
              <a:t>и недоступная форма самовыражения.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35732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«Ничто человеческое не чуждо» </a:t>
            </a:r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формула – девиз для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Высоцкого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норма художественного воспроизведения жизни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54873062_visoz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61314"/>
            <a:ext cx="3996578" cy="4210891"/>
          </a:xfrm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785926"/>
            <a:ext cx="4471990" cy="485778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 мне Эзоп не воскресал,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кармане фиги нет – не суетитесь,-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что имел в виду, то написал,-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Вот – вывернул карманы –убедитесь!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По велению совести…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2792" y="1646238"/>
            <a:ext cx="3787416" cy="452596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Впечатление от его песен такое, что он пытался </a:t>
            </a:r>
            <a:r>
              <a:rPr lang="ru-RU" b="1" dirty="0" smtClean="0">
                <a:solidFill>
                  <a:srgbClr val="C00000"/>
                </a:solidFill>
              </a:rPr>
              <a:t>объять необъятное</a:t>
            </a:r>
            <a:r>
              <a:rPr lang="ru-RU" dirty="0" smtClean="0"/>
              <a:t>. Сотни песен, баллад и стихов Высоцкого – </a:t>
            </a:r>
            <a:r>
              <a:rPr lang="ru-RU" b="1" dirty="0" smtClean="0">
                <a:solidFill>
                  <a:srgbClr val="C00000"/>
                </a:solidFill>
              </a:rPr>
              <a:t>целая вселенная явлений, сюжетов и героев, выхваченных из потока жизни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417</TotalTime>
  <Words>519</Words>
  <Application>Microsoft Office PowerPoint</Application>
  <PresentationFormat>Экран (4:3)</PresentationFormat>
  <Paragraphs>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Социально-философский    аспект творчества</vt:lpstr>
      <vt:lpstr>Феномен Высоцкого</vt:lpstr>
      <vt:lpstr>Слайд 4</vt:lpstr>
      <vt:lpstr>Горька судьба поэтов всех племён; Тяжеле всех судьба казнит Россию…                                                 В. Кюхельбеккер </vt:lpstr>
      <vt:lpstr>Слайд 6</vt:lpstr>
      <vt:lpstr>На чём держится общественный интерес  к поэту?</vt:lpstr>
      <vt:lpstr>«Ничто человеческое не чуждо» – формула – девиз для Высоцкого, норма художественного воспроизведения жизни</vt:lpstr>
      <vt:lpstr>По велению совести…</vt:lpstr>
      <vt:lpstr>Жизнь, по Высоцкому, - нескончаемая борьба добра и зла.</vt:lpstr>
      <vt:lpstr>Лирический герой Высоцкого</vt:lpstr>
      <vt:lpstr>Какой смысл вкладывает поэт в образ-символ  «колея»?  </vt:lpstr>
      <vt:lpstr>Какое противоречие времени ощутил и выразил своим творчеством В.Высоцкий?</vt:lpstr>
      <vt:lpstr>Нравственный кодекс поэта</vt:lpstr>
      <vt:lpstr>Кажется, в том, что не любит Высоцкий «холодного цинизма», «уверенности сытой», «насилья и бессилья», когда что-либо делают «наполовину», нет ничего особенного. Но мы-то знаем. Как трудно, не на словах, а на деле соблюсти эти простые нормы нравственности и справедливости .</vt:lpstr>
      <vt:lpstr>Цикл военных песен</vt:lpstr>
      <vt:lpstr>Голос Высоцкого</vt:lpstr>
      <vt:lpstr>Может, кто-то когда-то поставит свечу  Мне за голый мой нерв, на котором кричу…</vt:lpstr>
      <vt:lpstr>Я умру и скажу, что не всё суета!</vt:lpstr>
      <vt:lpstr>«Без покоя нельзя, но тревога богаче покоя»,- говорил М. Горький.  Высоцкий своей судьбой эту истину подтвердил.</vt:lpstr>
      <vt:lpstr>Презентацию подготовила учитель ГБОУ №337 Невского района г. Санкт-Петербурга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59</cp:revision>
  <dcterms:created xsi:type="dcterms:W3CDTF">2013-06-19T19:35:27Z</dcterms:created>
  <dcterms:modified xsi:type="dcterms:W3CDTF">2013-10-15T06:54:36Z</dcterms:modified>
</cp:coreProperties>
</file>