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64" r:id="rId7"/>
    <p:sldId id="265" r:id="rId8"/>
    <p:sldId id="282" r:id="rId9"/>
    <p:sldId id="278" r:id="rId10"/>
    <p:sldId id="267" r:id="rId11"/>
    <p:sldId id="279" r:id="rId12"/>
    <p:sldId id="280" r:id="rId13"/>
    <p:sldId id="281" r:id="rId14"/>
    <p:sldId id="275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472" autoAdjust="0"/>
    <p:restoredTop sz="87387" autoAdjust="0"/>
  </p:normalViewPr>
  <p:slideViewPr>
    <p:cSldViewPr>
      <p:cViewPr varScale="1">
        <p:scale>
          <a:sx n="43" d="100"/>
          <a:sy n="43" d="100"/>
        </p:scale>
        <p:origin x="-1406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Andrej%20Andrianov,%20Aleksej%20SHevchenko%20(pianoforte%20'Erard'%201840%20god)%20-%20Mihail%20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309914" cy="1700808"/>
          </a:xfrm>
        </p:spPr>
        <p:txBody>
          <a:bodyPr/>
          <a:lstStyle/>
          <a:p>
            <a:pPr algn="l"/>
            <a:r>
              <a:rPr lang="ru-RU" sz="3200" dirty="0" smtClean="0"/>
              <a:t> Презентацию подготовила учитель ГБОУ СОШ № 262 Исакова   И. 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40160"/>
          </a:xfrm>
        </p:spPr>
        <p:txBody>
          <a:bodyPr/>
          <a:lstStyle/>
          <a:p>
            <a:r>
              <a:rPr lang="ru-RU" dirty="0" smtClean="0"/>
              <a:t>Любовная лирика в творчестве А. С. Пушкина.</a:t>
            </a:r>
            <a:endParaRPr lang="ru-RU" dirty="0"/>
          </a:p>
        </p:txBody>
      </p:sp>
      <p:pic>
        <p:nvPicPr>
          <p:cNvPr id="9218" name="Picture 2" descr="C:\Users\USER\Desktop\0bafd79cc7c1dadb8416ec0694633c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105" y="1701592"/>
            <a:ext cx="4680520" cy="3464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385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03849" y="110536"/>
            <a:ext cx="5760639" cy="3130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У Пушкина можно насчитать более нескольких десятков стихотворений, посвящённых теме любви</a:t>
            </a:r>
            <a:r>
              <a:rPr lang="ru-RU" sz="2400" dirty="0"/>
              <a:t>.</a:t>
            </a:r>
            <a:r>
              <a:rPr lang="ru-RU" sz="2400" dirty="0" smtClean="0"/>
              <a:t> Среди них: «Желание славы», « </a:t>
            </a:r>
            <a:r>
              <a:rPr lang="ru-RU" sz="2400" dirty="0" err="1" smtClean="0"/>
              <a:t>Ек</a:t>
            </a:r>
            <a:r>
              <a:rPr lang="ru-RU" sz="2400" dirty="0" smtClean="0"/>
              <a:t>. Н. Ушаковой», « Всё кончено: меж нами связи нет», «Талисман», «Мадонна», «Что в имени тебе моём?» и многие другие.</a:t>
            </a:r>
            <a:endParaRPr lang="ru-RU" sz="2400" dirty="0"/>
          </a:p>
        </p:txBody>
      </p:sp>
      <p:pic>
        <p:nvPicPr>
          <p:cNvPr id="4098" name="Picture 2" descr="C:\Users\USER\Desktop\A._S._Pushkin__avtoportret_chernovik_Evg._Onegina_fevral_18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2680"/>
            <a:ext cx="2952328" cy="3995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s54079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42" y="2805296"/>
            <a:ext cx="2884414" cy="39619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3568" y="4151744"/>
            <a:ext cx="5456544" cy="2373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Три </a:t>
            </a:r>
            <a:r>
              <a:rPr lang="ru-RU" sz="2400" dirty="0"/>
              <a:t>из них по праву считаются самыми знаменитыми, глубокими, бессмертными. Два из них( «К </a:t>
            </a:r>
            <a:r>
              <a:rPr lang="en-US" sz="2400" dirty="0"/>
              <a:t>***</a:t>
            </a:r>
            <a:r>
              <a:rPr lang="ru-RU" sz="2400" dirty="0"/>
              <a:t>» и  « Я вас любил») уже прозвучали сегодня, а сейчас  будет озвучено третье.</a:t>
            </a:r>
          </a:p>
        </p:txBody>
      </p:sp>
    </p:spTree>
    <p:extLst>
      <p:ext uri="{BB962C8B-B14F-4D97-AF65-F5344CB8AC3E}">
        <p14:creationId xmlns="" xmlns:p14="http://schemas.microsoft.com/office/powerpoint/2010/main" val="302909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0"/>
            <a:ext cx="5580112" cy="38445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Желание</a:t>
            </a:r>
          </a:p>
          <a:p>
            <a:pPr marL="0" indent="0">
              <a:buNone/>
            </a:pPr>
            <a:r>
              <a:rPr lang="ru-RU" sz="1800" dirty="0" smtClean="0"/>
              <a:t>Медлительно влекутся дни мои, </a:t>
            </a:r>
          </a:p>
          <a:p>
            <a:pPr marL="0" indent="0">
              <a:buNone/>
            </a:pPr>
            <a:r>
              <a:rPr lang="ru-RU" sz="1800" dirty="0" smtClean="0"/>
              <a:t>И каждый миг в унылом сердце множит</a:t>
            </a:r>
          </a:p>
          <a:p>
            <a:pPr marL="0" indent="0">
              <a:buNone/>
            </a:pPr>
            <a:r>
              <a:rPr lang="ru-RU" sz="1800" dirty="0" smtClean="0"/>
              <a:t>Все горести несчастливой любви</a:t>
            </a:r>
          </a:p>
          <a:p>
            <a:pPr marL="0" indent="0">
              <a:buNone/>
            </a:pPr>
            <a:r>
              <a:rPr lang="ru-RU" sz="1800" dirty="0" smtClean="0"/>
              <a:t>И все мечты безумия тревожит.</a:t>
            </a:r>
          </a:p>
        </p:txBody>
      </p:sp>
      <p:pic>
        <p:nvPicPr>
          <p:cNvPr id="4098" name="Picture 2" descr="C:\Users\USER\Desktop\0000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32" y="58297"/>
            <a:ext cx="2996128" cy="3816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USER\Desktop\pushk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33517"/>
            <a:ext cx="3048249" cy="4956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0208" y="3875021"/>
            <a:ext cx="4302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Но я молчу; не слышен ропот мой;</a:t>
            </a:r>
          </a:p>
          <a:p>
            <a:r>
              <a:rPr lang="ru-RU" dirty="0"/>
              <a:t>Я слёзы лью; мне слёзы утешенье;</a:t>
            </a:r>
          </a:p>
          <a:p>
            <a:r>
              <a:rPr lang="ru-RU" dirty="0"/>
              <a:t>Моя душа, пленённая тоской, </a:t>
            </a:r>
          </a:p>
          <a:p>
            <a:r>
              <a:rPr lang="ru-RU" dirty="0"/>
              <a:t>В них горькое находит наслажденье.</a:t>
            </a:r>
          </a:p>
          <a:p>
            <a:r>
              <a:rPr lang="ru-RU" dirty="0"/>
              <a:t>О жизни час! Лети, не жаль тебя, </a:t>
            </a:r>
          </a:p>
          <a:p>
            <a:r>
              <a:rPr lang="ru-RU" dirty="0"/>
              <a:t>Исчезни в тьме, пустое </a:t>
            </a:r>
            <a:r>
              <a:rPr lang="ru-RU" dirty="0" err="1"/>
              <a:t>привиденье</a:t>
            </a:r>
            <a:r>
              <a:rPr lang="ru-RU" dirty="0"/>
              <a:t>;</a:t>
            </a:r>
          </a:p>
          <a:p>
            <a:r>
              <a:rPr lang="ru-RU" dirty="0"/>
              <a:t>Мне дорого любви моей мученье- </a:t>
            </a:r>
          </a:p>
          <a:p>
            <a:r>
              <a:rPr lang="ru-RU" dirty="0"/>
              <a:t>Пускай умру, но пусть умру любя!</a:t>
            </a:r>
          </a:p>
          <a:p>
            <a:pPr algn="ctr"/>
            <a:r>
              <a:rPr lang="ru-RU" dirty="0"/>
              <a:t>1816</a:t>
            </a:r>
          </a:p>
        </p:txBody>
      </p:sp>
    </p:spTree>
    <p:extLst>
      <p:ext uri="{BB962C8B-B14F-4D97-AF65-F5344CB8AC3E}">
        <p14:creationId xmlns="" xmlns:p14="http://schemas.microsoft.com/office/powerpoint/2010/main" val="402956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63888" y="43840"/>
            <a:ext cx="4464495" cy="3882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Вдохновительницей этого стихотворения была Екатерина Бакунина – сестра товарища Пушкина по лицею. Похоже, что поэт заявляет нам прямо о безысходности его любви, однако уже то, что он любит, для него прекрасно.</a:t>
            </a:r>
            <a:endParaRPr lang="ru-RU" dirty="0"/>
          </a:p>
        </p:txBody>
      </p:sp>
      <p:pic>
        <p:nvPicPr>
          <p:cNvPr id="5122" name="Picture 2" descr="C:\Users\USER\Desktop\4_04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60" y="126742"/>
            <a:ext cx="2880280" cy="35643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5775977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4762500" cy="2867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282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1124744"/>
            <a:ext cx="37444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И, конечно, нельзя обойти вниманием стихотворение, посвященное жене поэта, матери его четверых детей – Наталье Николаевне Гончаровой.</a:t>
            </a:r>
          </a:p>
          <a:p>
            <a:endParaRPr lang="ru-RU" dirty="0"/>
          </a:p>
        </p:txBody>
      </p:sp>
      <p:pic>
        <p:nvPicPr>
          <p:cNvPr id="6" name="Рисунок 5" descr="57670500_1086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594" y="476672"/>
            <a:ext cx="4057909" cy="489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551723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Н.Н. Пушкина, урожденная Гончарова</a:t>
            </a:r>
          </a:p>
          <a:p>
            <a:pPr algn="r"/>
            <a:r>
              <a:rPr lang="ru-RU" dirty="0" smtClean="0"/>
              <a:t>А.П. Брюллов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10390" y="620688"/>
            <a:ext cx="4633610" cy="3221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Не множеством картин старинных мастеров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Украсить я всегда желал свою обитель,</a:t>
            </a:r>
            <a:br>
              <a:rPr lang="ru-RU" sz="1600" dirty="0"/>
            </a:br>
            <a:r>
              <a:rPr lang="ru-RU" sz="1600" dirty="0"/>
              <a:t>Чтоб суеверно им дивился посетитель,</a:t>
            </a:r>
            <a:br>
              <a:rPr lang="ru-RU" sz="1600" dirty="0"/>
            </a:br>
            <a:r>
              <a:rPr lang="ru-RU" sz="1600" dirty="0"/>
              <a:t>Внимая важному сужденью знатоков.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В простом углу моем, средь медленных трудов,</a:t>
            </a:r>
            <a:br>
              <a:rPr lang="ru-RU" sz="1600" dirty="0"/>
            </a:br>
            <a:r>
              <a:rPr lang="ru-RU" sz="1600" dirty="0"/>
              <a:t>Одной картины я желал быть вечно зритель,</a:t>
            </a:r>
            <a:br>
              <a:rPr lang="ru-RU" sz="1600" dirty="0"/>
            </a:br>
            <a:r>
              <a:rPr lang="ru-RU" sz="1600" dirty="0"/>
              <a:t>Одной: чтоб на меня с холста, как с облаков,</a:t>
            </a:r>
            <a:br>
              <a:rPr lang="ru-RU" sz="1600" dirty="0"/>
            </a:br>
            <a:r>
              <a:rPr lang="ru-RU" sz="1600" dirty="0"/>
              <a:t>Пречистая и наш божественный спаситель -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152400"/>
            <a:ext cx="3888432" cy="6123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Мадонна</a:t>
            </a:r>
            <a:endParaRPr lang="ru-RU" dirty="0"/>
          </a:p>
        </p:txBody>
      </p:sp>
      <p:pic>
        <p:nvPicPr>
          <p:cNvPr id="2050" name="Picture 2" descr="C:\Users\USER\Desktop\44735354_pushk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1" y="93101"/>
            <a:ext cx="4235505" cy="3529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0_17be6_52d2a7d1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16" y="3842133"/>
            <a:ext cx="3456384" cy="296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016" y="384213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Она с величием, он с разумом в очах -</a:t>
            </a:r>
            <a:br>
              <a:rPr lang="ru-RU" sz="1600" dirty="0"/>
            </a:br>
            <a:r>
              <a:rPr lang="ru-RU" sz="1600" dirty="0"/>
              <a:t>Взирали, кроткие, во славе и в лучах,</a:t>
            </a:r>
            <a:br>
              <a:rPr lang="ru-RU" sz="1600" dirty="0"/>
            </a:br>
            <a:r>
              <a:rPr lang="ru-RU" sz="1600" dirty="0"/>
              <a:t>Одни, без </a:t>
            </a:r>
            <a:r>
              <a:rPr lang="ru-RU" sz="1600" b="1" dirty="0"/>
              <a:t>ангелов, под пальмою Сиона.</a:t>
            </a:r>
            <a:br>
              <a:rPr lang="ru-RU" sz="1600" b="1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Исполнились мои желания. Творец</a:t>
            </a:r>
            <a:br>
              <a:rPr lang="ru-RU" sz="1600" dirty="0"/>
            </a:br>
            <a:r>
              <a:rPr lang="ru-RU" sz="1600" dirty="0"/>
              <a:t>Тебя мне ниспослал, тебя, моя Мадонна,</a:t>
            </a:r>
            <a:br>
              <a:rPr lang="ru-RU" sz="1600" dirty="0"/>
            </a:br>
            <a:r>
              <a:rPr lang="ru-RU" sz="1600" dirty="0"/>
              <a:t>Чистейшей прелести чистейший образец. </a:t>
            </a:r>
          </a:p>
          <a:p>
            <a:pPr algn="ctr"/>
            <a:r>
              <a:rPr lang="ru-RU" sz="1600" dirty="0"/>
              <a:t>1830</a:t>
            </a:r>
          </a:p>
        </p:txBody>
      </p:sp>
    </p:spTree>
    <p:extLst>
      <p:ext uri="{BB962C8B-B14F-4D97-AF65-F5344CB8AC3E}">
        <p14:creationId xmlns="" xmlns:p14="http://schemas.microsoft.com/office/powerpoint/2010/main" val="80393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116632"/>
            <a:ext cx="5148064" cy="63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Так что же нас так привлекает,  так зачаровывает в его произведениях? Наверное,  это те глубокие чувства, та пламенная страсть, с которой он любил и писал. Он – начало всех начал нашей духовной культуры, и нет такой стороны русской поэзии, на которую его творчество не наложило в большей или меньшей степени свой отпечаток. Пушкинская  </a:t>
            </a:r>
            <a:r>
              <a:rPr lang="ru-RU" dirty="0"/>
              <a:t>поэзия питается самой жизнью, её событиями, а целостность, с которой Пушкин выражает жизнь,  эта простота  возможно и являются ключами к сердцам читателей, основами не только любовной, но и всей его лирики</a:t>
            </a:r>
            <a:r>
              <a:rPr lang="ru-RU" dirty="0" smtClean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 descr="C:\Users\USER\Desktop\80WdRMYMS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736630" cy="496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402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dirty="0" smtClean="0"/>
              <a:t> </a:t>
            </a:r>
            <a:endParaRPr lang="ru-RU" sz="7200" dirty="0"/>
          </a:p>
        </p:txBody>
      </p:sp>
      <p:pic>
        <p:nvPicPr>
          <p:cNvPr id="6" name="Picture 3" descr="C:\Users\USER\Desktop\k130_40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37" t="11541" r="14054" b="12360"/>
          <a:stretch/>
        </p:blipFill>
        <p:spPr bwMode="auto">
          <a:xfrm>
            <a:off x="1835696" y="476672"/>
            <a:ext cx="5400599" cy="5976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41172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260649"/>
            <a:ext cx="4392488" cy="20162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***</a:t>
            </a:r>
          </a:p>
          <a:p>
            <a:pPr marL="0" indent="0">
              <a:buNone/>
            </a:pPr>
            <a:r>
              <a:rPr lang="ru-RU" sz="1800" dirty="0" smtClean="0"/>
              <a:t>Я вас любил: любовь ещё, быть может,</a:t>
            </a:r>
          </a:p>
          <a:p>
            <a:pPr marL="0" indent="0">
              <a:buNone/>
            </a:pPr>
            <a:r>
              <a:rPr lang="ru-RU" sz="1800" dirty="0" smtClean="0"/>
              <a:t>В душе моей угасла не совсем;</a:t>
            </a:r>
          </a:p>
          <a:p>
            <a:pPr marL="0" indent="0">
              <a:buNone/>
            </a:pPr>
            <a:r>
              <a:rPr lang="ru-RU" sz="1800" dirty="0" smtClean="0"/>
              <a:t>Но пусть она вас больше не тревожит;</a:t>
            </a:r>
          </a:p>
          <a:p>
            <a:pPr marL="0" indent="0">
              <a:buNone/>
            </a:pPr>
            <a:r>
              <a:rPr lang="ru-RU" sz="1800" dirty="0" smtClean="0"/>
              <a:t>Я не хочу печалить вас ничем.</a:t>
            </a:r>
          </a:p>
        </p:txBody>
      </p:sp>
      <p:pic>
        <p:nvPicPr>
          <p:cNvPr id="1027" name="Picture 3" descr="C:\Users\USER\Desktop\c9998ecee23b902a0b3b3f9f7e41222a_full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3312368" cy="3981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hoto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03" y="2105184"/>
            <a:ext cx="2861197" cy="4276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4380200"/>
            <a:ext cx="457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dirty="0">
                <a:solidFill>
                  <a:prstClr val="white"/>
                </a:solidFill>
              </a:rPr>
              <a:t>Я вас любил безмолвно, безнадёжно,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dirty="0">
                <a:solidFill>
                  <a:prstClr val="white"/>
                </a:solidFill>
              </a:rPr>
              <a:t>То робостью, то ревностью томим;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dirty="0">
                <a:solidFill>
                  <a:prstClr val="white"/>
                </a:solidFill>
              </a:rPr>
              <a:t>Я вас любил так искренно, так нежно, </a:t>
            </a:r>
          </a:p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dirty="0">
                <a:solidFill>
                  <a:prstClr val="white"/>
                </a:solidFill>
              </a:rPr>
              <a:t>Как дай вам Бог  любимой быть другим.</a:t>
            </a:r>
          </a:p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dirty="0">
                <a:solidFill>
                  <a:prstClr val="white"/>
                </a:solidFill>
              </a:rPr>
              <a:t>1829</a:t>
            </a:r>
          </a:p>
        </p:txBody>
      </p:sp>
    </p:spTree>
    <p:extLst>
      <p:ext uri="{BB962C8B-B14F-4D97-AF65-F5344CB8AC3E}">
        <p14:creationId xmlns="" xmlns:p14="http://schemas.microsoft.com/office/powerpoint/2010/main" val="10678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07904" y="116632"/>
            <a:ext cx="5184576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В этом стихотворении, названном         </a:t>
            </a:r>
            <a:r>
              <a:rPr lang="ru-RU" sz="2000" dirty="0" smtClean="0"/>
              <a:t>     В</a:t>
            </a:r>
            <a:r>
              <a:rPr lang="ru-RU" sz="2000" dirty="0" smtClean="0"/>
              <a:t>. Ф. Одоевским камертоном русской любовной лирики, поэт раскрывает, насколько сильна и благородна его любовь.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872" y="4437112"/>
            <a:ext cx="41761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prstClr val="white"/>
                </a:solidFill>
              </a:rPr>
              <a:t>Лирический герой желает счастья  возлюбленной, благодарит </a:t>
            </a:r>
            <a:r>
              <a:rPr lang="ru-RU" sz="2000" dirty="0" smtClean="0">
                <a:solidFill>
                  <a:prstClr val="white"/>
                </a:solidFill>
              </a:rPr>
              <a:t>даже за минуты надежды. Никакого сведения счетов, обвинений. Мстящий, порочащий другого человек  немыслим в системе русских нравственных ценностей.</a:t>
            </a:r>
            <a:endParaRPr lang="ru-RU" sz="2000" dirty="0"/>
          </a:p>
        </p:txBody>
      </p:sp>
      <p:pic>
        <p:nvPicPr>
          <p:cNvPr id="7170" name="Picture 2" descr="C:\Users\USER\Desktop\495_26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08" y="1832496"/>
            <a:ext cx="3544416" cy="47570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3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02" y="188640"/>
            <a:ext cx="3452701" cy="42484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97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34437"/>
            <a:ext cx="4804849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Стихотворения любовной лирики Пушкина вдохновлены разными женщинами, среди стихов есть и легкие, шуточные, но объединяет их одно: любовь- удивительное чудо.</a:t>
            </a:r>
            <a:endParaRPr lang="ru-RU" dirty="0"/>
          </a:p>
        </p:txBody>
      </p:sp>
      <p:pic>
        <p:nvPicPr>
          <p:cNvPr id="2050" name="Picture 2" descr="C:\Users\USER\Desktop\050126143306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36911"/>
            <a:ext cx="3652721" cy="40671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93329_image_large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4" y="1043717"/>
            <a:ext cx="3744930" cy="4689539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67221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7"/>
            <a:ext cx="8640960" cy="3024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Наибольшее влияние на творчество поэта оказывали, разумеется, любимые им женщины. Среди них и А. Оленина, и Е. Н. Ушакова, и М. Н. Раевская, и Н. Н. Гончарова, и  </a:t>
            </a:r>
            <a:r>
              <a:rPr lang="ru-RU" sz="2300" dirty="0" smtClean="0"/>
              <a:t>               А</a:t>
            </a:r>
            <a:r>
              <a:rPr lang="ru-RU" sz="2300" dirty="0" smtClean="0"/>
              <a:t>. </a:t>
            </a:r>
            <a:r>
              <a:rPr lang="ru-RU" sz="2300" dirty="0" err="1" smtClean="0"/>
              <a:t>Ризнич</a:t>
            </a:r>
            <a:r>
              <a:rPr lang="ru-RU" sz="2300" dirty="0" smtClean="0"/>
              <a:t>, и Е. Воронцова. При этом поэт хоть и был влюбчивый и увлекающийся до беспамятства, но вовсе не являлся ветреным или беспечным. Просто он был верен той, которую сам  называл идеалом. Той, с чьего образа создавались все его героини.</a:t>
            </a:r>
            <a:endParaRPr lang="ru-RU" sz="2300" dirty="0"/>
          </a:p>
        </p:txBody>
      </p:sp>
      <p:pic>
        <p:nvPicPr>
          <p:cNvPr id="6146" name="Picture 2" descr="C:\Users\USER\Desktop\pushki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33" y="2900058"/>
            <a:ext cx="4141900" cy="3698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893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20480" y="80080"/>
            <a:ext cx="4788024" cy="64452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 мире наиболее известны три лирических стихотворения Пушкина, вот одно из них: </a:t>
            </a:r>
          </a:p>
          <a:p>
            <a:pPr marL="0" indent="0" algn="ctr">
              <a:buNone/>
            </a:pPr>
            <a:r>
              <a:rPr lang="ru-RU" dirty="0" smtClean="0"/>
              <a:t>  К </a:t>
            </a:r>
            <a:r>
              <a:rPr lang="en-US" dirty="0" smtClean="0"/>
              <a:t>***</a:t>
            </a:r>
          </a:p>
          <a:p>
            <a:pPr marL="0" indent="0" algn="ctr">
              <a:buNone/>
            </a:pPr>
            <a:r>
              <a:rPr lang="ru-RU" dirty="0" smtClean="0"/>
              <a:t>Я помню чудное мгновенье:</a:t>
            </a:r>
          </a:p>
          <a:p>
            <a:pPr marL="0" indent="0" algn="ctr">
              <a:buNone/>
            </a:pPr>
            <a:r>
              <a:rPr lang="ru-RU" dirty="0" smtClean="0"/>
              <a:t>Передо мной явилась ты,</a:t>
            </a:r>
          </a:p>
          <a:p>
            <a:pPr marL="0" indent="0" algn="ctr">
              <a:buNone/>
            </a:pPr>
            <a:r>
              <a:rPr lang="ru-RU" dirty="0" smtClean="0"/>
              <a:t>Как мимолётное виденье,</a:t>
            </a:r>
          </a:p>
          <a:p>
            <a:pPr marL="0" indent="0" algn="ctr">
              <a:buNone/>
            </a:pPr>
            <a:r>
              <a:rPr lang="ru-RU" dirty="0" smtClean="0"/>
              <a:t>Как гений чистой красоты.</a:t>
            </a:r>
          </a:p>
          <a:p>
            <a:pPr marL="0" indent="0" algn="ctr">
              <a:buNone/>
            </a:pPr>
            <a:r>
              <a:rPr lang="ru-RU" dirty="0" smtClean="0"/>
              <a:t>В томленьях грусти безнадёжной,</a:t>
            </a:r>
          </a:p>
          <a:p>
            <a:pPr marL="0" indent="0" algn="ctr">
              <a:buNone/>
            </a:pPr>
            <a:r>
              <a:rPr lang="ru-RU" dirty="0" smtClean="0"/>
              <a:t>В тревогах шумной суеты,</a:t>
            </a:r>
          </a:p>
          <a:p>
            <a:pPr marL="0" indent="0" algn="ctr">
              <a:buNone/>
            </a:pPr>
            <a:r>
              <a:rPr lang="ru-RU" dirty="0" smtClean="0"/>
              <a:t>Звучал мне долго голос нежный,</a:t>
            </a:r>
          </a:p>
          <a:p>
            <a:pPr marL="0" indent="0" algn="ctr">
              <a:buNone/>
            </a:pPr>
            <a:r>
              <a:rPr lang="ru-RU" dirty="0" smtClean="0"/>
              <a:t>И снились милые черты.</a:t>
            </a:r>
          </a:p>
          <a:p>
            <a:pPr marL="0" indent="0" algn="ctr">
              <a:buNone/>
            </a:pPr>
            <a:r>
              <a:rPr lang="ru-RU" dirty="0" smtClean="0"/>
              <a:t>Шли годы. Бурь порыв мятежный</a:t>
            </a:r>
          </a:p>
          <a:p>
            <a:pPr marL="0" indent="0" algn="ctr">
              <a:buNone/>
            </a:pPr>
            <a:r>
              <a:rPr lang="ru-RU" dirty="0" smtClean="0"/>
              <a:t>Рассеял прежние мечты,</a:t>
            </a:r>
          </a:p>
          <a:p>
            <a:pPr marL="0" indent="0" algn="ctr">
              <a:buNone/>
            </a:pPr>
            <a:r>
              <a:rPr lang="ru-RU" dirty="0" smtClean="0"/>
              <a:t>И я забыл  твой голос нежный, твои небесные черты 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USER\Desktop\file.ph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4156282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ndrej Andrianov, Aleksej SHevchenko (pianoforte 'Erard' 1840 god) - Mihail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609329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0085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181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51920" y="188640"/>
            <a:ext cx="4834880" cy="61206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В глуши, во мраке заточенья</a:t>
            </a:r>
          </a:p>
          <a:p>
            <a:pPr marL="0" indent="0" algn="ctr">
              <a:buNone/>
            </a:pPr>
            <a:r>
              <a:rPr lang="ru-RU" dirty="0" smtClean="0"/>
              <a:t>Тянулись тихо дни мои,</a:t>
            </a:r>
          </a:p>
          <a:p>
            <a:pPr marL="0" indent="0" algn="ctr">
              <a:buNone/>
            </a:pPr>
            <a:r>
              <a:rPr lang="ru-RU" dirty="0" smtClean="0"/>
              <a:t>Без божества, без вдохновенья,</a:t>
            </a:r>
          </a:p>
          <a:p>
            <a:pPr marL="0" indent="0" algn="ctr">
              <a:buNone/>
            </a:pPr>
            <a:r>
              <a:rPr lang="ru-RU" dirty="0" smtClean="0"/>
              <a:t>Без слёз, без жизни, без любви.</a:t>
            </a:r>
          </a:p>
          <a:p>
            <a:pPr marL="0" indent="0" algn="ctr">
              <a:buNone/>
            </a:pPr>
            <a:r>
              <a:rPr lang="ru-RU" dirty="0" smtClean="0"/>
              <a:t>Душе настало пробужденье:</a:t>
            </a:r>
          </a:p>
          <a:p>
            <a:pPr marL="0" indent="0" algn="ctr">
              <a:buNone/>
            </a:pPr>
            <a:r>
              <a:rPr lang="ru-RU" dirty="0" smtClean="0"/>
              <a:t>И вот опять явилась ты,</a:t>
            </a:r>
          </a:p>
          <a:p>
            <a:pPr marL="0" indent="0" algn="ctr">
              <a:buNone/>
            </a:pPr>
            <a:r>
              <a:rPr lang="ru-RU" dirty="0" smtClean="0"/>
              <a:t>Как мимолётное виденье,</a:t>
            </a:r>
          </a:p>
          <a:p>
            <a:pPr marL="0" indent="0" algn="ctr">
              <a:buNone/>
            </a:pPr>
            <a:r>
              <a:rPr lang="ru-RU" dirty="0" smtClean="0"/>
              <a:t>Как гений чистой красоты.</a:t>
            </a:r>
          </a:p>
          <a:p>
            <a:pPr marL="0" indent="0" algn="ctr">
              <a:buNone/>
            </a:pPr>
            <a:r>
              <a:rPr lang="ru-RU" dirty="0" smtClean="0"/>
              <a:t>И сердце бьётся в упоенье,</a:t>
            </a:r>
          </a:p>
          <a:p>
            <a:pPr marL="0" indent="0" algn="ctr">
              <a:buNone/>
            </a:pPr>
            <a:r>
              <a:rPr lang="ru-RU" dirty="0" smtClean="0"/>
              <a:t>И для него воскресли вновь </a:t>
            </a:r>
          </a:p>
          <a:p>
            <a:pPr marL="0" indent="0" algn="ctr">
              <a:buNone/>
            </a:pPr>
            <a:r>
              <a:rPr lang="ru-RU" dirty="0" smtClean="0"/>
              <a:t>И божество, и вдохновенье,</a:t>
            </a:r>
          </a:p>
          <a:p>
            <a:pPr marL="0" indent="0" algn="ctr">
              <a:buNone/>
            </a:pPr>
            <a:r>
              <a:rPr lang="ru-RU" dirty="0" smtClean="0"/>
              <a:t>И жизнь, и счастье, и любовь.</a:t>
            </a:r>
          </a:p>
          <a:p>
            <a:pPr marL="0" indent="0" algn="ctr">
              <a:buNone/>
            </a:pPr>
            <a:r>
              <a:rPr lang="ru-RU" dirty="0" smtClean="0"/>
              <a:t>1825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Это стихотворение, посвященное Анне Петровне Керн,  нашло отражение и в музыке – в романсе самого Михаила Глинки. </a:t>
            </a:r>
            <a:endParaRPr lang="ru-RU" dirty="0"/>
          </a:p>
        </p:txBody>
      </p:sp>
      <p:pic>
        <p:nvPicPr>
          <p:cNvPr id="7170" name="Picture 2" descr="C:\Users\USER\Desktop\0012-012-27-janvarja-1837-g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706726" cy="50713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1809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3968" y="476672"/>
            <a:ext cx="45365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Они встретились в Петербурге, в доме Олениных. Был вечер, много гостей. Танцевали, устраивали «живые картины». Царицу Клеопатру изображала родственница хозяев – юная, с большими мечтательными глазами, Анна Керн. Когда она уезжала, Пушкин вышел проводить, и в темноте осеннего вечера, помогая Анне усаживаться в карету, он понял, что этого чудного мгновения не забудет…</a:t>
            </a:r>
            <a:endParaRPr lang="ru-RU" sz="2400" dirty="0"/>
          </a:p>
        </p:txBody>
      </p:sp>
      <p:pic>
        <p:nvPicPr>
          <p:cNvPr id="5" name="Рисунок 4" descr="220px-A._P._Kern_1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3795422" cy="4968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908720"/>
            <a:ext cx="4392488" cy="482453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Вторая встреча Пушкина с Анной Петровной Керн произошла в </a:t>
            </a:r>
            <a:r>
              <a:rPr lang="ru-RU" dirty="0" err="1" smtClean="0"/>
              <a:t>Тригорском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1825 году. Теперь это была молодая дама в расцвете женственности и красоты. Она приехала навестить свою тетушку. Здесь, в глуши, эта встреча была неожиданной и снова поразила поэта…</a:t>
            </a:r>
            <a:endParaRPr lang="ru-RU" dirty="0"/>
          </a:p>
        </p:txBody>
      </p:sp>
      <p:pic>
        <p:nvPicPr>
          <p:cNvPr id="3" name="Рисунок 2" descr="kern-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6545" y="836712"/>
            <a:ext cx="37599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844</TotalTime>
  <Words>856</Words>
  <Application>Microsoft Office PowerPoint</Application>
  <PresentationFormat>Экран (4:3)</PresentationFormat>
  <Paragraphs>73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Любовная лирика в творчестве А. С. Пушкина.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Мадонна</vt:lpstr>
      <vt:lpstr>Слайд 15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Любовная лирика в творчестве А. С. Пушкина (1799- 1837)</dc:title>
  <dc:creator>USER</dc:creator>
  <cp:lastModifiedBy>ISAKOVI</cp:lastModifiedBy>
  <cp:revision>77</cp:revision>
  <dcterms:created xsi:type="dcterms:W3CDTF">2012-03-04T16:24:34Z</dcterms:created>
  <dcterms:modified xsi:type="dcterms:W3CDTF">2013-10-15T16:03:34Z</dcterms:modified>
</cp:coreProperties>
</file>