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58" r:id="rId13"/>
    <p:sldId id="259" r:id="rId14"/>
    <p:sldId id="260" r:id="rId15"/>
    <p:sldId id="261" r:id="rId16"/>
    <p:sldId id="262" r:id="rId17"/>
  </p:sldIdLst>
  <p:sldSz cx="9720263" cy="6480175"/>
  <p:notesSz cx="7559675" cy="10691813"/>
  <p:custDataLst>
    <p:tags r:id="rId19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0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4888" y="1027113"/>
            <a:ext cx="554990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CF76C0-E577-4C4F-A8BB-C2CB4EFFC6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C7B384-479C-4B13-88B6-EBC1B05438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532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532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789B-35B1-4A2A-B26F-7FBFD77FE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3525" cy="4081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DD5AA-BB03-4112-9D4F-B60A9745FD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476250"/>
            <a:ext cx="2074862" cy="5407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2188" cy="5407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1450" cy="408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15D049-DF55-4659-AA9E-382512E7BD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8963" y="600075"/>
            <a:ext cx="2074862" cy="5313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2188" cy="5313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1079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2EB769-7638-491E-AB14-25D368DF3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ADB81E-3F57-4B2A-A669-CD490BBD3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734348-C002-48CB-B837-6CB185C71A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889337-3A31-44B0-8605-6CC5FC7060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05BDCF-B195-44AA-B0D3-B75E35E6F2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8FD83E-797D-484B-806A-8ECF9F14B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D01832C-C3AA-49D8-A4E8-4EFD2037BB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90525" y="1624013"/>
            <a:ext cx="9329738" cy="4856162"/>
          </a:xfrm>
          <a:prstGeom prst="roundRect">
            <a:avLst>
              <a:gd name="adj" fmla="val 32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476250"/>
            <a:ext cx="8299450" cy="108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1801813"/>
            <a:ext cx="8299450" cy="408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852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041525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01713"/>
            <a:ext cx="174625" cy="787400"/>
          </a:xfrm>
          <a:prstGeom prst="roundRect">
            <a:avLst>
              <a:gd name="adj" fmla="val 907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7202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600075"/>
            <a:ext cx="82994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831975"/>
            <a:ext cx="8115300" cy="408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 b="1" i="1">
          <a:solidFill>
            <a:srgbClr val="99284C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1081088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/>
              <a:t>Советы логопеда.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82650" y="596900"/>
            <a:ext cx="8116888" cy="3357567"/>
          </a:xfrm>
          <a:prstGeom prst="rect">
            <a:avLst/>
          </a:prstGeom>
          <a:noFill/>
          <a:ln/>
        </p:spPr>
        <p:txBody>
          <a:bodyPr lIns="0" tIns="42336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99284C"/>
                </a:solidFill>
              </a:rPr>
              <a:t>Формы дизартрии. 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99284C"/>
                </a:solidFill>
              </a:rPr>
              <a:t>Причины возникновения дизартрии, 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dirty="0" smtClean="0">
                <a:solidFill>
                  <a:srgbClr val="99284C"/>
                </a:solidFill>
              </a:rPr>
              <a:t>                 отличие от </a:t>
            </a:r>
            <a:r>
              <a:rPr lang="ru-RU" sz="3600" dirty="0" err="1" smtClean="0">
                <a:solidFill>
                  <a:srgbClr val="99284C"/>
                </a:solidFill>
              </a:rPr>
              <a:t>дислалии</a:t>
            </a:r>
            <a:r>
              <a:rPr lang="ru-RU" sz="3600" dirty="0" smtClean="0">
                <a:solidFill>
                  <a:srgbClr val="99284C"/>
                </a:solidFill>
              </a:rPr>
              <a:t>.</a:t>
            </a:r>
            <a:r>
              <a:rPr lang="ru-RU" sz="3600" dirty="0" smtClean="0">
                <a:solidFill>
                  <a:srgbClr val="99284C"/>
                </a:solidFill>
              </a:rPr>
              <a:t>  </a:t>
            </a:r>
            <a:endParaRPr lang="ru-RU" sz="3600" dirty="0">
              <a:solidFill>
                <a:srgbClr val="99284C"/>
              </a:solidFill>
            </a:endParaRPr>
          </a:p>
        </p:txBody>
      </p:sp>
      <p:pic>
        <p:nvPicPr>
          <p:cNvPr id="5" name="Рисунок 4" descr="P1080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41" y="2740021"/>
            <a:ext cx="2292352" cy="29273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659" y="287759"/>
            <a:ext cx="8301037" cy="5199063"/>
          </a:xfrm>
          <a:ln/>
        </p:spPr>
        <p:txBody>
          <a:bodyPr tIns="25578"/>
          <a:lstStyle/>
          <a:p>
            <a:pPr marL="358775" indent="-358775" algn="l">
              <a:buSzPct val="36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/>
              <a:t>Комплексный подход в решении коррекции и развития речи.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0" dirty="0"/>
              <a:t>Предполагает консультирование специалистов: невролог, физиотерапевт, логопед.</a:t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При необходимости нужны дополнительные исследования у следующих специалистов: </a:t>
            </a:r>
            <a:r>
              <a:rPr lang="ru-RU" sz="2400" b="0" dirty="0" err="1"/>
              <a:t>сурдолог</a:t>
            </a:r>
            <a:r>
              <a:rPr lang="ru-RU" sz="2400" b="0" dirty="0"/>
              <a:t>, </a:t>
            </a:r>
            <a:r>
              <a:rPr lang="ru-RU" sz="2400" b="0" dirty="0" err="1"/>
              <a:t>ортодонт</a:t>
            </a:r>
            <a:r>
              <a:rPr lang="ru-RU" sz="2400" b="0" dirty="0"/>
              <a:t>; психолог, дефектолог).</a:t>
            </a:r>
            <a:br>
              <a:rPr lang="ru-RU" sz="2400" b="0" dirty="0"/>
            </a:br>
            <a:r>
              <a:rPr lang="ru-RU" sz="2400" b="0" dirty="0"/>
              <a:t/>
            </a:r>
            <a:br>
              <a:rPr lang="ru-RU" sz="2400" b="0" dirty="0"/>
            </a:br>
            <a:r>
              <a:rPr lang="ru-RU" sz="2400" b="0" dirty="0"/>
              <a:t>Важно помнить о своевременности </a:t>
            </a:r>
            <a:br>
              <a:rPr lang="ru-RU" sz="2400" b="0" dirty="0"/>
            </a:br>
            <a:r>
              <a:rPr lang="ru-RU" sz="2400" b="0" dirty="0"/>
              <a:t>процессов диагностики и коррекции</a:t>
            </a:r>
            <a:br>
              <a:rPr lang="ru-RU" sz="2400" b="0" dirty="0"/>
            </a:br>
            <a:r>
              <a:rPr lang="ru-RU" sz="2400" b="0" dirty="0"/>
              <a:t>речевого развития ребенка. </a:t>
            </a:r>
          </a:p>
        </p:txBody>
      </p:sp>
      <p:pic>
        <p:nvPicPr>
          <p:cNvPr id="4" name="Рисунок 3" descr="P114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643" y="3668715"/>
            <a:ext cx="1643074" cy="22148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31040" y="531813"/>
            <a:ext cx="7909747" cy="5208604"/>
          </a:xfrm>
          <a:ln/>
        </p:spPr>
        <p:txBody>
          <a:bodyPr tIns="21168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/>
              <a:t>Направления в работе логопеда по преодолению недоразвития звукопроизношения (дизартрия, </a:t>
            </a:r>
            <a:r>
              <a:rPr lang="ru-RU" sz="2400" dirty="0" err="1"/>
              <a:t>дислалия</a:t>
            </a:r>
            <a:r>
              <a:rPr lang="ru-RU" sz="2400" dirty="0"/>
              <a:t>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0" dirty="0"/>
              <a:t>Развитие моторики (общей, мелкой,</a:t>
            </a:r>
            <a:br>
              <a:rPr lang="ru-RU" sz="2200" b="0" dirty="0"/>
            </a:br>
            <a:r>
              <a:rPr lang="ru-RU" sz="2200" b="0" dirty="0"/>
              <a:t> артикуляционной, мимической).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Развитие дыхания.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Исправление недостатков</a:t>
            </a:r>
            <a:br>
              <a:rPr lang="ru-RU" sz="2200" b="0" dirty="0"/>
            </a:br>
            <a:r>
              <a:rPr lang="ru-RU" sz="2200" b="0" dirty="0"/>
              <a:t> звукопроизношения (постановка,</a:t>
            </a:r>
            <a:br>
              <a:rPr lang="ru-RU" sz="2200" b="0" dirty="0"/>
            </a:br>
            <a:r>
              <a:rPr lang="ru-RU" sz="2200" b="0" dirty="0"/>
              <a:t> автоматизация, дифференциация).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Развитие фонематического слуха и восприятия.</a:t>
            </a:r>
          </a:p>
        </p:txBody>
      </p:sp>
      <p:pic>
        <p:nvPicPr>
          <p:cNvPr id="5" name="Рисунок 4" descr="P1060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3139" y="1739889"/>
            <a:ext cx="2501503" cy="333533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539750"/>
            <a:ext cx="8301038" cy="4679950"/>
          </a:xfrm>
          <a:ln/>
        </p:spPr>
        <p:txBody>
          <a:bodyPr tIns="21168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dirty="0"/>
              <a:t>Направления в работе по преодолению </a:t>
            </a:r>
            <a:r>
              <a:rPr lang="ru-RU" sz="2400" dirty="0" err="1"/>
              <a:t>лексико</a:t>
            </a:r>
            <a:r>
              <a:rPr lang="ru-RU" sz="2400" dirty="0"/>
              <a:t>-      грамматического недоразвития речи (общее  недоразвитие разного уровня).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0" dirty="0"/>
              <a:t>Обогащение словарного запаса детей.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Уточнение грамматического и</a:t>
            </a:r>
            <a:br>
              <a:rPr lang="ru-RU" sz="2200" b="0" dirty="0"/>
            </a:br>
            <a:r>
              <a:rPr lang="ru-RU" sz="2200" b="0" dirty="0"/>
              <a:t> лексического значения слов.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Перевод слов из пассивного в </a:t>
            </a:r>
            <a:br>
              <a:rPr lang="ru-RU" sz="2200" b="0" dirty="0"/>
            </a:br>
            <a:r>
              <a:rPr lang="ru-RU" sz="2200" b="0" dirty="0"/>
              <a:t>активный словарь.</a:t>
            </a:r>
            <a:br>
              <a:rPr lang="ru-RU" sz="2200" b="0" dirty="0"/>
            </a:br>
            <a:r>
              <a:rPr lang="ru-RU" sz="2200" b="0" dirty="0"/>
              <a:t/>
            </a:r>
            <a:br>
              <a:rPr lang="ru-RU" sz="2200" b="0" dirty="0"/>
            </a:br>
            <a:r>
              <a:rPr lang="ru-RU" sz="2200" b="0" dirty="0"/>
              <a:t>Развитие навыков словоизменения и словообразования.</a:t>
            </a:r>
            <a:br>
              <a:rPr lang="ru-RU" sz="2200" b="0" dirty="0"/>
            </a:br>
            <a:endParaRPr lang="ru-RU" sz="2200" b="0" dirty="0"/>
          </a:p>
        </p:txBody>
      </p:sp>
      <p:pic>
        <p:nvPicPr>
          <p:cNvPr id="4" name="Рисунок 3" descr="P1170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4511" y="2311393"/>
            <a:ext cx="3093161" cy="221457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539750"/>
            <a:ext cx="8459788" cy="4656138"/>
          </a:xfrm>
          <a:ln/>
        </p:spPr>
        <p:txBody>
          <a:bodyPr tIns="24695"/>
          <a:lstStyle/>
          <a:p>
            <a:pPr marL="358775" indent="-358775" algn="l">
              <a:buSzPct val="37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/>
              <a:t>Развитие связной речи.</a:t>
            </a:r>
            <a:r>
              <a:rPr lang="ru-RU"/>
              <a:t/>
            </a:r>
            <a:br>
              <a:rPr lang="ru-RU"/>
            </a:br>
            <a:r>
              <a:rPr lang="ru-RU" sz="2200" b="0"/>
              <a:t>Связная речь — смысловое развернутое высказывание, обеспечивающее общение и взаимопонимание.</a:t>
            </a:r>
            <a:br>
              <a:rPr lang="ru-RU" sz="2200" b="0"/>
            </a:br>
            <a:r>
              <a:rPr lang="ru-RU" sz="2200" b="0"/>
              <a:t/>
            </a:r>
            <a:br>
              <a:rPr lang="ru-RU" sz="2200" b="0"/>
            </a:br>
            <a:r>
              <a:rPr lang="ru-RU" sz="2200" b="0"/>
              <a:t>Связная речь обеспечивает коммуникативную функцию речи, реализуется в двух формах — диалоге и монологе.</a:t>
            </a:r>
            <a:br>
              <a:rPr lang="ru-RU" sz="2200" b="0"/>
            </a:br>
            <a:r>
              <a:rPr lang="ru-RU" sz="2200" b="0"/>
              <a:t/>
            </a:r>
            <a:br>
              <a:rPr lang="ru-RU" sz="2200" b="0"/>
            </a:br>
            <a:r>
              <a:rPr lang="ru-RU" sz="2200" b="0"/>
              <a:t>Детей необходимо учить: задавать и отвечать на вопросы полным предложением; составлять предложения по предметной и серии артинок; составлять рассказ (о реальном событии, предмете, пересказ, устное сочинение по воображению. </a:t>
            </a:r>
            <a:r>
              <a:rPr lang="ru-RU" sz="2400" b="0"/>
              <a:t/>
            </a:r>
            <a:br>
              <a:rPr lang="ru-RU" sz="2400" b="0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4" name="Рисунок 3" descr="DSCN2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0329" y="4168781"/>
            <a:ext cx="1928826" cy="1763401"/>
          </a:xfrm>
          <a:prstGeom prst="rect">
            <a:avLst/>
          </a:prstGeom>
        </p:spPr>
      </p:pic>
      <p:pic>
        <p:nvPicPr>
          <p:cNvPr id="5" name="Рисунок 4" descr="DSCN23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685" y="4168781"/>
            <a:ext cx="2292036" cy="17859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1081088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/>
              <a:t>Спасибо за внимание.</a:t>
            </a:r>
          </a:p>
        </p:txBody>
      </p:sp>
      <p:pic>
        <p:nvPicPr>
          <p:cNvPr id="4" name="Рисунок 3" descr="P1050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5145" y="1668452"/>
            <a:ext cx="5238787" cy="392909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75" y="600075"/>
            <a:ext cx="8301038" cy="1081088"/>
          </a:xfrm>
          <a:ln/>
        </p:spPr>
        <p:txBody>
          <a:bodyPr tIns="2557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/>
              <a:t>Речевые нарушения </a:t>
            </a:r>
            <a:r>
              <a:rPr lang="ru-RU" dirty="0" smtClean="0"/>
              <a:t>младших 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02478" y="1525575"/>
            <a:ext cx="7654159" cy="4214841"/>
          </a:xfrm>
          <a:prstGeom prst="rect">
            <a:avLst/>
          </a:prstGeom>
          <a:noFill/>
          <a:ln/>
        </p:spPr>
        <p:txBody>
          <a:bodyPr lIns="0" tIns="21168" rIns="0" bIns="0" anchor="ctr"/>
          <a:lstStyle/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Часто встречаемыми речевыми нарушениями являются:</a:t>
            </a:r>
          </a:p>
          <a:p>
            <a: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Клинический диагноз: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Дизартрия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err="1">
                <a:solidFill>
                  <a:srgbClr val="99284C"/>
                </a:solidFill>
              </a:rPr>
              <a:t>Дислалия</a:t>
            </a:r>
            <a:endParaRPr lang="ru-RU" dirty="0">
              <a:solidFill>
                <a:srgbClr val="99284C"/>
              </a:solidFill>
            </a:endParaRPr>
          </a:p>
          <a:p>
            <a:pPr marL="215900" indent="-215900">
              <a:buSzPct val="4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99284C"/>
              </a:solidFill>
            </a:endParaRPr>
          </a:p>
          <a:p>
            <a:pPr marL="215900" indent="-215900">
              <a:buSzPct val="4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Педагогическое заключение: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Фонетическое недоразвитие речи.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Фонетико-фонематическое </a:t>
            </a:r>
          </a:p>
          <a:p>
            <a:pPr marL="215900" indent="-215900">
              <a:buSzPct val="4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недоразвитие речи.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99284C"/>
                </a:solidFill>
              </a:rPr>
              <a:t>Общее недоразвитие речи (разного уровня</a:t>
            </a:r>
            <a:r>
              <a:rPr lang="ru-RU" dirty="0" smtClean="0">
                <a:solidFill>
                  <a:srgbClr val="99284C"/>
                </a:solidFill>
              </a:rPr>
              <a:t>).</a:t>
            </a:r>
          </a:p>
          <a:p>
            <a:pPr marL="215900" indent="-215900">
              <a:buSzPct val="43000"/>
              <a:buFont typeface="Times New Roman" pitchFamily="16" charset="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 smtClean="0">
                <a:solidFill>
                  <a:srgbClr val="99284C"/>
                </a:solidFill>
              </a:rPr>
              <a:t>Системное Недоразвитие Речи (для у. о.)</a:t>
            </a:r>
            <a:endParaRPr lang="ru-RU" dirty="0">
              <a:solidFill>
                <a:srgbClr val="99284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453" y="2597145"/>
            <a:ext cx="2736849" cy="20796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600075"/>
            <a:ext cx="8299450" cy="5354656"/>
          </a:xfrm>
        </p:spPr>
        <p:txBody>
          <a:bodyPr/>
          <a:lstStyle/>
          <a:p>
            <a:r>
              <a:rPr lang="ru-RU" sz="3200" dirty="0" smtClean="0"/>
              <a:t>Дизартрия-</a:t>
            </a:r>
            <a:r>
              <a:rPr lang="ru-RU" dirty="0" smtClean="0"/>
              <a:t> </a:t>
            </a:r>
            <a:r>
              <a:rPr lang="ru-RU" b="0" dirty="0" smtClean="0"/>
              <a:t>нарушение </a:t>
            </a:r>
            <a:r>
              <a:rPr lang="ru-RU" b="0" dirty="0" err="1" smtClean="0"/>
              <a:t>звукопроизносительной</a:t>
            </a:r>
            <a:r>
              <a:rPr lang="ru-RU" b="0" dirty="0" smtClean="0"/>
              <a:t> стороны речи, обусловленное органической недостаточностью иннервации речевого аппарата.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Термин</a:t>
            </a:r>
            <a:r>
              <a:rPr lang="ru-RU" dirty="0" smtClean="0"/>
              <a:t> "дизартрия" </a:t>
            </a:r>
            <a:r>
              <a:rPr lang="ru-RU" b="0" dirty="0" smtClean="0"/>
              <a:t>образован от греческих слов </a:t>
            </a:r>
            <a:r>
              <a:rPr lang="ru-RU" dirty="0" err="1" smtClean="0"/>
              <a:t>arthson</a:t>
            </a:r>
            <a:r>
              <a:rPr lang="ru-RU" dirty="0" smtClean="0"/>
              <a:t> - </a:t>
            </a:r>
            <a:r>
              <a:rPr lang="ru-RU" b="0" dirty="0" smtClean="0"/>
              <a:t>сочленение</a:t>
            </a:r>
            <a:r>
              <a:rPr lang="ru-RU" dirty="0" smtClean="0"/>
              <a:t> и </a:t>
            </a:r>
            <a:r>
              <a:rPr lang="ru-RU" dirty="0" err="1" smtClean="0"/>
              <a:t>dys</a:t>
            </a:r>
            <a:r>
              <a:rPr lang="ru-RU" dirty="0" smtClean="0"/>
              <a:t> - </a:t>
            </a:r>
            <a:r>
              <a:rPr lang="ru-RU" b="0" dirty="0" smtClean="0"/>
              <a:t>частица</a:t>
            </a:r>
            <a:r>
              <a:rPr lang="ru-RU" dirty="0" smtClean="0"/>
              <a:t>, </a:t>
            </a:r>
            <a:r>
              <a:rPr lang="ru-RU" b="0" dirty="0" smtClean="0"/>
              <a:t>означающая расстройство. Это неврологический термин, т.к. возникает дизартрия при нарушении функции черепно-мозговых нервов нижнего отдела ствола, ответственных за артикуляцию.</a:t>
            </a:r>
            <a:br>
              <a:rPr lang="ru-RU" b="0" dirty="0" smtClean="0"/>
            </a:br>
            <a:endParaRPr lang="ru-RU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2479" y="739757"/>
            <a:ext cx="5143536" cy="4893647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дизартрии: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бульбарная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-псевдобульбарная,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-подкорковая (экстрапирамидная,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гиперкинетическая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-корковая,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-мозжечковая;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-так называемая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стертая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форма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дизартрии.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1140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15" y="1311261"/>
            <a:ext cx="24288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59603" y="739757"/>
            <a:ext cx="7786742" cy="4770537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Причины возникновения дизартрии: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-токсикоз беременности;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-хроническую гипоксию плода;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-острые и хронические заболевания матери в период беременности;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-минимальное поражение нервной системы при резус-конфликтных ситуациях матери и плода;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-легкую асфиксию;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-родовые травмы;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-острые инфекционные заболевания детей в младенческом возрасте.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9602" y="811193"/>
          <a:ext cx="7858180" cy="500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723109"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rgbClr val="C00000"/>
                          </a:solidFill>
                        </a:rPr>
                        <a:t>Дислалия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C00000"/>
                          </a:solidFill>
                        </a:rPr>
                        <a:t>Дизартрия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67766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 соматически ослабленных детей. Органики нет.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Связана с поражением </a:t>
                      </a:r>
                      <a:b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ц.н.с</a:t>
                      </a:r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412978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Неврологическая симптоматика отсутствует.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Ярко выражена </a:t>
                      </a:r>
                      <a:b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ассиметрия</a:t>
                      </a:r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лица, языка, мягкого неба; рот в покое может быть приоткрыт из-за пареза губ, отличается сглаженность носогубных складок.</a:t>
                      </a:r>
                      <a:b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96808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сфера без патологии, сухожильные рефлексы живые, равномерные.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Страдает общая, мелкая и артикуляционная моторика.</a:t>
                      </a:r>
                      <a:br>
                        <a:rPr lang="ru-RU" sz="18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8166" y="668318"/>
          <a:ext cx="8001054" cy="507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7"/>
                <a:gridCol w="4000527"/>
              </a:tblGrid>
              <a:tr h="1990635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C00000"/>
                          </a:solidFill>
                        </a:rPr>
                        <a:t>Страдает только звукопроизношение. Прогноз благоприятный.</a:t>
                      </a:r>
                      <a:endParaRPr lang="ru-RU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C00000"/>
                          </a:solidFill>
                        </a:rPr>
                        <a:t>Страдает звукопроизношение и просодика. Поставленный звуки автоматизируется с трудом. При прекращении занятий речевые умения распадаются.</a:t>
                      </a:r>
                      <a:endParaRPr lang="ru-RU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04835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Голос</a:t>
                      </a:r>
                      <a:r>
                        <a:rPr lang="ru-RU" i="1" baseline="0" dirty="0" smtClean="0">
                          <a:solidFill>
                            <a:srgbClr val="C00000"/>
                          </a:solidFill>
                        </a:rPr>
                        <a:t> звонкий, громкий, богато модулированный.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Голос глухой, слабый, сдавленный, затухающий, прерывистый.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3384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Речевая активность повышена.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Речевая активность снижена.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66961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К своему дефекту</a:t>
                      </a:r>
                      <a:r>
                        <a:rPr lang="ru-RU" i="1" baseline="0" dirty="0" smtClean="0">
                          <a:solidFill>
                            <a:srgbClr val="C00000"/>
                          </a:solidFill>
                        </a:rPr>
                        <a:t> критичен.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Не критичен к дефекту.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76284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Вегетативные нарушения: потливость конечностей, покраснение кожи.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rgbClr val="C00000"/>
                          </a:solidFill>
                        </a:rPr>
                        <a:t>Вегетативные нарушения</a:t>
                      </a:r>
                      <a:r>
                        <a:rPr lang="ru-RU" i="1" baseline="0" dirty="0" smtClean="0">
                          <a:solidFill>
                            <a:srgbClr val="C00000"/>
                          </a:solidFill>
                        </a:rPr>
                        <a:t> грубо выражены: синюшные, холодные, влажные конечности.</a:t>
                      </a:r>
                      <a:endParaRPr lang="ru-RU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9603" y="739757"/>
          <a:ext cx="792961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3929090"/>
              </a:tblGrid>
              <a:tr h="790740"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Гигиенические навыки вырабатываются быстро, удерживаются стойко. Внешне дети опрятны.</a:t>
                      </a:r>
                      <a:endParaRPr lang="ru-RU" sz="16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Гигиенические навыки из-за моторных нарушений вырабатываются с трудом. Неопрятны.</a:t>
                      </a:r>
                      <a:endParaRPr lang="ru-RU" sz="1600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14848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Сон спокойный, без ночных страхов и сновидений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Наблюдаются расстройства сна, ночные страхи, сновидения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90740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Диафрагмально-речевое дыхание в норме.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Дыхание поверхностное, ключичное, диафрагмально-речевое дыхание не сформировано.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48404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В контакт ребенок входит легко, поведение адекватное.</a:t>
                      </a: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Поведение неровное, частые смены настроения.</a:t>
                      </a:r>
                      <a:b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598739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Память, внимание, работоспособность, мыслительные процессы, интеллект – в норме, редко наблюдается задержка психического развития.</a:t>
                      </a:r>
                      <a:b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Память снижена, кратковременна. Внимание неустойчивое, низкая работоспособность. Интеллект снижен, чаще задержка психического развития, возможна олигофрения в степени дебильности.</a:t>
                      </a:r>
                      <a:br>
                        <a:rPr lang="ru-RU" sz="160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6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9602" y="1080029"/>
          <a:ext cx="80010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Дети активны, подвижны, занимаются охотно, без особого труда переключаются с одного вида деятельности на другой.</a:t>
                      </a:r>
                      <a:br>
                        <a:rPr lang="ru-RU" sz="18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Медлительны или расторможены, уклоняются от занятий, жалуются на головную боль, с трудом переключаются с одного вида деятельности на другой.</a:t>
                      </a:r>
                      <a:br>
                        <a:rPr lang="ru-RU" sz="1800" b="0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b="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P1160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677" y="3240087"/>
            <a:ext cx="4429156" cy="22634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23fba4a226a7674246af3bdf364dc3e7cd4a2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398</Words>
  <Application>Microsoft Office PowerPoint</Application>
  <PresentationFormat>Произвольный</PresentationFormat>
  <Paragraphs>57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Тема Office</vt:lpstr>
      <vt:lpstr>Тема Office</vt:lpstr>
      <vt:lpstr>Советы логопеда.</vt:lpstr>
      <vt:lpstr>Речевые нарушения младших школьников. </vt:lpstr>
      <vt:lpstr>Дизартрия- нарушение звукопроизносительной стороны речи, обусловленное органической недостаточностью иннервации речевого аппарата. Термин "дизартрия" образован от греческих слов arthson - сочленение и dys - частица, означающая расстройство. Это неврологический термин, т.к. возникает дизартрия при нарушении функции черепно-мозговых нервов нижнего отдела ствола, ответственных за артикуляцию. </vt:lpstr>
      <vt:lpstr>Слайд 4</vt:lpstr>
      <vt:lpstr>Слайд 5</vt:lpstr>
      <vt:lpstr>Слайд 6</vt:lpstr>
      <vt:lpstr>Слайд 7</vt:lpstr>
      <vt:lpstr>Слайд 8</vt:lpstr>
      <vt:lpstr>Слайд 9</vt:lpstr>
      <vt:lpstr>Комплексный подход в решении коррекции и развития речи.  Предполагает консультирование специалистов: невролог, физиотерапевт, логопед.  При необходимости нужны дополнительные исследования у следующих специалистов: сурдолог, ортодонт; психолог, дефектолог).  Важно помнить о своевременности  процессов диагностики и коррекции речевого развития ребенка. </vt:lpstr>
      <vt:lpstr>Направления в работе логопеда по преодолению недоразвития звукопроизношения (дизартрия, дислалия).  Развитие моторики (общей, мелкой,  артикуляционной, мимической).  Развитие дыхания.  Исправление недостатков  звукопроизношения (постановка,  автоматизация, дифференциация).  Развитие фонематического слуха и восприятия.</vt:lpstr>
      <vt:lpstr>Направления в работе по преодолению лексико-      грамматического недоразвития речи (общее  недоразвитие разного уровня).  Обогащение словарного запаса детей.  Уточнение грамматического и  лексического значения слов.  Перевод слов из пассивного в  активный словарь.  Развитие навыков словоизменения и словообразования. </vt:lpstr>
      <vt:lpstr>Развитие связной речи. Связная речь — смысловое развернутое высказывание, обеспечивающее общение и взаимопонимание.  Связная речь обеспечивает коммуникативную функцию речи, реализуется в двух формах — диалоге и монологе.  Детей необходимо учить: задавать и отвечать на вопросы полным предложением; составлять предложения по предметной и серии артинок; составлять рассказ (о реальном событии, предмете, пересказ, устное сочинение по воображению.  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логопеда.</dc:title>
  <dc:creator>igor</dc:creator>
  <cp:lastModifiedBy>user</cp:lastModifiedBy>
  <cp:revision>22</cp:revision>
  <cp:lastPrinted>1601-01-01T00:00:00Z</cp:lastPrinted>
  <dcterms:created xsi:type="dcterms:W3CDTF">2013-02-02T22:20:24Z</dcterms:created>
  <dcterms:modified xsi:type="dcterms:W3CDTF">2013-12-02T18:41:10Z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D:\Хобби++\.Материалы на сайты\-Логопед\Зайкова Наталья Николаевна\04-02-2013_20-30-51\презентация 2.odp</vt:lpwstr>
  </property>
</Properties>
</file>