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1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8DA35-AE82-4749-BB07-FE933D2AA82F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70FC6-380A-4838-8C53-4DB2223204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явления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Валентинка\Desktop\Школа\картинки экология, химия\13279-chemijos-pamokos-kaun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2475" y="2468562"/>
            <a:ext cx="5851525" cy="4389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051720" y="1052736"/>
            <a:ext cx="1080120" cy="1224136"/>
            <a:chOff x="827584" y="548680"/>
            <a:chExt cx="648072" cy="720080"/>
          </a:xfrm>
        </p:grpSpPr>
        <p:sp>
          <p:nvSpPr>
            <p:cNvPr id="2" name="Овал 1"/>
            <p:cNvSpPr/>
            <p:nvPr/>
          </p:nvSpPr>
          <p:spPr>
            <a:xfrm>
              <a:off x="827584" y="548680"/>
              <a:ext cx="648072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827584" y="1052736"/>
              <a:ext cx="216024" cy="21602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1259632" y="1052736"/>
              <a:ext cx="216024" cy="21602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051720" y="2276872"/>
            <a:ext cx="1080120" cy="1224136"/>
            <a:chOff x="827584" y="548680"/>
            <a:chExt cx="648072" cy="720080"/>
          </a:xfrm>
        </p:grpSpPr>
        <p:sp>
          <p:nvSpPr>
            <p:cNvPr id="7" name="Овал 6"/>
            <p:cNvSpPr/>
            <p:nvPr/>
          </p:nvSpPr>
          <p:spPr>
            <a:xfrm>
              <a:off x="827584" y="548680"/>
              <a:ext cx="648072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827584" y="1052736"/>
              <a:ext cx="216024" cy="21602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259632" y="1052736"/>
              <a:ext cx="216024" cy="21602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051720" y="5229200"/>
            <a:ext cx="1080120" cy="1224136"/>
            <a:chOff x="2411760" y="5157192"/>
            <a:chExt cx="1080120" cy="1224136"/>
          </a:xfrm>
        </p:grpSpPr>
        <p:sp>
          <p:nvSpPr>
            <p:cNvPr id="31" name="Овал 30"/>
            <p:cNvSpPr/>
            <p:nvPr/>
          </p:nvSpPr>
          <p:spPr>
            <a:xfrm>
              <a:off x="2411760" y="5157192"/>
              <a:ext cx="1080120" cy="9793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2411760" y="6014087"/>
              <a:ext cx="360040" cy="3672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131840" y="6014087"/>
              <a:ext cx="360040" cy="3672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051720" y="4005064"/>
            <a:ext cx="1080120" cy="1224136"/>
            <a:chOff x="827584" y="548680"/>
            <a:chExt cx="648072" cy="720080"/>
          </a:xfrm>
        </p:grpSpPr>
        <p:sp>
          <p:nvSpPr>
            <p:cNvPr id="35" name="Овал 34"/>
            <p:cNvSpPr/>
            <p:nvPr/>
          </p:nvSpPr>
          <p:spPr>
            <a:xfrm>
              <a:off x="827584" y="548680"/>
              <a:ext cx="648072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827584" y="1052736"/>
              <a:ext cx="216024" cy="21602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1259632" y="1052736"/>
              <a:ext cx="216024" cy="21602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4" name="Стрелка вправо 43"/>
          <p:cNvSpPr/>
          <p:nvPr/>
        </p:nvSpPr>
        <p:spPr>
          <a:xfrm>
            <a:off x="3995936" y="1988840"/>
            <a:ext cx="1368152" cy="36004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>
            <a:off x="4139952" y="4941168"/>
            <a:ext cx="1368152" cy="36004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539552" y="1124744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1)</a:t>
            </a:r>
            <a:endParaRPr lang="ru-RU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539552" y="407707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1475656" y="3501008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Вода жидкость</a:t>
            </a:r>
            <a:endParaRPr lang="ru-RU" sz="2000" b="1" dirty="0"/>
          </a:p>
        </p:txBody>
      </p:sp>
      <p:grpSp>
        <p:nvGrpSpPr>
          <p:cNvPr id="55" name="Группа 54"/>
          <p:cNvGrpSpPr/>
          <p:nvPr/>
        </p:nvGrpSpPr>
        <p:grpSpPr>
          <a:xfrm>
            <a:off x="6372200" y="1052736"/>
            <a:ext cx="1368152" cy="2776374"/>
            <a:chOff x="5148064" y="476672"/>
            <a:chExt cx="1368152" cy="2776374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5292080" y="476672"/>
              <a:ext cx="1080120" cy="1224136"/>
              <a:chOff x="827584" y="548680"/>
              <a:chExt cx="648072" cy="720080"/>
            </a:xfrm>
          </p:grpSpPr>
          <p:sp>
            <p:nvSpPr>
              <p:cNvPr id="23" name="Овал 22"/>
              <p:cNvSpPr/>
              <p:nvPr/>
            </p:nvSpPr>
            <p:spPr>
              <a:xfrm>
                <a:off x="827584" y="548680"/>
                <a:ext cx="648072" cy="57606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827584" y="1052736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1259632" y="1052736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6" name="Группа 25"/>
            <p:cNvGrpSpPr/>
            <p:nvPr/>
          </p:nvGrpSpPr>
          <p:grpSpPr>
            <a:xfrm>
              <a:off x="5292080" y="1700808"/>
              <a:ext cx="1080120" cy="1224136"/>
              <a:chOff x="827584" y="548680"/>
              <a:chExt cx="648072" cy="720080"/>
            </a:xfrm>
          </p:grpSpPr>
          <p:sp>
            <p:nvSpPr>
              <p:cNvPr id="27" name="Овал 26"/>
              <p:cNvSpPr/>
              <p:nvPr/>
            </p:nvSpPr>
            <p:spPr>
              <a:xfrm>
                <a:off x="827584" y="548680"/>
                <a:ext cx="648072" cy="57606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827584" y="1052736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1259632" y="1052736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5148064" y="2852936"/>
              <a:ext cx="13681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/>
                <a:t>Вода пар</a:t>
              </a:r>
              <a:endParaRPr lang="ru-RU" sz="2000" b="1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403648" y="6457890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Вода жидкость</a:t>
            </a:r>
            <a:endParaRPr lang="ru-RU" sz="2000" b="1" dirty="0"/>
          </a:p>
        </p:txBody>
      </p:sp>
      <p:grpSp>
        <p:nvGrpSpPr>
          <p:cNvPr id="54" name="Группа 53"/>
          <p:cNvGrpSpPr/>
          <p:nvPr/>
        </p:nvGrpSpPr>
        <p:grpSpPr>
          <a:xfrm>
            <a:off x="5940152" y="3933056"/>
            <a:ext cx="2376264" cy="2632358"/>
            <a:chOff x="4860032" y="3789040"/>
            <a:chExt cx="2376264" cy="2632358"/>
          </a:xfrm>
        </p:grpSpPr>
        <p:sp>
          <p:nvSpPr>
            <p:cNvPr id="38" name="Овал 37"/>
            <p:cNvSpPr/>
            <p:nvPr/>
          </p:nvSpPr>
          <p:spPr>
            <a:xfrm>
              <a:off x="5796136" y="3789040"/>
              <a:ext cx="1080120" cy="9793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004048" y="3789040"/>
              <a:ext cx="1080120" cy="9793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5508104" y="5589240"/>
              <a:ext cx="360040" cy="3672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5220072" y="5589240"/>
              <a:ext cx="360040" cy="3672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6084168" y="5589240"/>
              <a:ext cx="360040" cy="3672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6372200" y="5589240"/>
              <a:ext cx="360040" cy="3672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860032" y="4797152"/>
              <a:ext cx="23042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/>
                <a:t>Кислород</a:t>
              </a:r>
              <a:endParaRPr lang="ru-RU" sz="2000" b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932040" y="6021288"/>
              <a:ext cx="23042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/>
                <a:t>Водород</a:t>
              </a:r>
              <a:endParaRPr lang="ru-RU" sz="2000" b="1" dirty="0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95536" y="188640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Посмотрите внимательно и подумайте, в каком случае происходит физическое явление, а в каком химическое (химическая реакция)?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83568" y="1484784"/>
            <a:ext cx="2808312" cy="2736304"/>
            <a:chOff x="827584" y="1052736"/>
            <a:chExt cx="1224136" cy="1304528"/>
          </a:xfrm>
        </p:grpSpPr>
        <p:sp>
          <p:nvSpPr>
            <p:cNvPr id="3" name="Равнобедренный треугольник 2"/>
            <p:cNvSpPr/>
            <p:nvPr/>
          </p:nvSpPr>
          <p:spPr>
            <a:xfrm>
              <a:off x="971600" y="1340768"/>
              <a:ext cx="936104" cy="79208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" name="Прямая соединительная линия 3"/>
            <p:cNvCxnSpPr>
              <a:endCxn id="3" idx="1"/>
            </p:cNvCxnSpPr>
            <p:nvPr/>
          </p:nvCxnSpPr>
          <p:spPr>
            <a:xfrm flipV="1">
              <a:off x="827584" y="1736812"/>
              <a:ext cx="378042" cy="3600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1691680" y="1736812"/>
              <a:ext cx="360040" cy="3600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Улыбающееся лицо 5"/>
            <p:cNvSpPr/>
            <p:nvPr/>
          </p:nvSpPr>
          <p:spPr>
            <a:xfrm>
              <a:off x="1187624" y="1052736"/>
              <a:ext cx="504056" cy="504056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1259632" y="2132856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619672" y="2132856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 flipV="1">
              <a:off x="1043608" y="2348880"/>
              <a:ext cx="224408" cy="83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 flipV="1">
              <a:off x="1619672" y="2348880"/>
              <a:ext cx="224408" cy="83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2627784" y="33265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Знакомьтесь: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995936" y="2708920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– Вещество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27584" y="4869160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Сегодня мы с вами узнаем, что же может происходить с Веществом в рамках химических реакций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Признаки течения химической реакции:</a:t>
            </a:r>
            <a:endParaRPr lang="ru-RU" sz="2400" b="1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1763688" y="1052736"/>
            <a:ext cx="1224136" cy="1304528"/>
            <a:chOff x="827584" y="1052736"/>
            <a:chExt cx="1224136" cy="1304528"/>
          </a:xfrm>
          <a:solidFill>
            <a:srgbClr val="FF0000"/>
          </a:solidFill>
        </p:grpSpPr>
        <p:sp>
          <p:nvSpPr>
            <p:cNvPr id="27" name="Равнобедренный треугольник 26"/>
            <p:cNvSpPr/>
            <p:nvPr/>
          </p:nvSpPr>
          <p:spPr>
            <a:xfrm>
              <a:off x="971600" y="1340768"/>
              <a:ext cx="936104" cy="792088"/>
            </a:xfrm>
            <a:prstGeom prst="triangle">
              <a:avLst/>
            </a:prstGeom>
            <a:grp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>
              <a:endCxn id="27" idx="1"/>
            </p:cNvCxnSpPr>
            <p:nvPr/>
          </p:nvCxnSpPr>
          <p:spPr>
            <a:xfrm flipV="1">
              <a:off x="827584" y="1736812"/>
              <a:ext cx="378042" cy="36004"/>
            </a:xfrm>
            <a:prstGeom prst="line">
              <a:avLst/>
            </a:prstGeom>
            <a:grpFill/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1691680" y="1736812"/>
              <a:ext cx="360040" cy="36004"/>
            </a:xfrm>
            <a:prstGeom prst="line">
              <a:avLst/>
            </a:prstGeom>
            <a:grpFill/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sp>
          <p:nvSpPr>
            <p:cNvPr id="30" name="Улыбающееся лицо 29"/>
            <p:cNvSpPr/>
            <p:nvPr/>
          </p:nvSpPr>
          <p:spPr>
            <a:xfrm>
              <a:off x="1187624" y="1052736"/>
              <a:ext cx="504056" cy="504056"/>
            </a:xfrm>
            <a:prstGeom prst="smileyFace">
              <a:avLst/>
            </a:prstGeom>
            <a:grp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259632" y="2132856"/>
              <a:ext cx="0" cy="216024"/>
            </a:xfrm>
            <a:prstGeom prst="line">
              <a:avLst/>
            </a:prstGeom>
            <a:grpFill/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1619672" y="2132856"/>
              <a:ext cx="0" cy="216024"/>
            </a:xfrm>
            <a:prstGeom prst="line">
              <a:avLst/>
            </a:prstGeom>
            <a:grpFill/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 flipV="1">
              <a:off x="1043608" y="2348880"/>
              <a:ext cx="224408" cy="8384"/>
            </a:xfrm>
            <a:prstGeom prst="line">
              <a:avLst/>
            </a:prstGeom>
            <a:grpFill/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H="1" flipV="1">
              <a:off x="1619672" y="2348880"/>
              <a:ext cx="224408" cy="8384"/>
            </a:xfrm>
            <a:prstGeom prst="line">
              <a:avLst/>
            </a:prstGeom>
            <a:grpFill/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83" name="Группа 82"/>
          <p:cNvGrpSpPr/>
          <p:nvPr/>
        </p:nvGrpSpPr>
        <p:grpSpPr>
          <a:xfrm>
            <a:off x="5796136" y="1124744"/>
            <a:ext cx="1080120" cy="1512168"/>
            <a:chOff x="2771800" y="2492896"/>
            <a:chExt cx="1080120" cy="1512168"/>
          </a:xfrm>
        </p:grpSpPr>
        <p:sp>
          <p:nvSpPr>
            <p:cNvPr id="54" name="Равнобедренный треугольник 53"/>
            <p:cNvSpPr/>
            <p:nvPr/>
          </p:nvSpPr>
          <p:spPr>
            <a:xfrm>
              <a:off x="2843808" y="2780928"/>
              <a:ext cx="936104" cy="79208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5" name="Прямая соединительная линия 54"/>
            <p:cNvCxnSpPr>
              <a:endCxn id="54" idx="1"/>
            </p:cNvCxnSpPr>
            <p:nvPr/>
          </p:nvCxnSpPr>
          <p:spPr>
            <a:xfrm flipV="1">
              <a:off x="2771800" y="3176972"/>
              <a:ext cx="306034" cy="25202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3563888" y="3176972"/>
              <a:ext cx="288032" cy="25202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Улыбающееся лицо 56"/>
            <p:cNvSpPr/>
            <p:nvPr/>
          </p:nvSpPr>
          <p:spPr>
            <a:xfrm>
              <a:off x="3059832" y="2492896"/>
              <a:ext cx="504056" cy="504056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8" name="Прямая соединительная линия 57"/>
            <p:cNvCxnSpPr/>
            <p:nvPr/>
          </p:nvCxnSpPr>
          <p:spPr>
            <a:xfrm>
              <a:off x="3131840" y="3573016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3491880" y="3573016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flipH="1">
              <a:off x="3059832" y="3797424"/>
              <a:ext cx="80392" cy="2076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 flipH="1" flipV="1">
              <a:off x="3491880" y="3789040"/>
              <a:ext cx="144016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Группа 83"/>
          <p:cNvGrpSpPr/>
          <p:nvPr/>
        </p:nvGrpSpPr>
        <p:grpSpPr>
          <a:xfrm>
            <a:off x="1763688" y="1052736"/>
            <a:ext cx="1224136" cy="1304528"/>
            <a:chOff x="827584" y="1052736"/>
            <a:chExt cx="1224136" cy="1304528"/>
          </a:xfrm>
        </p:grpSpPr>
        <p:sp>
          <p:nvSpPr>
            <p:cNvPr id="85" name="Равнобедренный треугольник 84"/>
            <p:cNvSpPr/>
            <p:nvPr/>
          </p:nvSpPr>
          <p:spPr>
            <a:xfrm>
              <a:off x="971600" y="1340768"/>
              <a:ext cx="936104" cy="79208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6" name="Прямая соединительная линия 85"/>
            <p:cNvCxnSpPr>
              <a:endCxn id="85" idx="1"/>
            </p:cNvCxnSpPr>
            <p:nvPr/>
          </p:nvCxnSpPr>
          <p:spPr>
            <a:xfrm flipV="1">
              <a:off x="827584" y="1736812"/>
              <a:ext cx="378042" cy="3600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>
              <a:off x="1691680" y="1736812"/>
              <a:ext cx="360040" cy="3600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Улыбающееся лицо 87"/>
            <p:cNvSpPr/>
            <p:nvPr/>
          </p:nvSpPr>
          <p:spPr>
            <a:xfrm>
              <a:off x="1187624" y="1052736"/>
              <a:ext cx="504056" cy="504056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9" name="Прямая соединительная линия 88"/>
            <p:cNvCxnSpPr/>
            <p:nvPr/>
          </p:nvCxnSpPr>
          <p:spPr>
            <a:xfrm>
              <a:off x="1259632" y="2132856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/>
            <p:nvPr/>
          </p:nvCxnSpPr>
          <p:spPr>
            <a:xfrm>
              <a:off x="1619672" y="2132856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единительная линия 90"/>
            <p:cNvCxnSpPr/>
            <p:nvPr/>
          </p:nvCxnSpPr>
          <p:spPr>
            <a:xfrm flipH="1" flipV="1">
              <a:off x="1043608" y="2348880"/>
              <a:ext cx="224408" cy="83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flipH="1" flipV="1">
              <a:off x="1619672" y="2348880"/>
              <a:ext cx="224408" cy="83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Группа 109"/>
          <p:cNvGrpSpPr/>
          <p:nvPr/>
        </p:nvGrpSpPr>
        <p:grpSpPr>
          <a:xfrm>
            <a:off x="1763688" y="5085184"/>
            <a:ext cx="1368152" cy="1088504"/>
            <a:chOff x="2627784" y="3212976"/>
            <a:chExt cx="1368152" cy="1088504"/>
          </a:xfrm>
        </p:grpSpPr>
        <p:sp>
          <p:nvSpPr>
            <p:cNvPr id="94" name="Равнобедренный треугольник 93"/>
            <p:cNvSpPr/>
            <p:nvPr/>
          </p:nvSpPr>
          <p:spPr>
            <a:xfrm>
              <a:off x="2843808" y="3501008"/>
              <a:ext cx="936104" cy="79208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5" name="Прямая соединительная линия 94"/>
            <p:cNvCxnSpPr>
              <a:endCxn id="94" idx="1"/>
            </p:cNvCxnSpPr>
            <p:nvPr/>
          </p:nvCxnSpPr>
          <p:spPr>
            <a:xfrm>
              <a:off x="2915816" y="3645024"/>
              <a:ext cx="162018" cy="25202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/>
            <p:nvPr/>
          </p:nvCxnSpPr>
          <p:spPr>
            <a:xfrm flipV="1">
              <a:off x="3563888" y="3645024"/>
              <a:ext cx="144016" cy="25202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Улыбающееся лицо 96"/>
            <p:cNvSpPr/>
            <p:nvPr/>
          </p:nvSpPr>
          <p:spPr>
            <a:xfrm>
              <a:off x="3059832" y="3212976"/>
              <a:ext cx="504056" cy="504056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8" name="Прямая соединительная линия 97"/>
            <p:cNvCxnSpPr/>
            <p:nvPr/>
          </p:nvCxnSpPr>
          <p:spPr>
            <a:xfrm>
              <a:off x="2627784" y="4077072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>
              <a:off x="3995936" y="4077072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>
            <a:xfrm flipH="1" flipV="1">
              <a:off x="2627784" y="4293096"/>
              <a:ext cx="224408" cy="83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 flipH="1">
              <a:off x="3779912" y="4293096"/>
              <a:ext cx="21602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Группа 110"/>
          <p:cNvGrpSpPr/>
          <p:nvPr/>
        </p:nvGrpSpPr>
        <p:grpSpPr>
          <a:xfrm>
            <a:off x="1835696" y="3212976"/>
            <a:ext cx="1224136" cy="1304528"/>
            <a:chOff x="827584" y="1052736"/>
            <a:chExt cx="1224136" cy="1304528"/>
          </a:xfrm>
        </p:grpSpPr>
        <p:sp>
          <p:nvSpPr>
            <p:cNvPr id="112" name="Равнобедренный треугольник 111"/>
            <p:cNvSpPr/>
            <p:nvPr/>
          </p:nvSpPr>
          <p:spPr>
            <a:xfrm>
              <a:off x="971600" y="1340768"/>
              <a:ext cx="936104" cy="79208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3" name="Прямая соединительная линия 112"/>
            <p:cNvCxnSpPr>
              <a:endCxn id="112" idx="1"/>
            </p:cNvCxnSpPr>
            <p:nvPr/>
          </p:nvCxnSpPr>
          <p:spPr>
            <a:xfrm flipV="1">
              <a:off x="827584" y="1736812"/>
              <a:ext cx="378042" cy="3600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>
              <a:off x="1691680" y="1736812"/>
              <a:ext cx="360040" cy="3600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Улыбающееся лицо 114"/>
            <p:cNvSpPr/>
            <p:nvPr/>
          </p:nvSpPr>
          <p:spPr>
            <a:xfrm>
              <a:off x="1187624" y="1052736"/>
              <a:ext cx="504056" cy="504056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6" name="Прямая соединительная линия 115"/>
            <p:cNvCxnSpPr/>
            <p:nvPr/>
          </p:nvCxnSpPr>
          <p:spPr>
            <a:xfrm>
              <a:off x="1259632" y="2132856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/>
            <p:nvPr/>
          </p:nvCxnSpPr>
          <p:spPr>
            <a:xfrm>
              <a:off x="1619672" y="2132856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Прямая соединительная линия 117"/>
            <p:cNvCxnSpPr/>
            <p:nvPr/>
          </p:nvCxnSpPr>
          <p:spPr>
            <a:xfrm flipH="1" flipV="1">
              <a:off x="1043608" y="2348880"/>
              <a:ext cx="224408" cy="83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Прямая соединительная линия 118"/>
            <p:cNvCxnSpPr/>
            <p:nvPr/>
          </p:nvCxnSpPr>
          <p:spPr>
            <a:xfrm flipH="1" flipV="1">
              <a:off x="1619672" y="2348880"/>
              <a:ext cx="224408" cy="83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Группа 167"/>
          <p:cNvGrpSpPr/>
          <p:nvPr/>
        </p:nvGrpSpPr>
        <p:grpSpPr>
          <a:xfrm>
            <a:off x="5796136" y="1052736"/>
            <a:ext cx="1440160" cy="1584176"/>
            <a:chOff x="5796136" y="1052736"/>
            <a:chExt cx="1440160" cy="1584176"/>
          </a:xfrm>
        </p:grpSpPr>
        <p:grpSp>
          <p:nvGrpSpPr>
            <p:cNvPr id="129" name="Группа 128"/>
            <p:cNvGrpSpPr/>
            <p:nvPr/>
          </p:nvGrpSpPr>
          <p:grpSpPr>
            <a:xfrm>
              <a:off x="5796136" y="1124744"/>
              <a:ext cx="1080120" cy="1512168"/>
              <a:chOff x="2771800" y="2492896"/>
              <a:chExt cx="1080120" cy="1512168"/>
            </a:xfrm>
          </p:grpSpPr>
          <p:sp>
            <p:nvSpPr>
              <p:cNvPr id="130" name="Равнобедренный треугольник 129"/>
              <p:cNvSpPr/>
              <p:nvPr/>
            </p:nvSpPr>
            <p:spPr>
              <a:xfrm>
                <a:off x="2843808" y="2780928"/>
                <a:ext cx="936104" cy="792088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31" name="Прямая соединительная линия 130"/>
              <p:cNvCxnSpPr>
                <a:endCxn id="130" idx="1"/>
              </p:cNvCxnSpPr>
              <p:nvPr/>
            </p:nvCxnSpPr>
            <p:spPr>
              <a:xfrm flipV="1">
                <a:off x="2771800" y="3176972"/>
                <a:ext cx="306034" cy="25202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Прямая соединительная линия 131"/>
              <p:cNvCxnSpPr/>
              <p:nvPr/>
            </p:nvCxnSpPr>
            <p:spPr>
              <a:xfrm>
                <a:off x="3563888" y="3176972"/>
                <a:ext cx="288032" cy="25202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Улыбающееся лицо 132"/>
              <p:cNvSpPr/>
              <p:nvPr/>
            </p:nvSpPr>
            <p:spPr>
              <a:xfrm>
                <a:off x="3059832" y="2492896"/>
                <a:ext cx="504056" cy="504056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34" name="Прямая соединительная линия 133"/>
              <p:cNvCxnSpPr/>
              <p:nvPr/>
            </p:nvCxnSpPr>
            <p:spPr>
              <a:xfrm>
                <a:off x="3131840" y="3573016"/>
                <a:ext cx="0" cy="2160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Прямая соединительная линия 134"/>
              <p:cNvCxnSpPr/>
              <p:nvPr/>
            </p:nvCxnSpPr>
            <p:spPr>
              <a:xfrm>
                <a:off x="3491880" y="3573016"/>
                <a:ext cx="0" cy="2160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Прямая соединительная линия 135"/>
              <p:cNvCxnSpPr/>
              <p:nvPr/>
            </p:nvCxnSpPr>
            <p:spPr>
              <a:xfrm flipH="1">
                <a:off x="3059832" y="3797424"/>
                <a:ext cx="80392" cy="2076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Прямая соединительная линия 136"/>
              <p:cNvCxnSpPr/>
              <p:nvPr/>
            </p:nvCxnSpPr>
            <p:spPr>
              <a:xfrm flipH="1" flipV="1">
                <a:off x="3491880" y="3789040"/>
                <a:ext cx="144016" cy="2160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8" name="Стрелка вверх 137"/>
            <p:cNvSpPr/>
            <p:nvPr/>
          </p:nvSpPr>
          <p:spPr>
            <a:xfrm>
              <a:off x="7092280" y="1052736"/>
              <a:ext cx="144016" cy="122413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7" name="Группа 166"/>
          <p:cNvGrpSpPr/>
          <p:nvPr/>
        </p:nvGrpSpPr>
        <p:grpSpPr>
          <a:xfrm>
            <a:off x="1763688" y="3140968"/>
            <a:ext cx="1656184" cy="1296144"/>
            <a:chOff x="1763688" y="3140968"/>
            <a:chExt cx="1656184" cy="1296144"/>
          </a:xfrm>
        </p:grpSpPr>
        <p:grpSp>
          <p:nvGrpSpPr>
            <p:cNvPr id="120" name="Группа 119"/>
            <p:cNvGrpSpPr/>
            <p:nvPr/>
          </p:nvGrpSpPr>
          <p:grpSpPr>
            <a:xfrm>
              <a:off x="1763688" y="3212976"/>
              <a:ext cx="1368152" cy="1088504"/>
              <a:chOff x="2627784" y="3212976"/>
              <a:chExt cx="1368152" cy="1088504"/>
            </a:xfrm>
          </p:grpSpPr>
          <p:sp>
            <p:nvSpPr>
              <p:cNvPr id="121" name="Равнобедренный треугольник 120"/>
              <p:cNvSpPr/>
              <p:nvPr/>
            </p:nvSpPr>
            <p:spPr>
              <a:xfrm>
                <a:off x="2843808" y="3501008"/>
                <a:ext cx="936104" cy="792088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22" name="Прямая соединительная линия 121"/>
              <p:cNvCxnSpPr>
                <a:endCxn id="121" idx="1"/>
              </p:cNvCxnSpPr>
              <p:nvPr/>
            </p:nvCxnSpPr>
            <p:spPr>
              <a:xfrm>
                <a:off x="2915816" y="3645024"/>
                <a:ext cx="162018" cy="25202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Прямая соединительная линия 122"/>
              <p:cNvCxnSpPr/>
              <p:nvPr/>
            </p:nvCxnSpPr>
            <p:spPr>
              <a:xfrm flipV="1">
                <a:off x="3563888" y="3645024"/>
                <a:ext cx="144016" cy="25202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Улыбающееся лицо 123"/>
              <p:cNvSpPr/>
              <p:nvPr/>
            </p:nvSpPr>
            <p:spPr>
              <a:xfrm>
                <a:off x="3059832" y="3212976"/>
                <a:ext cx="504056" cy="504056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25" name="Прямая соединительная линия 124"/>
              <p:cNvCxnSpPr/>
              <p:nvPr/>
            </p:nvCxnSpPr>
            <p:spPr>
              <a:xfrm>
                <a:off x="2627784" y="4077072"/>
                <a:ext cx="0" cy="2160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Прямая соединительная линия 125"/>
              <p:cNvCxnSpPr/>
              <p:nvPr/>
            </p:nvCxnSpPr>
            <p:spPr>
              <a:xfrm>
                <a:off x="3995936" y="4077072"/>
                <a:ext cx="0" cy="2160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Прямая соединительная линия 126"/>
              <p:cNvCxnSpPr/>
              <p:nvPr/>
            </p:nvCxnSpPr>
            <p:spPr>
              <a:xfrm flipH="1" flipV="1">
                <a:off x="2627784" y="4293096"/>
                <a:ext cx="224408" cy="838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Прямая соединительная линия 127"/>
              <p:cNvCxnSpPr/>
              <p:nvPr/>
            </p:nvCxnSpPr>
            <p:spPr>
              <a:xfrm flipH="1">
                <a:off x="3779912" y="4293096"/>
                <a:ext cx="21602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9" name="Стрелка вниз 138"/>
            <p:cNvSpPr/>
            <p:nvPr/>
          </p:nvSpPr>
          <p:spPr>
            <a:xfrm>
              <a:off x="3275856" y="3140968"/>
              <a:ext cx="144016" cy="129614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8" name="Группа 157"/>
          <p:cNvGrpSpPr/>
          <p:nvPr/>
        </p:nvGrpSpPr>
        <p:grpSpPr>
          <a:xfrm>
            <a:off x="5724128" y="3212976"/>
            <a:ext cx="1224136" cy="1304528"/>
            <a:chOff x="827584" y="1052736"/>
            <a:chExt cx="1224136" cy="1304528"/>
          </a:xfrm>
        </p:grpSpPr>
        <p:sp>
          <p:nvSpPr>
            <p:cNvPr id="159" name="Равнобедренный треугольник 158"/>
            <p:cNvSpPr/>
            <p:nvPr/>
          </p:nvSpPr>
          <p:spPr>
            <a:xfrm>
              <a:off x="971600" y="1340768"/>
              <a:ext cx="936104" cy="79208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0" name="Прямая соединительная линия 159"/>
            <p:cNvCxnSpPr>
              <a:endCxn id="159" idx="1"/>
            </p:cNvCxnSpPr>
            <p:nvPr/>
          </p:nvCxnSpPr>
          <p:spPr>
            <a:xfrm flipV="1">
              <a:off x="827584" y="1736812"/>
              <a:ext cx="378042" cy="3600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Прямая соединительная линия 160"/>
            <p:cNvCxnSpPr/>
            <p:nvPr/>
          </p:nvCxnSpPr>
          <p:spPr>
            <a:xfrm>
              <a:off x="1691680" y="1736812"/>
              <a:ext cx="360040" cy="3600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Улыбающееся лицо 161"/>
            <p:cNvSpPr/>
            <p:nvPr/>
          </p:nvSpPr>
          <p:spPr>
            <a:xfrm>
              <a:off x="1187624" y="1052736"/>
              <a:ext cx="504056" cy="504056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3" name="Прямая соединительная линия 162"/>
            <p:cNvCxnSpPr/>
            <p:nvPr/>
          </p:nvCxnSpPr>
          <p:spPr>
            <a:xfrm>
              <a:off x="1259632" y="2132856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Прямая соединительная линия 163"/>
            <p:cNvCxnSpPr/>
            <p:nvPr/>
          </p:nvCxnSpPr>
          <p:spPr>
            <a:xfrm>
              <a:off x="1619672" y="2132856"/>
              <a:ext cx="0" cy="21602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Прямая соединительная линия 164"/>
            <p:cNvCxnSpPr/>
            <p:nvPr/>
          </p:nvCxnSpPr>
          <p:spPr>
            <a:xfrm flipH="1" flipV="1">
              <a:off x="1043608" y="2348880"/>
              <a:ext cx="224408" cy="83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Прямая соединительная линия 165"/>
            <p:cNvCxnSpPr/>
            <p:nvPr/>
          </p:nvCxnSpPr>
          <p:spPr>
            <a:xfrm flipH="1" flipV="1">
              <a:off x="1619672" y="2348880"/>
              <a:ext cx="224408" cy="838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Группа 178"/>
          <p:cNvGrpSpPr/>
          <p:nvPr/>
        </p:nvGrpSpPr>
        <p:grpSpPr>
          <a:xfrm>
            <a:off x="5724128" y="2996952"/>
            <a:ext cx="1224136" cy="1520552"/>
            <a:chOff x="5724128" y="2996952"/>
            <a:chExt cx="1224136" cy="1520552"/>
          </a:xfrm>
        </p:grpSpPr>
        <p:sp>
          <p:nvSpPr>
            <p:cNvPr id="178" name="Солнце 177"/>
            <p:cNvSpPr/>
            <p:nvPr/>
          </p:nvSpPr>
          <p:spPr>
            <a:xfrm>
              <a:off x="5796136" y="2996952"/>
              <a:ext cx="1080120" cy="936104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/>
            <p:cNvGrpSpPr/>
            <p:nvPr/>
          </p:nvGrpSpPr>
          <p:grpSpPr>
            <a:xfrm>
              <a:off x="5724128" y="3212976"/>
              <a:ext cx="1224136" cy="1304528"/>
              <a:chOff x="827584" y="1052736"/>
              <a:chExt cx="1224136" cy="1304528"/>
            </a:xfrm>
            <a:solidFill>
              <a:srgbClr val="FFFF00"/>
            </a:solidFill>
          </p:grpSpPr>
          <p:sp>
            <p:nvSpPr>
              <p:cNvPr id="170" name="Равнобедренный треугольник 169"/>
              <p:cNvSpPr/>
              <p:nvPr/>
            </p:nvSpPr>
            <p:spPr>
              <a:xfrm>
                <a:off x="971600" y="1340768"/>
                <a:ext cx="936104" cy="792088"/>
              </a:xfrm>
              <a:prstGeom prst="triangle">
                <a:avLst/>
              </a:pr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71" name="Прямая соединительная линия 170"/>
              <p:cNvCxnSpPr>
                <a:endCxn id="170" idx="1"/>
              </p:cNvCxnSpPr>
              <p:nvPr/>
            </p:nvCxnSpPr>
            <p:spPr>
              <a:xfrm flipV="1">
                <a:off x="827584" y="1736812"/>
                <a:ext cx="378042" cy="36004"/>
              </a:xfrm>
              <a:prstGeom prst="line">
                <a:avLst/>
              </a:pr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</p:cxnSp>
          <p:cxnSp>
            <p:nvCxnSpPr>
              <p:cNvPr id="172" name="Прямая соединительная линия 171"/>
              <p:cNvCxnSpPr/>
              <p:nvPr/>
            </p:nvCxnSpPr>
            <p:spPr>
              <a:xfrm>
                <a:off x="1691680" y="1736812"/>
                <a:ext cx="360040" cy="36004"/>
              </a:xfrm>
              <a:prstGeom prst="line">
                <a:avLst/>
              </a:pr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</p:cxnSp>
          <p:sp>
            <p:nvSpPr>
              <p:cNvPr id="173" name="Улыбающееся лицо 172"/>
              <p:cNvSpPr/>
              <p:nvPr/>
            </p:nvSpPr>
            <p:spPr>
              <a:xfrm>
                <a:off x="1187624" y="1052736"/>
                <a:ext cx="504056" cy="504056"/>
              </a:xfrm>
              <a:prstGeom prst="smileyFace">
                <a:avLst/>
              </a:pr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74" name="Прямая соединительная линия 173"/>
              <p:cNvCxnSpPr/>
              <p:nvPr/>
            </p:nvCxnSpPr>
            <p:spPr>
              <a:xfrm>
                <a:off x="1259632" y="2132856"/>
                <a:ext cx="0" cy="216024"/>
              </a:xfrm>
              <a:prstGeom prst="line">
                <a:avLst/>
              </a:pr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</p:cxnSp>
          <p:cxnSp>
            <p:nvCxnSpPr>
              <p:cNvPr id="175" name="Прямая соединительная линия 174"/>
              <p:cNvCxnSpPr/>
              <p:nvPr/>
            </p:nvCxnSpPr>
            <p:spPr>
              <a:xfrm>
                <a:off x="1619672" y="2132856"/>
                <a:ext cx="0" cy="216024"/>
              </a:xfrm>
              <a:prstGeom prst="line">
                <a:avLst/>
              </a:pr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</p:cxnSp>
          <p:cxnSp>
            <p:nvCxnSpPr>
              <p:cNvPr id="176" name="Прямая соединительная линия 175"/>
              <p:cNvCxnSpPr/>
              <p:nvPr/>
            </p:nvCxnSpPr>
            <p:spPr>
              <a:xfrm flipH="1" flipV="1">
                <a:off x="1043608" y="2348880"/>
                <a:ext cx="224408" cy="8384"/>
              </a:xfrm>
              <a:prstGeom prst="line">
                <a:avLst/>
              </a:pr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</p:cxnSp>
          <p:cxnSp>
            <p:nvCxnSpPr>
              <p:cNvPr id="177" name="Прямая соединительная линия 176"/>
              <p:cNvCxnSpPr/>
              <p:nvPr/>
            </p:nvCxnSpPr>
            <p:spPr>
              <a:xfrm flipH="1" flipV="1">
                <a:off x="1619672" y="2348880"/>
                <a:ext cx="224408" cy="8384"/>
              </a:xfrm>
              <a:prstGeom prst="line">
                <a:avLst/>
              </a:prstGeom>
              <a:grpFill/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</p:cxnSp>
        </p:grpSp>
      </p:grpSp>
      <p:sp>
        <p:nvSpPr>
          <p:cNvPr id="180" name="TextBox 179"/>
          <p:cNvSpPr txBox="1"/>
          <p:nvPr/>
        </p:nvSpPr>
        <p:spPr>
          <a:xfrm>
            <a:off x="683568" y="256490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1. Изменение цвета</a:t>
            </a:r>
            <a:endParaRPr lang="ru-RU" dirty="0"/>
          </a:p>
        </p:txBody>
      </p:sp>
      <p:sp>
        <p:nvSpPr>
          <p:cNvPr id="181" name="TextBox 180"/>
          <p:cNvSpPr txBox="1"/>
          <p:nvPr/>
        </p:nvSpPr>
        <p:spPr>
          <a:xfrm>
            <a:off x="4572000" y="256490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2. Образование газа</a:t>
            </a:r>
            <a:endParaRPr lang="ru-RU" dirty="0"/>
          </a:p>
        </p:txBody>
      </p:sp>
      <p:sp>
        <p:nvSpPr>
          <p:cNvPr id="182" name="TextBox 181"/>
          <p:cNvSpPr txBox="1"/>
          <p:nvPr/>
        </p:nvSpPr>
        <p:spPr>
          <a:xfrm>
            <a:off x="683568" y="45811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3. Выпадение осадка</a:t>
            </a:r>
            <a:endParaRPr lang="ru-RU" dirty="0"/>
          </a:p>
        </p:txBody>
      </p:sp>
      <p:sp>
        <p:nvSpPr>
          <p:cNvPr id="183" name="TextBox 182"/>
          <p:cNvSpPr txBox="1"/>
          <p:nvPr/>
        </p:nvSpPr>
        <p:spPr>
          <a:xfrm>
            <a:off x="4644008" y="458112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4. Выделение теплоты и (или) света</a:t>
            </a:r>
            <a:endParaRPr lang="ru-RU" dirty="0"/>
          </a:p>
        </p:txBody>
      </p:sp>
      <p:sp>
        <p:nvSpPr>
          <p:cNvPr id="184" name="TextBox 183"/>
          <p:cNvSpPr txBox="1"/>
          <p:nvPr/>
        </p:nvSpPr>
        <p:spPr>
          <a:xfrm>
            <a:off x="827584" y="5589240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Если присутствует хотя бы один из этих признаков  - значит, произошло явление химическое.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1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1  E" pathEditMode="relative" ptsTypes="">
                                      <p:cBhvr>
                                        <p:cTn id="23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Условия для протекания химических реакций</a:t>
            </a:r>
            <a:endParaRPr lang="ru-RU" sz="2400" b="1" dirty="0"/>
          </a:p>
        </p:txBody>
      </p:sp>
      <p:grpSp>
        <p:nvGrpSpPr>
          <p:cNvPr id="94" name="Группа 93"/>
          <p:cNvGrpSpPr/>
          <p:nvPr/>
        </p:nvGrpSpPr>
        <p:grpSpPr>
          <a:xfrm>
            <a:off x="683568" y="836712"/>
            <a:ext cx="7560840" cy="1737484"/>
            <a:chOff x="683568" y="836712"/>
            <a:chExt cx="7560840" cy="1737484"/>
          </a:xfrm>
        </p:grpSpPr>
        <p:grpSp>
          <p:nvGrpSpPr>
            <p:cNvPr id="85" name="Группа 84"/>
            <p:cNvGrpSpPr/>
            <p:nvPr/>
          </p:nvGrpSpPr>
          <p:grpSpPr>
            <a:xfrm>
              <a:off x="683568" y="836712"/>
              <a:ext cx="7344816" cy="1304528"/>
              <a:chOff x="539552" y="1268760"/>
              <a:chExt cx="7344816" cy="1304528"/>
            </a:xfrm>
          </p:grpSpPr>
          <p:grpSp>
            <p:nvGrpSpPr>
              <p:cNvPr id="4" name="Группа 3"/>
              <p:cNvGrpSpPr/>
              <p:nvPr/>
            </p:nvGrpSpPr>
            <p:grpSpPr>
              <a:xfrm>
                <a:off x="539552" y="1268760"/>
                <a:ext cx="1224136" cy="1304528"/>
                <a:chOff x="827584" y="1052736"/>
                <a:chExt cx="1224136" cy="1304528"/>
              </a:xfrm>
            </p:grpSpPr>
            <p:sp>
              <p:nvSpPr>
                <p:cNvPr id="5" name="Равнобедренный треугольник 4"/>
                <p:cNvSpPr/>
                <p:nvPr/>
              </p:nvSpPr>
              <p:spPr>
                <a:xfrm>
                  <a:off x="971600" y="1340768"/>
                  <a:ext cx="936104" cy="792088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6" name="Прямая соединительная линия 5"/>
                <p:cNvCxnSpPr>
                  <a:endCxn id="5" idx="1"/>
                </p:cNvCxnSpPr>
                <p:nvPr/>
              </p:nvCxnSpPr>
              <p:spPr>
                <a:xfrm flipV="1">
                  <a:off x="827584" y="1736812"/>
                  <a:ext cx="378042" cy="360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Прямая соединительная линия 6"/>
                <p:cNvCxnSpPr/>
                <p:nvPr/>
              </p:nvCxnSpPr>
              <p:spPr>
                <a:xfrm>
                  <a:off x="1691680" y="1736812"/>
                  <a:ext cx="360040" cy="360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Улыбающееся лицо 7"/>
                <p:cNvSpPr/>
                <p:nvPr/>
              </p:nvSpPr>
              <p:spPr>
                <a:xfrm>
                  <a:off x="1187624" y="1052736"/>
                  <a:ext cx="504056" cy="504056"/>
                </a:xfrm>
                <a:prstGeom prst="smileyFac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9" name="Прямая соединительная линия 8"/>
                <p:cNvCxnSpPr/>
                <p:nvPr/>
              </p:nvCxnSpPr>
              <p:spPr>
                <a:xfrm>
                  <a:off x="1259632" y="2132856"/>
                  <a:ext cx="0" cy="2160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>
                  <a:off x="1619672" y="2132856"/>
                  <a:ext cx="0" cy="2160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Прямая соединительная линия 10"/>
                <p:cNvCxnSpPr/>
                <p:nvPr/>
              </p:nvCxnSpPr>
              <p:spPr>
                <a:xfrm flipH="1" flipV="1">
                  <a:off x="1043608" y="2348880"/>
                  <a:ext cx="224408" cy="838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flipH="1" flipV="1">
                  <a:off x="1619672" y="2348880"/>
                  <a:ext cx="224408" cy="838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Группа 12"/>
              <p:cNvGrpSpPr/>
              <p:nvPr/>
            </p:nvGrpSpPr>
            <p:grpSpPr>
              <a:xfrm>
                <a:off x="2483768" y="1268760"/>
                <a:ext cx="1224136" cy="1304528"/>
                <a:chOff x="827584" y="1052736"/>
                <a:chExt cx="1224136" cy="1304528"/>
              </a:xfrm>
              <a:solidFill>
                <a:srgbClr val="C00000"/>
              </a:solidFill>
            </p:grpSpPr>
            <p:sp>
              <p:nvSpPr>
                <p:cNvPr id="14" name="Равнобедренный треугольник 13"/>
                <p:cNvSpPr/>
                <p:nvPr/>
              </p:nvSpPr>
              <p:spPr>
                <a:xfrm>
                  <a:off x="971600" y="1340768"/>
                  <a:ext cx="936104" cy="792088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5" name="Прямая соединительная линия 14"/>
                <p:cNvCxnSpPr>
                  <a:endCxn id="14" idx="1"/>
                </p:cNvCxnSpPr>
                <p:nvPr/>
              </p:nvCxnSpPr>
              <p:spPr>
                <a:xfrm flipV="1">
                  <a:off x="827584" y="1736812"/>
                  <a:ext cx="378042" cy="3600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1691680" y="1736812"/>
                  <a:ext cx="360040" cy="3600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Улыбающееся лицо 16"/>
                <p:cNvSpPr/>
                <p:nvPr/>
              </p:nvSpPr>
              <p:spPr>
                <a:xfrm>
                  <a:off x="1187624" y="1052736"/>
                  <a:ext cx="504056" cy="504056"/>
                </a:xfrm>
                <a:prstGeom prst="smileyFac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1259632" y="2132856"/>
                  <a:ext cx="0" cy="21602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>
                  <a:off x="1619672" y="2132856"/>
                  <a:ext cx="0" cy="21602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 flipH="1" flipV="1">
                  <a:off x="1043608" y="2348880"/>
                  <a:ext cx="224408" cy="838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Прямая соединительная линия 20"/>
                <p:cNvCxnSpPr/>
                <p:nvPr/>
              </p:nvCxnSpPr>
              <p:spPr>
                <a:xfrm flipH="1" flipV="1">
                  <a:off x="1619672" y="2348880"/>
                  <a:ext cx="224408" cy="838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Группа 21"/>
              <p:cNvGrpSpPr/>
              <p:nvPr/>
            </p:nvGrpSpPr>
            <p:grpSpPr>
              <a:xfrm>
                <a:off x="5580112" y="1268760"/>
                <a:ext cx="1224136" cy="1304528"/>
                <a:chOff x="827584" y="1052736"/>
                <a:chExt cx="1224136" cy="1304528"/>
              </a:xfrm>
            </p:grpSpPr>
            <p:sp>
              <p:nvSpPr>
                <p:cNvPr id="23" name="Равнобедренный треугольник 22"/>
                <p:cNvSpPr/>
                <p:nvPr/>
              </p:nvSpPr>
              <p:spPr>
                <a:xfrm>
                  <a:off x="971600" y="1340768"/>
                  <a:ext cx="936104" cy="792088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24" name="Прямая соединительная линия 23"/>
                <p:cNvCxnSpPr>
                  <a:endCxn id="23" idx="1"/>
                </p:cNvCxnSpPr>
                <p:nvPr/>
              </p:nvCxnSpPr>
              <p:spPr>
                <a:xfrm flipV="1">
                  <a:off x="827584" y="1736812"/>
                  <a:ext cx="378042" cy="360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Прямая соединительная линия 24"/>
                <p:cNvCxnSpPr/>
                <p:nvPr/>
              </p:nvCxnSpPr>
              <p:spPr>
                <a:xfrm>
                  <a:off x="1691680" y="1736812"/>
                  <a:ext cx="360040" cy="360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Улыбающееся лицо 25"/>
                <p:cNvSpPr/>
                <p:nvPr/>
              </p:nvSpPr>
              <p:spPr>
                <a:xfrm>
                  <a:off x="1187624" y="1052736"/>
                  <a:ext cx="504056" cy="504056"/>
                </a:xfrm>
                <a:prstGeom prst="smileyFac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27" name="Прямая соединительная линия 26"/>
                <p:cNvCxnSpPr/>
                <p:nvPr/>
              </p:nvCxnSpPr>
              <p:spPr>
                <a:xfrm>
                  <a:off x="1259632" y="2132856"/>
                  <a:ext cx="0" cy="2160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/>
                <p:nvPr/>
              </p:nvCxnSpPr>
              <p:spPr>
                <a:xfrm>
                  <a:off x="1619672" y="2132856"/>
                  <a:ext cx="0" cy="2160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 flipH="1" flipV="1">
                  <a:off x="1043608" y="2348880"/>
                  <a:ext cx="224408" cy="838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единительная линия 29"/>
                <p:cNvCxnSpPr/>
                <p:nvPr/>
              </p:nvCxnSpPr>
              <p:spPr>
                <a:xfrm flipH="1" flipV="1">
                  <a:off x="1619672" y="2348880"/>
                  <a:ext cx="224408" cy="838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Группа 30"/>
              <p:cNvGrpSpPr/>
              <p:nvPr/>
            </p:nvGrpSpPr>
            <p:grpSpPr>
              <a:xfrm>
                <a:off x="6660232" y="1268760"/>
                <a:ext cx="1224136" cy="1304528"/>
                <a:chOff x="827584" y="1052736"/>
                <a:chExt cx="1224136" cy="1304528"/>
              </a:xfrm>
              <a:solidFill>
                <a:srgbClr val="C00000"/>
              </a:solidFill>
            </p:grpSpPr>
            <p:sp>
              <p:nvSpPr>
                <p:cNvPr id="32" name="Равнобедренный треугольник 31"/>
                <p:cNvSpPr/>
                <p:nvPr/>
              </p:nvSpPr>
              <p:spPr>
                <a:xfrm>
                  <a:off x="971600" y="1340768"/>
                  <a:ext cx="936104" cy="792088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33" name="Прямая соединительная линия 32"/>
                <p:cNvCxnSpPr>
                  <a:endCxn id="32" idx="1"/>
                </p:cNvCxnSpPr>
                <p:nvPr/>
              </p:nvCxnSpPr>
              <p:spPr>
                <a:xfrm flipV="1">
                  <a:off x="827584" y="1736812"/>
                  <a:ext cx="378042" cy="3600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>
                  <a:off x="1691680" y="1736812"/>
                  <a:ext cx="360040" cy="3600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Улыбающееся лицо 34"/>
                <p:cNvSpPr/>
                <p:nvPr/>
              </p:nvSpPr>
              <p:spPr>
                <a:xfrm>
                  <a:off x="1187624" y="1052736"/>
                  <a:ext cx="504056" cy="504056"/>
                </a:xfrm>
                <a:prstGeom prst="smileyFac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>
                  <a:off x="1259632" y="2132856"/>
                  <a:ext cx="0" cy="21602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>
                  <a:off x="1619672" y="2132856"/>
                  <a:ext cx="0" cy="21602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 flipH="1" flipV="1">
                  <a:off x="1043608" y="2348880"/>
                  <a:ext cx="224408" cy="838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 flipH="1" flipV="1">
                  <a:off x="1619672" y="2348880"/>
                  <a:ext cx="224408" cy="8384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Стрелка вправо 68"/>
              <p:cNvSpPr/>
              <p:nvPr/>
            </p:nvSpPr>
            <p:spPr>
              <a:xfrm>
                <a:off x="3779912" y="1772816"/>
                <a:ext cx="1656184" cy="504056"/>
              </a:xfrm>
              <a:prstGeom prst="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" name="Плюс 79"/>
              <p:cNvSpPr/>
              <p:nvPr/>
            </p:nvSpPr>
            <p:spPr>
              <a:xfrm>
                <a:off x="1763688" y="1700808"/>
                <a:ext cx="648072" cy="648072"/>
              </a:xfrm>
              <a:prstGeom prst="mathPlus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683568" y="2204864"/>
              <a:ext cx="75608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1. Соединение веществ</a:t>
              </a:r>
              <a:endParaRPr lang="ru-RU" dirty="0"/>
            </a:p>
          </p:txBody>
        </p:sp>
      </p:grpSp>
      <p:grpSp>
        <p:nvGrpSpPr>
          <p:cNvPr id="95" name="Группа 94"/>
          <p:cNvGrpSpPr/>
          <p:nvPr/>
        </p:nvGrpSpPr>
        <p:grpSpPr>
          <a:xfrm>
            <a:off x="827584" y="2636912"/>
            <a:ext cx="7560840" cy="1665476"/>
            <a:chOff x="827584" y="2636912"/>
            <a:chExt cx="7560840" cy="1665476"/>
          </a:xfrm>
        </p:grpSpPr>
        <p:grpSp>
          <p:nvGrpSpPr>
            <p:cNvPr id="84" name="Группа 83"/>
            <p:cNvGrpSpPr/>
            <p:nvPr/>
          </p:nvGrpSpPr>
          <p:grpSpPr>
            <a:xfrm>
              <a:off x="827584" y="2636912"/>
              <a:ext cx="6768752" cy="1396412"/>
              <a:chOff x="899592" y="2905068"/>
              <a:chExt cx="6768752" cy="1396412"/>
            </a:xfrm>
          </p:grpSpPr>
          <p:grpSp>
            <p:nvGrpSpPr>
              <p:cNvPr id="49" name="Группа 48"/>
              <p:cNvGrpSpPr/>
              <p:nvPr/>
            </p:nvGrpSpPr>
            <p:grpSpPr>
              <a:xfrm>
                <a:off x="899592" y="2996952"/>
                <a:ext cx="1224136" cy="1304528"/>
                <a:chOff x="827584" y="1052736"/>
                <a:chExt cx="1224136" cy="1304528"/>
              </a:xfrm>
            </p:grpSpPr>
            <p:sp>
              <p:nvSpPr>
                <p:cNvPr id="50" name="Равнобедренный треугольник 49"/>
                <p:cNvSpPr/>
                <p:nvPr/>
              </p:nvSpPr>
              <p:spPr>
                <a:xfrm>
                  <a:off x="971600" y="1340768"/>
                  <a:ext cx="936104" cy="792088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51" name="Прямая соединительная линия 50"/>
                <p:cNvCxnSpPr>
                  <a:endCxn id="50" idx="1"/>
                </p:cNvCxnSpPr>
                <p:nvPr/>
              </p:nvCxnSpPr>
              <p:spPr>
                <a:xfrm flipV="1">
                  <a:off x="827584" y="1736812"/>
                  <a:ext cx="378042" cy="360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>
                  <a:off x="1691680" y="1736812"/>
                  <a:ext cx="360040" cy="360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Улыбающееся лицо 52"/>
                <p:cNvSpPr/>
                <p:nvPr/>
              </p:nvSpPr>
              <p:spPr>
                <a:xfrm>
                  <a:off x="1187624" y="1052736"/>
                  <a:ext cx="504056" cy="504056"/>
                </a:xfrm>
                <a:prstGeom prst="smileyFac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>
                  <a:off x="1259632" y="2132856"/>
                  <a:ext cx="0" cy="2160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Прямая соединительная линия 54"/>
                <p:cNvCxnSpPr/>
                <p:nvPr/>
              </p:nvCxnSpPr>
              <p:spPr>
                <a:xfrm>
                  <a:off x="1619672" y="2132856"/>
                  <a:ext cx="0" cy="2160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Прямая соединительная линия 55"/>
                <p:cNvCxnSpPr/>
                <p:nvPr/>
              </p:nvCxnSpPr>
              <p:spPr>
                <a:xfrm flipH="1" flipV="1">
                  <a:off x="1043608" y="2348880"/>
                  <a:ext cx="224408" cy="838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Прямая соединительная линия 56"/>
                <p:cNvCxnSpPr/>
                <p:nvPr/>
              </p:nvCxnSpPr>
              <p:spPr>
                <a:xfrm flipH="1" flipV="1">
                  <a:off x="1619672" y="2348880"/>
                  <a:ext cx="224408" cy="838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Прямоугольник с одним вырезанным скругленным углом 66"/>
              <p:cNvSpPr/>
              <p:nvPr/>
            </p:nvSpPr>
            <p:spPr>
              <a:xfrm rot="20337718">
                <a:off x="2170459" y="2905068"/>
                <a:ext cx="765844" cy="399793"/>
              </a:xfrm>
              <a:prstGeom prst="snipRoundRect">
                <a:avLst>
                  <a:gd name="adj1" fmla="val 16667"/>
                  <a:gd name="adj2" fmla="val 46771"/>
                </a:avLst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8" name="Блок-схема: альтернативный процесс 67"/>
              <p:cNvSpPr/>
              <p:nvPr/>
            </p:nvSpPr>
            <p:spPr>
              <a:xfrm rot="20403519">
                <a:off x="2702843" y="3209913"/>
                <a:ext cx="137914" cy="886660"/>
              </a:xfrm>
              <a:prstGeom prst="flowChartAlternateProcess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Стрелка вправо 69"/>
              <p:cNvSpPr/>
              <p:nvPr/>
            </p:nvSpPr>
            <p:spPr>
              <a:xfrm>
                <a:off x="3995936" y="3140968"/>
                <a:ext cx="1656184" cy="504056"/>
              </a:xfrm>
              <a:prstGeom prst="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" name="Равнобедренный треугольник 71"/>
              <p:cNvSpPr/>
              <p:nvPr/>
            </p:nvSpPr>
            <p:spPr>
              <a:xfrm>
                <a:off x="6012160" y="3140968"/>
                <a:ext cx="936104" cy="792088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3" name="Прямая соединительная линия 72"/>
              <p:cNvCxnSpPr/>
              <p:nvPr/>
            </p:nvCxnSpPr>
            <p:spPr>
              <a:xfrm flipV="1">
                <a:off x="6732240" y="3717032"/>
                <a:ext cx="378042" cy="3600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Прямая соединительная линия 73"/>
              <p:cNvCxnSpPr/>
              <p:nvPr/>
            </p:nvCxnSpPr>
            <p:spPr>
              <a:xfrm>
                <a:off x="7308304" y="3501008"/>
                <a:ext cx="360040" cy="3600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Улыбающееся лицо 74"/>
              <p:cNvSpPr/>
              <p:nvPr/>
            </p:nvSpPr>
            <p:spPr>
              <a:xfrm>
                <a:off x="6732240" y="3140968"/>
                <a:ext cx="504056" cy="504056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7308304" y="3789040"/>
                <a:ext cx="0" cy="2160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Прямая соединительная линия 76"/>
              <p:cNvCxnSpPr/>
              <p:nvPr/>
            </p:nvCxnSpPr>
            <p:spPr>
              <a:xfrm>
                <a:off x="7236296" y="3645024"/>
                <a:ext cx="0" cy="21602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 flipH="1" flipV="1">
                <a:off x="7020272" y="3933056"/>
                <a:ext cx="224408" cy="838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Прямая соединительная линия 78"/>
              <p:cNvCxnSpPr/>
              <p:nvPr/>
            </p:nvCxnSpPr>
            <p:spPr>
              <a:xfrm flipH="1" flipV="1">
                <a:off x="7380312" y="3717032"/>
                <a:ext cx="224408" cy="838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88"/>
            <p:cNvSpPr txBox="1"/>
            <p:nvPr/>
          </p:nvSpPr>
          <p:spPr>
            <a:xfrm>
              <a:off x="827584" y="3933056"/>
              <a:ext cx="75608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2. Измельчение (дробление) веществ</a:t>
              </a:r>
              <a:endParaRPr lang="ru-RU" dirty="0"/>
            </a:p>
          </p:txBody>
        </p:sp>
      </p:grpSp>
      <p:grpSp>
        <p:nvGrpSpPr>
          <p:cNvPr id="91" name="Группа 90"/>
          <p:cNvGrpSpPr/>
          <p:nvPr/>
        </p:nvGrpSpPr>
        <p:grpSpPr>
          <a:xfrm>
            <a:off x="5148064" y="4725144"/>
            <a:ext cx="3600400" cy="1881500"/>
            <a:chOff x="395536" y="4581128"/>
            <a:chExt cx="3600400" cy="1881500"/>
          </a:xfrm>
        </p:grpSpPr>
        <p:grpSp>
          <p:nvGrpSpPr>
            <p:cNvPr id="86" name="Группа 85"/>
            <p:cNvGrpSpPr/>
            <p:nvPr/>
          </p:nvGrpSpPr>
          <p:grpSpPr>
            <a:xfrm>
              <a:off x="755576" y="4581128"/>
              <a:ext cx="3240360" cy="1304528"/>
              <a:chOff x="755576" y="5013176"/>
              <a:chExt cx="3240360" cy="1304528"/>
            </a:xfrm>
          </p:grpSpPr>
          <p:grpSp>
            <p:nvGrpSpPr>
              <p:cNvPr id="58" name="Группа 57"/>
              <p:cNvGrpSpPr/>
              <p:nvPr/>
            </p:nvGrpSpPr>
            <p:grpSpPr>
              <a:xfrm>
                <a:off x="755576" y="5013176"/>
                <a:ext cx="1224136" cy="1304528"/>
                <a:chOff x="827584" y="1052736"/>
                <a:chExt cx="1224136" cy="1304528"/>
              </a:xfrm>
            </p:grpSpPr>
            <p:sp>
              <p:nvSpPr>
                <p:cNvPr id="59" name="Равнобедренный треугольник 58"/>
                <p:cNvSpPr/>
                <p:nvPr/>
              </p:nvSpPr>
              <p:spPr>
                <a:xfrm>
                  <a:off x="971600" y="1340768"/>
                  <a:ext cx="936104" cy="792088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60" name="Прямая соединительная линия 59"/>
                <p:cNvCxnSpPr>
                  <a:endCxn id="59" idx="1"/>
                </p:cNvCxnSpPr>
                <p:nvPr/>
              </p:nvCxnSpPr>
              <p:spPr>
                <a:xfrm flipV="1">
                  <a:off x="827584" y="1736812"/>
                  <a:ext cx="378042" cy="360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Прямая соединительная линия 60"/>
                <p:cNvCxnSpPr/>
                <p:nvPr/>
              </p:nvCxnSpPr>
              <p:spPr>
                <a:xfrm>
                  <a:off x="1691680" y="1736812"/>
                  <a:ext cx="360040" cy="360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Улыбающееся лицо 61"/>
                <p:cNvSpPr/>
                <p:nvPr/>
              </p:nvSpPr>
              <p:spPr>
                <a:xfrm>
                  <a:off x="1187624" y="1052736"/>
                  <a:ext cx="504056" cy="504056"/>
                </a:xfrm>
                <a:prstGeom prst="smileyFac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63" name="Прямая соединительная линия 62"/>
                <p:cNvCxnSpPr/>
                <p:nvPr/>
              </p:nvCxnSpPr>
              <p:spPr>
                <a:xfrm>
                  <a:off x="1259632" y="2132856"/>
                  <a:ext cx="0" cy="2160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/>
                <p:nvPr/>
              </p:nvCxnSpPr>
              <p:spPr>
                <a:xfrm>
                  <a:off x="1619672" y="2132856"/>
                  <a:ext cx="0" cy="2160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Прямая соединительная линия 64"/>
                <p:cNvCxnSpPr/>
                <p:nvPr/>
              </p:nvCxnSpPr>
              <p:spPr>
                <a:xfrm flipH="1" flipV="1">
                  <a:off x="1043608" y="2348880"/>
                  <a:ext cx="224408" cy="838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 flipH="1" flipV="1">
                  <a:off x="1619672" y="2348880"/>
                  <a:ext cx="224408" cy="838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1" name="TextBox 80"/>
              <p:cNvSpPr txBox="1"/>
              <p:nvPr/>
            </p:nvSpPr>
            <p:spPr>
              <a:xfrm>
                <a:off x="2195736" y="5085184"/>
                <a:ext cx="18002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200" b="1" dirty="0" smtClean="0">
                    <a:solidFill>
                      <a:schemeClr val="accent4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t</a:t>
                </a:r>
                <a:r>
                  <a:rPr lang="ru-RU" sz="7200" b="1" dirty="0" smtClean="0">
                    <a:solidFill>
                      <a:schemeClr val="accent4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˚С</a:t>
                </a:r>
                <a:endParaRPr lang="ru-RU" b="1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395536" y="6093296"/>
              <a:ext cx="3528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4. Изменение температуры</a:t>
              </a:r>
              <a:endParaRPr lang="ru-RU" dirty="0"/>
            </a:p>
          </p:txBody>
        </p:sp>
      </p:grpSp>
      <p:grpSp>
        <p:nvGrpSpPr>
          <p:cNvPr id="93" name="Группа 92"/>
          <p:cNvGrpSpPr/>
          <p:nvPr/>
        </p:nvGrpSpPr>
        <p:grpSpPr>
          <a:xfrm>
            <a:off x="395536" y="4293096"/>
            <a:ext cx="3259212" cy="2385556"/>
            <a:chOff x="5148064" y="4077072"/>
            <a:chExt cx="3259212" cy="2385556"/>
          </a:xfrm>
        </p:grpSpPr>
        <p:grpSp>
          <p:nvGrpSpPr>
            <p:cNvPr id="87" name="Группа 86"/>
            <p:cNvGrpSpPr/>
            <p:nvPr/>
          </p:nvGrpSpPr>
          <p:grpSpPr>
            <a:xfrm>
              <a:off x="5148064" y="4077072"/>
              <a:ext cx="3259212" cy="2076450"/>
              <a:chOff x="5364088" y="4416425"/>
              <a:chExt cx="3259212" cy="2076450"/>
            </a:xfrm>
          </p:grpSpPr>
          <p:grpSp>
            <p:nvGrpSpPr>
              <p:cNvPr id="40" name="Группа 39"/>
              <p:cNvGrpSpPr/>
              <p:nvPr/>
            </p:nvGrpSpPr>
            <p:grpSpPr>
              <a:xfrm>
                <a:off x="5364088" y="5013176"/>
                <a:ext cx="1224136" cy="1304528"/>
                <a:chOff x="827584" y="1052736"/>
                <a:chExt cx="1224136" cy="1304528"/>
              </a:xfrm>
            </p:grpSpPr>
            <p:sp>
              <p:nvSpPr>
                <p:cNvPr id="41" name="Равнобедренный треугольник 40"/>
                <p:cNvSpPr/>
                <p:nvPr/>
              </p:nvSpPr>
              <p:spPr>
                <a:xfrm>
                  <a:off x="971600" y="1340768"/>
                  <a:ext cx="936104" cy="792088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42" name="Прямая соединительная линия 41"/>
                <p:cNvCxnSpPr>
                  <a:endCxn id="41" idx="1"/>
                </p:cNvCxnSpPr>
                <p:nvPr/>
              </p:nvCxnSpPr>
              <p:spPr>
                <a:xfrm flipV="1">
                  <a:off x="827584" y="1736812"/>
                  <a:ext cx="378042" cy="360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Прямая соединительная линия 42"/>
                <p:cNvCxnSpPr/>
                <p:nvPr/>
              </p:nvCxnSpPr>
              <p:spPr>
                <a:xfrm>
                  <a:off x="1691680" y="1736812"/>
                  <a:ext cx="360040" cy="360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Улыбающееся лицо 43"/>
                <p:cNvSpPr/>
                <p:nvPr/>
              </p:nvSpPr>
              <p:spPr>
                <a:xfrm>
                  <a:off x="1187624" y="1052736"/>
                  <a:ext cx="504056" cy="504056"/>
                </a:xfrm>
                <a:prstGeom prst="smileyFac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45" name="Прямая соединительная линия 44"/>
                <p:cNvCxnSpPr/>
                <p:nvPr/>
              </p:nvCxnSpPr>
              <p:spPr>
                <a:xfrm>
                  <a:off x="1259632" y="2132856"/>
                  <a:ext cx="0" cy="2160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>
                  <a:off x="1619672" y="2132856"/>
                  <a:ext cx="0" cy="21602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Прямая соединительная линия 46"/>
                <p:cNvCxnSpPr/>
                <p:nvPr/>
              </p:nvCxnSpPr>
              <p:spPr>
                <a:xfrm flipH="1" flipV="1">
                  <a:off x="1043608" y="2348880"/>
                  <a:ext cx="224408" cy="838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flipH="1" flipV="1">
                  <a:off x="1619672" y="2348880"/>
                  <a:ext cx="224408" cy="838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026" name="Picture 2" descr="C:\Program Files\Microsoft Office\MEDIA\CAGCAT10\j0234131.wmf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6670675" y="4416425"/>
                <a:ext cx="1952625" cy="2076450"/>
              </a:xfrm>
              <a:prstGeom prst="rect">
                <a:avLst/>
              </a:prstGeom>
              <a:noFill/>
            </p:spPr>
          </p:pic>
        </p:grpSp>
        <p:sp>
          <p:nvSpPr>
            <p:cNvPr id="92" name="TextBox 91"/>
            <p:cNvSpPr txBox="1"/>
            <p:nvPr/>
          </p:nvSpPr>
          <p:spPr>
            <a:xfrm>
              <a:off x="5148064" y="6093296"/>
              <a:ext cx="3159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3. Время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двумя скругленными соседними углами 11"/>
          <p:cNvSpPr/>
          <p:nvPr/>
        </p:nvSpPr>
        <p:spPr>
          <a:xfrm rot="10800000">
            <a:off x="6732240" y="1700808"/>
            <a:ext cx="792088" cy="3744416"/>
          </a:xfrm>
          <a:prstGeom prst="round2SameRect">
            <a:avLst>
              <a:gd name="adj1" fmla="val 36067"/>
              <a:gd name="adj2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55576" y="332656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Классификация химических реакций в зависимости от изменения температуры:</a:t>
            </a:r>
            <a:endParaRPr lang="ru-RU" sz="2400" dirty="0"/>
          </a:p>
        </p:txBody>
      </p:sp>
      <p:sp>
        <p:nvSpPr>
          <p:cNvPr id="3" name="Прямоугольник с двумя скругленными соседними углами 2"/>
          <p:cNvSpPr/>
          <p:nvPr/>
        </p:nvSpPr>
        <p:spPr>
          <a:xfrm rot="10800000">
            <a:off x="1475656" y="1700808"/>
            <a:ext cx="792088" cy="3744416"/>
          </a:xfrm>
          <a:prstGeom prst="round2SameRect">
            <a:avLst>
              <a:gd name="adj1" fmla="val 36067"/>
              <a:gd name="adj2" fmla="val 0"/>
            </a:avLst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 rot="10800000">
            <a:off x="6732240" y="1700808"/>
            <a:ext cx="792088" cy="3744416"/>
          </a:xfrm>
          <a:prstGeom prst="round2SameRect">
            <a:avLst>
              <a:gd name="adj1" fmla="val 36067"/>
              <a:gd name="adj2" fmla="val 0"/>
            </a:avLst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соседними углами 5"/>
          <p:cNvSpPr/>
          <p:nvPr/>
        </p:nvSpPr>
        <p:spPr>
          <a:xfrm rot="10800000">
            <a:off x="6732240" y="3501008"/>
            <a:ext cx="792088" cy="1944216"/>
          </a:xfrm>
          <a:prstGeom prst="round2SameRect">
            <a:avLst>
              <a:gd name="adj1" fmla="val 36067"/>
              <a:gd name="adj2" fmla="val 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 rot="10800000">
            <a:off x="1475656" y="3501008"/>
            <a:ext cx="792088" cy="1944216"/>
          </a:xfrm>
          <a:prstGeom prst="round2SameRect">
            <a:avLst>
              <a:gd name="adj1" fmla="val 36067"/>
              <a:gd name="adj2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 rot="10800000">
            <a:off x="1475656" y="3356992"/>
            <a:ext cx="792088" cy="2088232"/>
          </a:xfrm>
          <a:prstGeom prst="round2SameRect">
            <a:avLst>
              <a:gd name="adj1" fmla="val 36067"/>
              <a:gd name="adj2" fmla="val 0"/>
            </a:avLst>
          </a:prstGeom>
          <a:solidFill>
            <a:schemeClr val="tx2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 rot="10800000">
            <a:off x="6732240" y="3501008"/>
            <a:ext cx="792088" cy="1944216"/>
          </a:xfrm>
          <a:prstGeom prst="round2SameRect">
            <a:avLst>
              <a:gd name="adj1" fmla="val 36067"/>
              <a:gd name="adj2" fmla="val 0"/>
            </a:avLst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11560" y="5503783"/>
            <a:ext cx="34563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</a:t>
            </a:r>
            <a:r>
              <a:rPr lang="ru-RU" b="1" dirty="0" smtClean="0"/>
              <a:t>Эндотермические </a:t>
            </a:r>
            <a:r>
              <a:rPr lang="ru-RU" dirty="0" smtClean="0"/>
              <a:t>– поглощение тепла, идут только при нагревании.</a:t>
            </a:r>
          </a:p>
          <a:p>
            <a:pPr algn="just"/>
            <a:r>
              <a:rPr lang="ru-RU" dirty="0" smtClean="0"/>
              <a:t>Обозначение</a:t>
            </a:r>
            <a:r>
              <a:rPr lang="ru-RU" sz="2400" dirty="0" smtClean="0"/>
              <a:t> </a:t>
            </a:r>
            <a:r>
              <a:rPr lang="en-US" sz="2800" dirty="0" smtClean="0"/>
              <a:t>-</a:t>
            </a:r>
            <a:r>
              <a:rPr lang="en-US" sz="2400" dirty="0" smtClean="0"/>
              <a:t>Q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84168" y="5503783"/>
            <a:ext cx="280831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ru-RU" dirty="0" smtClean="0"/>
              <a:t>. </a:t>
            </a:r>
            <a:r>
              <a:rPr lang="ru-RU" b="1" dirty="0" smtClean="0"/>
              <a:t>Экзотермические</a:t>
            </a:r>
            <a:r>
              <a:rPr lang="ru-RU" dirty="0" smtClean="0"/>
              <a:t> – выделение тепла.</a:t>
            </a:r>
            <a:endParaRPr lang="en-US" dirty="0" smtClean="0"/>
          </a:p>
          <a:p>
            <a:r>
              <a:rPr lang="ru-RU" dirty="0" smtClean="0"/>
              <a:t>Обозначение</a:t>
            </a:r>
            <a:r>
              <a:rPr lang="ru-RU" sz="2400" dirty="0" smtClean="0"/>
              <a:t> </a:t>
            </a:r>
            <a:r>
              <a:rPr lang="en-US" sz="2800" dirty="0"/>
              <a:t>+</a:t>
            </a:r>
            <a:r>
              <a:rPr lang="en-US" sz="2400" dirty="0" smtClean="0"/>
              <a:t>Q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с двумя скругленными соседними углами 13"/>
          <p:cNvSpPr/>
          <p:nvPr/>
        </p:nvSpPr>
        <p:spPr>
          <a:xfrm rot="10800000">
            <a:off x="1475656" y="3501008"/>
            <a:ext cx="792088" cy="1944216"/>
          </a:xfrm>
          <a:prstGeom prst="round2SameRect">
            <a:avLst>
              <a:gd name="adj1" fmla="val 36067"/>
              <a:gd name="adj2" fmla="val 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6732240" y="3501008"/>
            <a:ext cx="792088" cy="1944216"/>
          </a:xfrm>
          <a:prstGeom prst="round2SameRect">
            <a:avLst>
              <a:gd name="adj1" fmla="val 36067"/>
              <a:gd name="adj2" fmla="val 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  <p:bldP spid="8" grpId="0" animBg="1"/>
      <p:bldP spid="7" grpId="0" animBg="1"/>
      <p:bldP spid="9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155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Химические явления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Химические явления</dc:title>
  <dc:creator>Валентинка</dc:creator>
  <cp:lastModifiedBy>Валентинка</cp:lastModifiedBy>
  <cp:revision>15</cp:revision>
  <dcterms:created xsi:type="dcterms:W3CDTF">2012-02-14T12:09:32Z</dcterms:created>
  <dcterms:modified xsi:type="dcterms:W3CDTF">2012-02-14T14:34:17Z</dcterms:modified>
</cp:coreProperties>
</file>