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08" r:id="rId3"/>
  </p:sldMasterIdLst>
  <p:notesMasterIdLst>
    <p:notesMasterId r:id="rId28"/>
  </p:notesMasterIdLst>
  <p:sldIdLst>
    <p:sldId id="269" r:id="rId4"/>
    <p:sldId id="271" r:id="rId5"/>
    <p:sldId id="290" r:id="rId6"/>
    <p:sldId id="272" r:id="rId7"/>
    <p:sldId id="273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65" r:id="rId20"/>
    <p:sldId id="262" r:id="rId21"/>
    <p:sldId id="286" r:id="rId22"/>
    <p:sldId id="263" r:id="rId23"/>
    <p:sldId id="287" r:id="rId24"/>
    <p:sldId id="288" r:id="rId25"/>
    <p:sldId id="291" r:id="rId26"/>
    <p:sldId id="289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F7D3B5-3769-46B3-A7C6-1B465EC9997E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E391B8-1109-4C1E-BD51-04B0A43BBE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796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286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0050" cy="4108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317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0050" cy="4108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337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0050" cy="4108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327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0050" cy="4108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C18F8CF-1D68-4CD8-88BE-42B669ACB33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5327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FD007DD-E9DA-4468-8E43-6492C5E7A06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079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128588"/>
            <a:ext cx="2054225" cy="598963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5038" cy="59896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22A002A-D671-4F01-9570-3C6D3170BC9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0999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C18F8CF-1D68-4CD8-88BE-42B669ACB33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9493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81AA919-D7EA-44A4-A4AF-209894F02F0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9090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F188382-F0D1-414B-9682-80C1A7DCD71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44997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3838" cy="4518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3438" y="1600200"/>
            <a:ext cx="4035425" cy="4518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EDFBF45-7731-430F-A71F-4A1C4A1C9FD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3979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7E77142-3806-4354-A258-B32EF875349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2382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DCD6272-3A24-4E58-802F-09C12928C77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1025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D009A16-F9D8-4215-B822-D59D7D5F561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72154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696F60D-EFA3-4E80-BCF2-485ECCDF67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3770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81AA919-D7EA-44A4-A4AF-209894F02F0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83617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399DA2C-45B0-46D0-91F1-807E592AAEB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21008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FD007DD-E9DA-4468-8E43-6492C5E7A06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29288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128588"/>
            <a:ext cx="2054225" cy="598963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5038" cy="59896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22A002A-D671-4F01-9570-3C6D3170BC9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06623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8F8CF-1D68-4CD8-88BE-42B669ACB331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A919-D7EA-44A4-A4AF-209894F02F05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88382-F0D1-414B-9682-80C1A7DCD71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FBF45-7731-430F-A71F-4A1C4A1C9FD9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77142-3806-4354-A258-B32EF8753494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6272-3A24-4E58-802F-09C12928C77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09A16-F9D8-4215-B822-D59D7D5F561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F188382-F0D1-414B-9682-80C1A7DCD71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38093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6F60D-EFA3-4E80-BCF2-485ECCDF671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9DA2C-45B0-46D0-91F1-807E592AAEBE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07DD-E9DA-4468-8E43-6492C5E7A06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002A-D671-4F01-9570-3C6D3170BC9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3838" cy="4518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3438" y="1600200"/>
            <a:ext cx="4035425" cy="4518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EDFBF45-7731-430F-A71F-4A1C4A1C9FD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4522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7E77142-3806-4354-A258-B32EF875349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6593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DCD6272-3A24-4E58-802F-09C12928C77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3765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D009A16-F9D8-4215-B822-D59D7D5F561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8015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696F60D-EFA3-4E80-BCF2-485ECCDF67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58320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399DA2C-45B0-46D0-91F1-807E592AAEB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4217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1663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1663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5663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fld id="{D2EE74D2-2CEF-4004-A40D-A411CCDFEE47}" type="slidenum">
              <a:rPr lang="ru-RU" altLang="ru-RU"/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1236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1663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1663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5663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fld id="{D2EE74D2-2CEF-4004-A40D-A411CCDFEE47}" type="slidenum">
              <a:rPr lang="ru-RU" altLang="ru-RU"/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3033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12/24/2013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fld id="{D2EE74D2-2CEF-4004-A40D-A411CCDFEE47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496944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647069"/>
            <a:ext cx="7632848" cy="5299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0475">
              <a:lnSpc>
                <a:spcPct val="115000"/>
              </a:lnSpc>
              <a:spcAft>
                <a:spcPts val="0"/>
              </a:spcAft>
            </a:pPr>
            <a:endParaRPr lang="ru-RU" sz="3600" i="1" dirty="0" smtClean="0">
              <a:latin typeface="Times New Roman"/>
              <a:ea typeface="SimSun"/>
              <a:cs typeface="Times New Roman"/>
            </a:endParaRPr>
          </a:p>
          <a:p>
            <a:pPr marL="1260475">
              <a:lnSpc>
                <a:spcPct val="115000"/>
              </a:lnSpc>
              <a:spcAft>
                <a:spcPts val="0"/>
              </a:spcAft>
            </a:pPr>
            <a:r>
              <a:rPr lang="ru-RU" sz="3600" b="1" i="1" dirty="0" smtClean="0">
                <a:solidFill>
                  <a:srgbClr val="FFFF00"/>
                </a:solidFill>
                <a:latin typeface="Times New Roman"/>
                <a:ea typeface="SimSun"/>
                <a:cs typeface="Times New Roman"/>
              </a:rPr>
              <a:t>В </a:t>
            </a:r>
            <a:r>
              <a:rPr lang="ru-RU" sz="3600" b="1" i="1" dirty="0">
                <a:solidFill>
                  <a:srgbClr val="FFFF00"/>
                </a:solidFill>
                <a:latin typeface="Times New Roman"/>
                <a:ea typeface="SimSun"/>
                <a:cs typeface="Times New Roman"/>
              </a:rPr>
              <a:t>чем горят дрова и газ,</a:t>
            </a:r>
            <a:endParaRPr lang="ru-RU" sz="3600" b="1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marL="1260475">
              <a:lnSpc>
                <a:spcPct val="115000"/>
              </a:lnSpc>
              <a:spcAft>
                <a:spcPts val="0"/>
              </a:spcAft>
            </a:pPr>
            <a:r>
              <a:rPr lang="ru-RU" sz="3600" b="1" i="1" dirty="0">
                <a:solidFill>
                  <a:srgbClr val="FFFF00"/>
                </a:solidFill>
                <a:latin typeface="Times New Roman"/>
                <a:ea typeface="SimSun"/>
                <a:cs typeface="Times New Roman"/>
              </a:rPr>
              <a:t>Фосфор, водород, алмаз?</a:t>
            </a:r>
            <a:endParaRPr lang="ru-RU" sz="3600" b="1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marL="1260475">
              <a:lnSpc>
                <a:spcPct val="115000"/>
              </a:lnSpc>
              <a:spcAft>
                <a:spcPts val="0"/>
              </a:spcAft>
            </a:pPr>
            <a:r>
              <a:rPr lang="ru-RU" sz="3600" b="1" i="1" dirty="0">
                <a:solidFill>
                  <a:srgbClr val="FFFF00"/>
                </a:solidFill>
                <a:latin typeface="Times New Roman"/>
                <a:ea typeface="SimSun"/>
                <a:cs typeface="Times New Roman"/>
              </a:rPr>
              <a:t>Дышит чем любой из нас</a:t>
            </a:r>
            <a:endParaRPr lang="ru-RU" sz="3600" b="1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marL="1260475">
              <a:lnSpc>
                <a:spcPct val="115000"/>
              </a:lnSpc>
              <a:spcAft>
                <a:spcPts val="0"/>
              </a:spcAft>
            </a:pPr>
            <a:r>
              <a:rPr lang="ru-RU" sz="3600" b="1" i="1" dirty="0">
                <a:solidFill>
                  <a:srgbClr val="FFFF00"/>
                </a:solidFill>
                <a:latin typeface="Times New Roman"/>
                <a:ea typeface="SimSun"/>
                <a:cs typeface="Times New Roman"/>
              </a:rPr>
              <a:t>Каждый миг, и каждый час?</a:t>
            </a:r>
            <a:endParaRPr lang="ru-RU" sz="3600" b="1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marL="1260475">
              <a:lnSpc>
                <a:spcPct val="115000"/>
              </a:lnSpc>
              <a:spcAft>
                <a:spcPts val="0"/>
              </a:spcAft>
            </a:pPr>
            <a:r>
              <a:rPr lang="ru-RU" sz="3600" b="1" i="1" dirty="0">
                <a:solidFill>
                  <a:srgbClr val="FFFF00"/>
                </a:solidFill>
                <a:latin typeface="Times New Roman"/>
                <a:ea typeface="SimSun"/>
                <a:cs typeface="Times New Roman"/>
              </a:rPr>
              <a:t>Без чего мертва природа?</a:t>
            </a:r>
            <a:endParaRPr lang="ru-RU" sz="3600" b="1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r>
              <a:rPr lang="ru-RU" sz="3600" b="1" i="1" dirty="0" smtClean="0">
                <a:solidFill>
                  <a:srgbClr val="FFFF00"/>
                </a:solidFill>
                <a:latin typeface="Times New Roman"/>
                <a:ea typeface="SimSun"/>
              </a:rPr>
              <a:t>              Правильно</a:t>
            </a:r>
            <a:r>
              <a:rPr lang="ru-RU" sz="3600" b="1" i="1" dirty="0">
                <a:solidFill>
                  <a:srgbClr val="FFFF00"/>
                </a:solidFill>
                <a:latin typeface="Times New Roman"/>
                <a:ea typeface="SimSun"/>
              </a:rPr>
              <a:t>, без ……….</a:t>
            </a:r>
            <a:r>
              <a:rPr lang="ru-RU" sz="3600" b="1" dirty="0">
                <a:solidFill>
                  <a:srgbClr val="FFFF00"/>
                </a:solidFill>
                <a:latin typeface="Times New Roman"/>
                <a:ea typeface="SimSun"/>
              </a:rPr>
              <a:t> </a:t>
            </a:r>
            <a:endParaRPr lang="ru-RU" sz="3600" b="1" dirty="0" smtClean="0">
              <a:solidFill>
                <a:srgbClr val="FFFF00"/>
              </a:solidFill>
              <a:latin typeface="Times New Roman"/>
              <a:ea typeface="SimSun"/>
            </a:endParaRPr>
          </a:p>
          <a:p>
            <a:endParaRPr lang="ru-RU" dirty="0">
              <a:solidFill>
                <a:srgbClr val="FFFF00"/>
              </a:solidFill>
              <a:latin typeface="Times New Roman"/>
              <a:ea typeface="SimSun"/>
            </a:endParaRPr>
          </a:p>
          <a:p>
            <a:endParaRPr lang="ru-RU" dirty="0" smtClean="0">
              <a:latin typeface="Times New Roman"/>
              <a:ea typeface="SimSu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635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836712"/>
            <a:ext cx="813690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rgbClr val="0070C0"/>
                </a:solidFill>
              </a:rPr>
              <a:t>3. Кислород </a:t>
            </a:r>
            <a:r>
              <a:rPr lang="ru-RU" sz="5400" dirty="0" smtClean="0">
                <a:solidFill>
                  <a:srgbClr val="0070C0"/>
                </a:solidFill>
              </a:rPr>
              <a:t>–</a:t>
            </a:r>
          </a:p>
          <a:p>
            <a:r>
              <a:rPr lang="ru-RU" sz="5400" dirty="0">
                <a:solidFill>
                  <a:srgbClr val="0070C0"/>
                </a:solidFill>
              </a:rPr>
              <a:t> </a:t>
            </a:r>
            <a:r>
              <a:rPr lang="ru-RU" sz="5400" dirty="0" smtClean="0">
                <a:solidFill>
                  <a:srgbClr val="0070C0"/>
                </a:solidFill>
              </a:rPr>
              <a:t>        простое </a:t>
            </a:r>
            <a:r>
              <a:rPr lang="ru-RU" sz="5400" dirty="0">
                <a:solidFill>
                  <a:srgbClr val="0070C0"/>
                </a:solidFill>
              </a:rPr>
              <a:t>вещество. Физические </a:t>
            </a:r>
            <a:r>
              <a:rPr lang="ru-RU" sz="5400" dirty="0" smtClean="0">
                <a:solidFill>
                  <a:srgbClr val="0070C0"/>
                </a:solidFill>
              </a:rPr>
              <a:t>свойства</a:t>
            </a:r>
          </a:p>
          <a:p>
            <a:r>
              <a:rPr lang="ru-RU" sz="5400" dirty="0">
                <a:solidFill>
                  <a:srgbClr val="0070C0"/>
                </a:solidFill>
              </a:rPr>
              <a:t> </a:t>
            </a:r>
            <a:r>
              <a:rPr lang="ru-RU" sz="5400" dirty="0" smtClean="0">
                <a:solidFill>
                  <a:srgbClr val="0070C0"/>
                </a:solidFill>
              </a:rPr>
              <a:t>               кислорода</a:t>
            </a:r>
          </a:p>
          <a:p>
            <a:endParaRPr lang="ru-RU" dirty="0">
              <a:solidFill>
                <a:srgbClr val="0070C0"/>
              </a:solidFill>
            </a:endParaRPr>
          </a:p>
          <a:p>
            <a:endParaRPr lang="ru-RU" dirty="0" smtClean="0">
              <a:solidFill>
                <a:srgbClr val="0070C0"/>
              </a:solidFill>
            </a:endParaRPr>
          </a:p>
          <a:p>
            <a:endParaRPr lang="ru-RU" dirty="0">
              <a:solidFill>
                <a:srgbClr val="0070C0"/>
              </a:solidFill>
            </a:endParaRPr>
          </a:p>
          <a:p>
            <a:endParaRPr lang="ru-RU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67554"/>
            <a:ext cx="3141663" cy="1870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4678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140968"/>
            <a:ext cx="3089599" cy="358214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980728"/>
            <a:ext cx="8208912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dirty="0" smtClean="0">
                <a:solidFill>
                  <a:srgbClr val="00B050"/>
                </a:solidFill>
              </a:rPr>
              <a:t>Молекула </a:t>
            </a:r>
            <a:r>
              <a:rPr lang="ru-RU" sz="4000" dirty="0">
                <a:solidFill>
                  <a:srgbClr val="00B050"/>
                </a:solidFill>
              </a:rPr>
              <a:t>кислорода образована двумя </a:t>
            </a:r>
            <a:r>
              <a:rPr lang="ru-RU" sz="4000" dirty="0" smtClean="0">
                <a:solidFill>
                  <a:srgbClr val="00B050"/>
                </a:solidFill>
              </a:rPr>
              <a:t>атомами.</a:t>
            </a:r>
            <a:endParaRPr lang="ru-RU" sz="4000" dirty="0">
              <a:solidFill>
                <a:srgbClr val="00B050"/>
              </a:solidFill>
            </a:endParaRPr>
          </a:p>
          <a:p>
            <a:pPr lvl="0"/>
            <a:r>
              <a:rPr lang="ru-RU" sz="4000" dirty="0">
                <a:solidFill>
                  <a:srgbClr val="00B050"/>
                </a:solidFill>
              </a:rPr>
              <a:t>Химическая формула – </a:t>
            </a:r>
            <a:r>
              <a:rPr lang="ru-RU" sz="4000" b="1" dirty="0">
                <a:solidFill>
                  <a:srgbClr val="00B0F0"/>
                </a:solidFill>
              </a:rPr>
              <a:t>О</a:t>
            </a:r>
            <a:r>
              <a:rPr lang="ru-RU" sz="4000" b="1" baseline="-25000" dirty="0">
                <a:solidFill>
                  <a:srgbClr val="00B0F0"/>
                </a:solidFill>
              </a:rPr>
              <a:t>2</a:t>
            </a:r>
            <a:endParaRPr lang="ru-RU" sz="4000" b="1" dirty="0">
              <a:solidFill>
                <a:srgbClr val="00B0F0"/>
              </a:solidFill>
            </a:endParaRPr>
          </a:p>
          <a:p>
            <a:pPr lvl="0"/>
            <a:endParaRPr lang="en-US" sz="4000" dirty="0" smtClean="0">
              <a:solidFill>
                <a:srgbClr val="00B050"/>
              </a:solidFill>
            </a:endParaRPr>
          </a:p>
          <a:p>
            <a:pPr lvl="0"/>
            <a:r>
              <a:rPr lang="ru-RU" sz="4000" dirty="0" smtClean="0">
                <a:solidFill>
                  <a:srgbClr val="00B050"/>
                </a:solidFill>
              </a:rPr>
              <a:t>Относительная </a:t>
            </a:r>
            <a:endParaRPr lang="en-US" sz="4000" dirty="0" smtClean="0">
              <a:solidFill>
                <a:srgbClr val="00B050"/>
              </a:solidFill>
            </a:endParaRPr>
          </a:p>
          <a:p>
            <a:pPr lvl="0"/>
            <a:r>
              <a:rPr lang="ru-RU" sz="4000" dirty="0" smtClean="0">
                <a:solidFill>
                  <a:srgbClr val="00B050"/>
                </a:solidFill>
              </a:rPr>
              <a:t>молекулярная масса:       </a:t>
            </a:r>
          </a:p>
          <a:p>
            <a:r>
              <a:rPr lang="en-US" sz="4000" dirty="0" smtClean="0">
                <a:solidFill>
                  <a:srgbClr val="00B050"/>
                </a:solidFill>
              </a:rPr>
              <a:t>         </a:t>
            </a:r>
            <a:r>
              <a:rPr lang="en-US" sz="4000" dirty="0" err="1" smtClean="0">
                <a:solidFill>
                  <a:srgbClr val="00B0F0"/>
                </a:solidFill>
              </a:rPr>
              <a:t>Mr</a:t>
            </a:r>
            <a:r>
              <a:rPr lang="en-US" sz="4000" dirty="0" smtClean="0">
                <a:solidFill>
                  <a:srgbClr val="00B0F0"/>
                </a:solidFill>
              </a:rPr>
              <a:t> (</a:t>
            </a:r>
            <a:r>
              <a:rPr lang="ru-RU" sz="4000" dirty="0" smtClean="0">
                <a:solidFill>
                  <a:srgbClr val="00B0F0"/>
                </a:solidFill>
              </a:rPr>
              <a:t>О</a:t>
            </a:r>
            <a:r>
              <a:rPr lang="ru-RU" sz="4000" baseline="-25000" dirty="0" smtClean="0">
                <a:solidFill>
                  <a:srgbClr val="00B0F0"/>
                </a:solidFill>
              </a:rPr>
              <a:t>2</a:t>
            </a:r>
            <a:r>
              <a:rPr lang="en-US" sz="4000" dirty="0">
                <a:solidFill>
                  <a:srgbClr val="00B0F0"/>
                </a:solidFill>
              </a:rPr>
              <a:t>)</a:t>
            </a:r>
            <a:r>
              <a:rPr lang="ru-RU" sz="4000" dirty="0" smtClean="0">
                <a:solidFill>
                  <a:srgbClr val="00B0F0"/>
                </a:solidFill>
              </a:rPr>
              <a:t>= 32</a:t>
            </a:r>
          </a:p>
          <a:p>
            <a:pPr lvl="0"/>
            <a:endParaRPr lang="ru-RU" dirty="0"/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5594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солнышко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34206"/>
            <a:ext cx="2243058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457200" y="252413"/>
            <a:ext cx="82296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altLang="ru-RU" sz="3600" b="1" i="1" dirty="0">
                <a:solidFill>
                  <a:srgbClr val="00B050"/>
                </a:solidFill>
                <a:latin typeface="Tahoma" pitchFamily="32" charset="0"/>
              </a:rPr>
              <a:t>ФИЗИЧЕСКИЕ СВОЙСТВА КИСЛОРОДА</a:t>
            </a: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79388" y="1628775"/>
            <a:ext cx="8964612" cy="484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marL="457200" indent="-457200" defTabSz="449263" fontAlgn="base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v"/>
            </a:pPr>
            <a:r>
              <a:rPr lang="ru-RU" altLang="ru-RU" sz="3200" i="1" dirty="0">
                <a:solidFill>
                  <a:srgbClr val="CC0099"/>
                </a:solidFill>
              </a:rPr>
              <a:t>Кислород – газ</a:t>
            </a:r>
            <a:r>
              <a:rPr lang="ru-RU" altLang="ru-RU" sz="3200" i="1" dirty="0" smtClean="0">
                <a:solidFill>
                  <a:srgbClr val="CC0099"/>
                </a:solidFill>
              </a:rPr>
              <a:t>,</a:t>
            </a:r>
          </a:p>
          <a:p>
            <a:pPr defTabSz="449263" fontAlgn="base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altLang="ru-RU" sz="3200" i="1" dirty="0" smtClean="0">
                <a:solidFill>
                  <a:srgbClr val="CC0099"/>
                </a:solidFill>
              </a:rPr>
              <a:t>без цвета, без вкуса </a:t>
            </a:r>
            <a:r>
              <a:rPr lang="ru-RU" altLang="ru-RU" sz="3200" i="1" dirty="0">
                <a:solidFill>
                  <a:srgbClr val="CC0099"/>
                </a:solidFill>
              </a:rPr>
              <a:t>и </a:t>
            </a:r>
            <a:r>
              <a:rPr lang="ru-RU" altLang="ru-RU" sz="3200" i="1" dirty="0" smtClean="0">
                <a:solidFill>
                  <a:srgbClr val="CC0099"/>
                </a:solidFill>
              </a:rPr>
              <a:t>без запаха.</a:t>
            </a:r>
          </a:p>
          <a:p>
            <a:pPr marL="457200" indent="-457200" defTabSz="449263" fontAlgn="base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v"/>
            </a:pPr>
            <a:r>
              <a:rPr lang="ru-RU" altLang="ru-RU" sz="3200" i="1" dirty="0" smtClean="0">
                <a:solidFill>
                  <a:srgbClr val="CC0099"/>
                </a:solidFill>
              </a:rPr>
              <a:t>малорастворим </a:t>
            </a:r>
            <a:r>
              <a:rPr lang="ru-RU" altLang="ru-RU" sz="3200" i="1" dirty="0">
                <a:solidFill>
                  <a:srgbClr val="CC0099"/>
                </a:solidFill>
              </a:rPr>
              <a:t>в </a:t>
            </a:r>
            <a:r>
              <a:rPr lang="ru-RU" altLang="ru-RU" sz="3200" i="1" dirty="0" smtClean="0">
                <a:solidFill>
                  <a:srgbClr val="CC0099"/>
                </a:solidFill>
              </a:rPr>
              <a:t>воде</a:t>
            </a:r>
          </a:p>
          <a:p>
            <a:pPr defTabSz="449263" fontAlgn="base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altLang="ru-RU" sz="3200" i="1" dirty="0" smtClean="0">
                <a:solidFill>
                  <a:srgbClr val="CC0099"/>
                </a:solidFill>
              </a:rPr>
              <a:t>(</a:t>
            </a:r>
            <a:r>
              <a:rPr lang="ru-RU" altLang="ru-RU" sz="3200" i="1" dirty="0">
                <a:solidFill>
                  <a:srgbClr val="CC0099"/>
                </a:solidFill>
              </a:rPr>
              <a:t>в 100 объемах </a:t>
            </a:r>
            <a:r>
              <a:rPr lang="ru-RU" altLang="ru-RU" sz="3200" i="1" dirty="0" smtClean="0">
                <a:solidFill>
                  <a:srgbClr val="CC0099"/>
                </a:solidFill>
              </a:rPr>
              <a:t>воды при </a:t>
            </a:r>
            <a:r>
              <a:rPr lang="ru-RU" altLang="ru-RU" sz="3200" i="1" dirty="0">
                <a:solidFill>
                  <a:srgbClr val="CC0099"/>
                </a:solidFill>
              </a:rPr>
              <a:t>20</a:t>
            </a:r>
            <a:r>
              <a:rPr lang="en-US" altLang="ru-RU" sz="3200" i="1" dirty="0">
                <a:solidFill>
                  <a:srgbClr val="CC0099"/>
                </a:solidFill>
                <a:cs typeface="Arial" charset="0"/>
              </a:rPr>
              <a:t>°C</a:t>
            </a:r>
            <a:r>
              <a:rPr lang="ru-RU" altLang="ru-RU" sz="3200" i="1" dirty="0">
                <a:solidFill>
                  <a:srgbClr val="CC0099"/>
                </a:solidFill>
              </a:rPr>
              <a:t> растворяется </a:t>
            </a:r>
            <a:r>
              <a:rPr lang="ru-RU" altLang="ru-RU" sz="3200" i="1" dirty="0" smtClean="0">
                <a:solidFill>
                  <a:srgbClr val="CC0099"/>
                </a:solidFill>
              </a:rPr>
              <a:t>3</a:t>
            </a:r>
            <a:r>
              <a:rPr lang="en-US" altLang="ru-RU" sz="3200" i="1" dirty="0" smtClean="0">
                <a:solidFill>
                  <a:srgbClr val="CC0099"/>
                </a:solidFill>
              </a:rPr>
              <a:t> </a:t>
            </a:r>
            <a:r>
              <a:rPr lang="ru-RU" altLang="ru-RU" sz="3200" i="1" dirty="0">
                <a:solidFill>
                  <a:srgbClr val="CC0099"/>
                </a:solidFill>
              </a:rPr>
              <a:t>объема </a:t>
            </a:r>
            <a:r>
              <a:rPr lang="ru-RU" altLang="ru-RU" sz="3200" i="1" dirty="0" smtClean="0">
                <a:solidFill>
                  <a:srgbClr val="CC0099"/>
                </a:solidFill>
              </a:rPr>
              <a:t> кислорода).</a:t>
            </a:r>
          </a:p>
          <a:p>
            <a:pPr marL="457200" lvl="0" indent="-457200" defTabSz="449263" fontAlgn="base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v"/>
            </a:pPr>
            <a:r>
              <a:rPr lang="ru-RU" sz="3200" dirty="0" smtClean="0">
                <a:solidFill>
                  <a:srgbClr val="FF00FF"/>
                </a:solidFill>
              </a:rPr>
              <a:t>ρ </a:t>
            </a:r>
            <a:r>
              <a:rPr lang="ru-RU" sz="3200" dirty="0">
                <a:solidFill>
                  <a:srgbClr val="FF00FF"/>
                </a:solidFill>
              </a:rPr>
              <a:t>= 1, 429 г/л (при 0 </a:t>
            </a:r>
            <a:r>
              <a:rPr lang="ru-RU" sz="3200" baseline="30000" dirty="0" err="1">
                <a:solidFill>
                  <a:srgbClr val="FF00FF"/>
                </a:solidFill>
              </a:rPr>
              <a:t>о</a:t>
            </a:r>
            <a:r>
              <a:rPr lang="ru-RU" sz="3200" dirty="0" err="1">
                <a:solidFill>
                  <a:srgbClr val="FF00FF"/>
                </a:solidFill>
              </a:rPr>
              <a:t>С</a:t>
            </a:r>
            <a:r>
              <a:rPr lang="ru-RU" sz="3200" dirty="0">
                <a:solidFill>
                  <a:srgbClr val="FF00FF"/>
                </a:solidFill>
              </a:rPr>
              <a:t> и 1 </a:t>
            </a:r>
            <a:r>
              <a:rPr lang="ru-RU" sz="3200" dirty="0" err="1">
                <a:solidFill>
                  <a:srgbClr val="FF00FF"/>
                </a:solidFill>
              </a:rPr>
              <a:t>атм</a:t>
            </a:r>
            <a:r>
              <a:rPr lang="ru-RU" sz="3200" dirty="0" smtClean="0">
                <a:solidFill>
                  <a:srgbClr val="FF00FF"/>
                </a:solidFill>
              </a:rPr>
              <a:t>)</a:t>
            </a:r>
            <a:endParaRPr lang="ru-RU" altLang="ru-RU" sz="3200" i="1" dirty="0" smtClean="0">
              <a:solidFill>
                <a:srgbClr val="FF00FF"/>
              </a:solidFill>
            </a:endParaRPr>
          </a:p>
          <a:p>
            <a:pPr marL="457200" indent="-457200" defTabSz="449263" fontAlgn="base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v"/>
            </a:pPr>
            <a:r>
              <a:rPr lang="ru-RU" altLang="ru-RU" sz="3200" i="1" dirty="0" smtClean="0">
                <a:solidFill>
                  <a:srgbClr val="CC0099"/>
                </a:solidFill>
              </a:rPr>
              <a:t>температура </a:t>
            </a:r>
            <a:r>
              <a:rPr lang="ru-RU" altLang="ru-RU" sz="3200" i="1" dirty="0">
                <a:solidFill>
                  <a:srgbClr val="CC0099"/>
                </a:solidFill>
              </a:rPr>
              <a:t>кипения </a:t>
            </a:r>
            <a:r>
              <a:rPr lang="ru-RU" altLang="ru-RU" sz="3200" i="1" dirty="0" smtClean="0">
                <a:solidFill>
                  <a:srgbClr val="CC0099"/>
                </a:solidFill>
              </a:rPr>
              <a:t> кислорода </a:t>
            </a:r>
            <a:r>
              <a:rPr lang="ru-RU" altLang="ru-RU" sz="3200" i="1" dirty="0">
                <a:solidFill>
                  <a:srgbClr val="CC0099"/>
                </a:solidFill>
              </a:rPr>
              <a:t>-183</a:t>
            </a:r>
            <a:r>
              <a:rPr lang="en-US" altLang="ru-RU" sz="3200" i="1" dirty="0" smtClean="0">
                <a:solidFill>
                  <a:srgbClr val="CC0099"/>
                </a:solidFill>
                <a:cs typeface="Arial" charset="0"/>
              </a:rPr>
              <a:t>°C</a:t>
            </a:r>
            <a:r>
              <a:rPr lang="ru-RU" altLang="ru-RU" sz="3200" i="1" dirty="0" smtClean="0">
                <a:solidFill>
                  <a:srgbClr val="CC0099"/>
                </a:solidFill>
                <a:cs typeface="Arial" charset="0"/>
              </a:rPr>
              <a:t>.</a:t>
            </a:r>
          </a:p>
          <a:p>
            <a:pPr marL="457200" indent="-457200" defTabSz="449263" fontAlgn="base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v"/>
            </a:pPr>
            <a:r>
              <a:rPr lang="ru-RU" altLang="ru-RU" sz="3200" i="1" dirty="0" smtClean="0">
                <a:solidFill>
                  <a:srgbClr val="CC0099"/>
                </a:solidFill>
              </a:rPr>
              <a:t>температура  плавления </a:t>
            </a:r>
            <a:r>
              <a:rPr lang="ru-RU" altLang="ru-RU" sz="3200" i="1" dirty="0">
                <a:solidFill>
                  <a:srgbClr val="CC0099"/>
                </a:solidFill>
              </a:rPr>
              <a:t>-219</a:t>
            </a:r>
            <a:r>
              <a:rPr lang="en-US" altLang="ru-RU" sz="3200" i="1" dirty="0">
                <a:solidFill>
                  <a:srgbClr val="CC0099"/>
                </a:solidFill>
                <a:cs typeface="Arial" charset="0"/>
              </a:rPr>
              <a:t>°</a:t>
            </a:r>
            <a:r>
              <a:rPr lang="ru-RU" altLang="ru-RU" sz="3200" i="1" dirty="0">
                <a:solidFill>
                  <a:srgbClr val="CC0099"/>
                </a:solidFill>
              </a:rPr>
              <a:t>. </a:t>
            </a:r>
            <a:endParaRPr lang="ru-RU" altLang="ru-RU" sz="3200" i="1" dirty="0" smtClean="0">
              <a:solidFill>
                <a:srgbClr val="CC0099"/>
              </a:solidFill>
            </a:endParaRPr>
          </a:p>
          <a:p>
            <a:pPr marL="457200" indent="-457200" defTabSz="449263" fontAlgn="base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v"/>
            </a:pPr>
            <a:r>
              <a:rPr lang="ru-RU" altLang="ru-RU" sz="3200" i="1" dirty="0" smtClean="0">
                <a:solidFill>
                  <a:srgbClr val="CC0099"/>
                </a:solidFill>
              </a:rPr>
              <a:t>кислород </a:t>
            </a:r>
            <a:r>
              <a:rPr lang="ru-RU" altLang="ru-RU" sz="3200" i="1" dirty="0">
                <a:solidFill>
                  <a:srgbClr val="CC0099"/>
                </a:solidFill>
              </a:rPr>
              <a:t>немного  тяжелее воздуха. </a:t>
            </a:r>
          </a:p>
          <a:p>
            <a:pPr marL="457200" indent="-457200" defTabSz="449263" fontAlgn="base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v"/>
            </a:pPr>
            <a:endParaRPr lang="ru-RU" altLang="ru-RU" sz="3200" i="1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06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92696"/>
            <a:ext cx="820891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5400" dirty="0" smtClean="0">
              <a:solidFill>
                <a:srgbClr val="0070C0"/>
              </a:solidFill>
            </a:endParaRPr>
          </a:p>
          <a:p>
            <a:r>
              <a:rPr lang="ru-RU" sz="5400" dirty="0" smtClean="0">
                <a:solidFill>
                  <a:srgbClr val="0070C0"/>
                </a:solidFill>
              </a:rPr>
              <a:t>   4</a:t>
            </a:r>
            <a:r>
              <a:rPr lang="ru-RU" sz="5400" dirty="0">
                <a:solidFill>
                  <a:srgbClr val="0070C0"/>
                </a:solidFill>
              </a:rPr>
              <a:t>. </a:t>
            </a:r>
            <a:r>
              <a:rPr lang="ru-RU" sz="5400" dirty="0" smtClean="0">
                <a:solidFill>
                  <a:srgbClr val="0070C0"/>
                </a:solidFill>
              </a:rPr>
              <a:t>История</a:t>
            </a:r>
          </a:p>
          <a:p>
            <a:r>
              <a:rPr lang="ru-RU" sz="5400" dirty="0">
                <a:solidFill>
                  <a:srgbClr val="0070C0"/>
                </a:solidFill>
              </a:rPr>
              <a:t> </a:t>
            </a:r>
            <a:r>
              <a:rPr lang="ru-RU" sz="5400" dirty="0" smtClean="0">
                <a:solidFill>
                  <a:srgbClr val="0070C0"/>
                </a:solidFill>
              </a:rPr>
              <a:t>              открытия         </a:t>
            </a:r>
          </a:p>
          <a:p>
            <a:r>
              <a:rPr lang="ru-RU" sz="5400" dirty="0">
                <a:solidFill>
                  <a:srgbClr val="0070C0"/>
                </a:solidFill>
              </a:rPr>
              <a:t> </a:t>
            </a:r>
            <a:r>
              <a:rPr lang="ru-RU" sz="5400" dirty="0" smtClean="0">
                <a:solidFill>
                  <a:srgbClr val="0070C0"/>
                </a:solidFill>
              </a:rPr>
              <a:t>                    кислорода.</a:t>
            </a:r>
          </a:p>
          <a:p>
            <a:endParaRPr lang="ru-RU" dirty="0">
              <a:solidFill>
                <a:srgbClr val="0070C0"/>
              </a:solidFill>
            </a:endParaRPr>
          </a:p>
          <a:p>
            <a:endParaRPr lang="ru-RU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36912"/>
            <a:ext cx="3384376" cy="4005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5316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04664"/>
            <a:ext cx="878497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3200" b="1" dirty="0" smtClean="0"/>
              <a:t>Трактат китайского алхимика </a:t>
            </a:r>
            <a:r>
              <a:rPr lang="ru-RU" altLang="ru-RU" sz="3200" b="1" dirty="0"/>
              <a:t>Мао </a:t>
            </a:r>
            <a:r>
              <a:rPr lang="ru-RU" altLang="ru-RU" sz="3200" b="1" dirty="0" err="1" smtClean="0"/>
              <a:t>Хао</a:t>
            </a:r>
            <a:r>
              <a:rPr lang="ru-RU" altLang="ru-RU" sz="3200" b="1" dirty="0" smtClean="0"/>
              <a:t> </a:t>
            </a:r>
            <a:r>
              <a:rPr lang="ru-RU" altLang="ru-RU" sz="3200" dirty="0" smtClean="0"/>
              <a:t>(8век).</a:t>
            </a:r>
          </a:p>
          <a:p>
            <a:pPr>
              <a:buFontTx/>
              <a:buNone/>
            </a:pPr>
            <a:r>
              <a:rPr lang="ru-RU" sz="3200" dirty="0" smtClean="0"/>
              <a:t>Китайцы </a:t>
            </a:r>
            <a:r>
              <a:rPr lang="ru-RU" sz="3200" dirty="0"/>
              <a:t>называли </a:t>
            </a:r>
            <a:r>
              <a:rPr lang="ru-RU" sz="3200" dirty="0" smtClean="0"/>
              <a:t> «деятельное </a:t>
            </a:r>
            <a:r>
              <a:rPr lang="ru-RU" sz="3200" dirty="0"/>
              <a:t>начало», входящее в состав </a:t>
            </a:r>
            <a:r>
              <a:rPr lang="ru-RU" sz="3200" dirty="0" smtClean="0"/>
              <a:t>воздуха, «</a:t>
            </a:r>
            <a:r>
              <a:rPr lang="ru-RU" sz="3200" dirty="0" err="1"/>
              <a:t>йын</a:t>
            </a:r>
            <a:r>
              <a:rPr lang="ru-RU" sz="3200" dirty="0"/>
              <a:t>». </a:t>
            </a:r>
            <a:endParaRPr lang="ru-RU" altLang="ru-RU" sz="32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3200" b="1" dirty="0" smtClean="0"/>
              <a:t>Труды Леонардо </a:t>
            </a:r>
            <a:r>
              <a:rPr lang="ru-RU" altLang="ru-RU" sz="3200" b="1" dirty="0"/>
              <a:t>да </a:t>
            </a:r>
            <a:r>
              <a:rPr lang="ru-RU" altLang="ru-RU" sz="3200" b="1" dirty="0" smtClean="0"/>
              <a:t>Винчи </a:t>
            </a:r>
            <a:r>
              <a:rPr lang="ru-RU" altLang="ru-RU" sz="3200" dirty="0" smtClean="0"/>
              <a:t>(15век -Европа)</a:t>
            </a:r>
            <a:r>
              <a:rPr lang="ru-RU" altLang="ru-RU" sz="3200" b="1" dirty="0" smtClean="0"/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dirty="0"/>
              <a:t>Г</a:t>
            </a:r>
            <a:r>
              <a:rPr lang="ru-RU" sz="3200" dirty="0" smtClean="0"/>
              <a:t>олландец </a:t>
            </a:r>
            <a:r>
              <a:rPr lang="ru-RU" sz="3200" b="1" dirty="0" err="1"/>
              <a:t>Дреббель</a:t>
            </a:r>
            <a:r>
              <a:rPr lang="ru-RU" sz="3200" dirty="0"/>
              <a:t> изобретает подводную </a:t>
            </a:r>
            <a:r>
              <a:rPr lang="ru-RU" sz="3200" dirty="0" smtClean="0"/>
              <a:t>лодку (17век).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dirty="0"/>
              <a:t>1758 </a:t>
            </a:r>
            <a:r>
              <a:rPr lang="ru-RU" sz="3200" dirty="0" smtClean="0"/>
              <a:t>г.-Опыты М.В</a:t>
            </a:r>
            <a:r>
              <a:rPr lang="ru-RU" sz="3200" dirty="0"/>
              <a:t>. </a:t>
            </a:r>
            <a:r>
              <a:rPr lang="ru-RU" sz="3200" dirty="0" smtClean="0"/>
              <a:t>Ломоносова (</a:t>
            </a:r>
            <a:r>
              <a:rPr lang="ru-RU" sz="3200" dirty="0"/>
              <a:t>в состав воздуха входит вещество, окисляющее </a:t>
            </a:r>
            <a:r>
              <a:rPr lang="ru-RU" sz="3200" dirty="0" smtClean="0"/>
              <a:t>металл)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dirty="0" smtClean="0"/>
              <a:t>Д</a:t>
            </a:r>
            <a:r>
              <a:rPr lang="ru-RU" sz="3200" dirty="0"/>
              <a:t>. Пристли, К. Шееле и А. Лавуазье</a:t>
            </a:r>
            <a:r>
              <a:rPr lang="ru-RU" sz="3200" dirty="0" smtClean="0"/>
              <a:t>.</a:t>
            </a:r>
            <a:endParaRPr lang="ru-RU" altLang="ru-RU" b="1" dirty="0"/>
          </a:p>
        </p:txBody>
      </p:sp>
    </p:spTree>
    <p:extLst>
      <p:ext uri="{BB962C8B-B14F-4D97-AF65-F5344CB8AC3E}">
        <p14:creationId xmlns:p14="http://schemas.microsoft.com/office/powerpoint/2010/main" val="2633121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ортрет Пристл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0648"/>
            <a:ext cx="6048672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051719" y="5733256"/>
            <a:ext cx="522057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latin typeface="Times New Roman"/>
                <a:ea typeface="SimSun"/>
              </a:rPr>
              <a:t>Портрет Джозефа </a:t>
            </a:r>
            <a:r>
              <a:rPr lang="ru-RU" sz="3200" dirty="0" smtClean="0">
                <a:latin typeface="Times New Roman"/>
                <a:ea typeface="SimSun"/>
              </a:rPr>
              <a:t>Пристли</a:t>
            </a:r>
          </a:p>
          <a:p>
            <a:pPr algn="just"/>
            <a:endParaRPr lang="ru-RU" dirty="0">
              <a:effectLst/>
              <a:latin typeface="Times New Roman"/>
              <a:ea typeface="SimSun"/>
            </a:endParaRPr>
          </a:p>
          <a:p>
            <a:pPr algn="just"/>
            <a:endParaRPr lang="ru-RU" dirty="0">
              <a:effectLst/>
              <a:latin typeface="Times New Roman"/>
              <a:ea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152095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9724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пыт пристл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0648"/>
            <a:ext cx="5256584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007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4932362" cy="640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contrast="12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5219700" y="404813"/>
            <a:ext cx="3779838" cy="260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defTabSz="449263" fontAlgn="base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altLang="ru-RU" sz="2800" b="1" i="1">
                <a:solidFill>
                  <a:srgbClr val="FF0000"/>
                </a:solidFill>
              </a:rPr>
              <a:t>Джозеф Пристли</a:t>
            </a:r>
            <a:r>
              <a:rPr lang="ru-RU" altLang="ru-RU" sz="2400" b="1" i="1">
                <a:solidFill>
                  <a:srgbClr val="990099"/>
                </a:solidFill>
              </a:rPr>
              <a:t> </a:t>
            </a:r>
          </a:p>
          <a:p>
            <a:pPr defTabSz="449263" fontAlgn="base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altLang="ru-RU" sz="2400" b="1" i="1">
                <a:solidFill>
                  <a:srgbClr val="990099"/>
                </a:solidFill>
              </a:rPr>
              <a:t>(английский ученый) в 1774 году разложением оксида ртути </a:t>
            </a:r>
            <a:r>
              <a:rPr lang="en-US" altLang="ru-RU" sz="2400" b="1" i="1">
                <a:solidFill>
                  <a:srgbClr val="990099"/>
                </a:solidFill>
              </a:rPr>
              <a:t>(II)</a:t>
            </a:r>
            <a:r>
              <a:rPr lang="ru-RU" altLang="ru-RU" sz="2400" b="1" i="1">
                <a:solidFill>
                  <a:srgbClr val="990099"/>
                </a:solidFill>
              </a:rPr>
              <a:t> открыл кислород и изучил его свойства.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5219700" y="3240088"/>
            <a:ext cx="3779838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altLang="ru-RU" sz="2800" b="1"/>
              <a:t>2 HgO = 2 Hg + O</a:t>
            </a:r>
            <a:r>
              <a:rPr lang="ru-RU" altLang="ru-RU" sz="2200" b="1"/>
              <a:t>2</a:t>
            </a:r>
            <a:r>
              <a:rPr lang="ru-RU" altLang="ru-RU" sz="2800" b="1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82909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>
            <a:lum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2" r="6067" b="1042"/>
          <a:stretch>
            <a:fillRect/>
          </a:stretch>
        </p:blipFill>
        <p:spPr bwMode="auto">
          <a:xfrm>
            <a:off x="179388" y="188913"/>
            <a:ext cx="5040312" cy="640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contrast="42000"/>
                  </a:blip>
                  <a:srcRect t="5902" r="6067" b="104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5435600" y="404813"/>
            <a:ext cx="3457575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defTabSz="449263" fontAlgn="base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altLang="ru-RU" sz="3200" b="1" i="1">
                <a:solidFill>
                  <a:srgbClr val="FF0000"/>
                </a:solidFill>
              </a:rPr>
              <a:t>Карл Вильгельм Шееле</a:t>
            </a:r>
            <a:r>
              <a:rPr lang="ru-RU" altLang="ru-RU" sz="3200" b="1" i="1">
                <a:solidFill>
                  <a:srgbClr val="990099"/>
                </a:solidFill>
              </a:rPr>
              <a:t> (шведский химик) в 1772 году получил и детально исследовал «огненный воздух», в котором горит свеча.</a:t>
            </a:r>
          </a:p>
        </p:txBody>
      </p:sp>
    </p:spTree>
    <p:extLst>
      <p:ext uri="{BB962C8B-B14F-4D97-AF65-F5344CB8AC3E}">
        <p14:creationId xmlns:p14="http://schemas.microsoft.com/office/powerpoint/2010/main" val="95216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7808" y="476672"/>
            <a:ext cx="896448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00B0F0"/>
                </a:solidFill>
              </a:rPr>
              <a:t>Тема нашего урока </a:t>
            </a:r>
            <a:r>
              <a:rPr lang="ru-RU" sz="5400" b="1" dirty="0" smtClean="0">
                <a:solidFill>
                  <a:srgbClr val="00B0F0"/>
                </a:solidFill>
              </a:rPr>
              <a:t>–</a:t>
            </a:r>
          </a:p>
          <a:p>
            <a:r>
              <a:rPr lang="ru-RU" sz="5400" b="1" dirty="0">
                <a:solidFill>
                  <a:srgbClr val="00B0F0"/>
                </a:solidFill>
              </a:rPr>
              <a:t> </a:t>
            </a:r>
            <a:r>
              <a:rPr lang="ru-RU" sz="5400" b="1" dirty="0" smtClean="0">
                <a:solidFill>
                  <a:srgbClr val="00B0F0"/>
                </a:solidFill>
              </a:rPr>
              <a:t>                       </a:t>
            </a:r>
            <a:r>
              <a:rPr lang="ru-RU" sz="6600" b="1" dirty="0">
                <a:solidFill>
                  <a:srgbClr val="0070C0"/>
                </a:solidFill>
              </a:rPr>
              <a:t>«</a:t>
            </a:r>
            <a:r>
              <a:rPr lang="ru-RU" sz="6600" b="1" i="1" dirty="0" smtClean="0">
                <a:solidFill>
                  <a:srgbClr val="0070C0"/>
                </a:solidFill>
              </a:rPr>
              <a:t>Великий</a:t>
            </a:r>
          </a:p>
          <a:p>
            <a:r>
              <a:rPr lang="ru-RU" sz="6600" b="1" i="1" dirty="0">
                <a:solidFill>
                  <a:srgbClr val="0070C0"/>
                </a:solidFill>
              </a:rPr>
              <a:t> </a:t>
            </a:r>
            <a:r>
              <a:rPr lang="ru-RU" sz="6600" b="1" i="1" dirty="0" smtClean="0">
                <a:solidFill>
                  <a:srgbClr val="0070C0"/>
                </a:solidFill>
              </a:rPr>
              <a:t>              </a:t>
            </a:r>
            <a:r>
              <a:rPr lang="ru-RU" sz="6600" b="1" i="1" dirty="0">
                <a:solidFill>
                  <a:srgbClr val="0070C0"/>
                </a:solidFill>
              </a:rPr>
              <a:t>кислород</a:t>
            </a:r>
            <a:r>
              <a:rPr lang="ru-RU" sz="6600" b="1" i="1" dirty="0" smtClean="0">
                <a:solidFill>
                  <a:srgbClr val="0070C0"/>
                </a:solidFill>
              </a:rPr>
              <a:t>»</a:t>
            </a:r>
            <a:r>
              <a:rPr lang="ru-RU" sz="6600" b="1" dirty="0" smtClean="0">
                <a:solidFill>
                  <a:srgbClr val="0070C0"/>
                </a:solidFill>
              </a:rPr>
              <a:t> </a:t>
            </a:r>
            <a:endParaRPr lang="ru-RU" sz="6600" dirty="0" smtClean="0">
              <a:solidFill>
                <a:srgbClr val="0070C0"/>
              </a:solidFill>
            </a:endParaRPr>
          </a:p>
          <a:p>
            <a:endParaRPr lang="ru-RU" dirty="0">
              <a:solidFill>
                <a:srgbClr val="00B0F0"/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24" y="3645024"/>
            <a:ext cx="2487202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68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4537075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4859338" y="549275"/>
            <a:ext cx="4105275" cy="5018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defTabSz="449263" fontAlgn="base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altLang="ru-RU" sz="3200" b="1" i="1" dirty="0">
                <a:solidFill>
                  <a:srgbClr val="FF0000"/>
                </a:solidFill>
              </a:rPr>
              <a:t>Антуан Лавуазье</a:t>
            </a:r>
            <a:r>
              <a:rPr lang="ru-RU" altLang="ru-RU" sz="3200" b="1" i="1" dirty="0">
                <a:solidFill>
                  <a:srgbClr val="990099"/>
                </a:solidFill>
              </a:rPr>
              <a:t> в </a:t>
            </a:r>
            <a:r>
              <a:rPr lang="ru-RU" altLang="ru-RU" sz="3200" b="1" i="1" dirty="0" smtClean="0">
                <a:solidFill>
                  <a:srgbClr val="990099"/>
                </a:solidFill>
              </a:rPr>
              <a:t>1775 </a:t>
            </a:r>
            <a:r>
              <a:rPr lang="ru-RU" altLang="ru-RU" sz="3200" b="1" i="1" dirty="0">
                <a:solidFill>
                  <a:srgbClr val="990099"/>
                </a:solidFill>
              </a:rPr>
              <a:t>году провел эксперимент и  доказал, что воздух состоит на 1/5 часть из кислорода и 4/5 части азота. Он опроверг теорию «флогистона».</a:t>
            </a:r>
          </a:p>
        </p:txBody>
      </p:sp>
    </p:spTree>
    <p:extLst>
      <p:ext uri="{BB962C8B-B14F-4D97-AF65-F5344CB8AC3E}">
        <p14:creationId xmlns:p14="http://schemas.microsoft.com/office/powerpoint/2010/main" val="35722157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20688"/>
            <a:ext cx="8640960" cy="2954655"/>
          </a:xfrm>
          <a:prstGeom prst="rect">
            <a:avLst/>
          </a:prstGeom>
          <a:scene3d>
            <a:camera prst="perspectiveRelaxed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ru-RU" sz="9600" i="1" dirty="0" smtClean="0">
                <a:solidFill>
                  <a:srgbClr val="FF0000"/>
                </a:solidFill>
              </a:rPr>
              <a:t>Тестирование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348880"/>
            <a:ext cx="5322888" cy="354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3438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340768"/>
            <a:ext cx="72008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dirty="0">
                <a:solidFill>
                  <a:srgbClr val="00B050"/>
                </a:solidFill>
              </a:rPr>
              <a:t>Подведение </a:t>
            </a:r>
            <a:r>
              <a:rPr lang="ru-RU" sz="7200" dirty="0" smtClean="0">
                <a:solidFill>
                  <a:srgbClr val="00B050"/>
                </a:solidFill>
              </a:rPr>
              <a:t> </a:t>
            </a:r>
          </a:p>
          <a:p>
            <a:r>
              <a:rPr lang="ru-RU" sz="7200" dirty="0">
                <a:solidFill>
                  <a:srgbClr val="00B050"/>
                </a:solidFill>
              </a:rPr>
              <a:t> </a:t>
            </a:r>
            <a:r>
              <a:rPr lang="ru-RU" sz="7200" dirty="0" smtClean="0">
                <a:solidFill>
                  <a:srgbClr val="00B050"/>
                </a:solidFill>
              </a:rPr>
              <a:t>      итогов</a:t>
            </a:r>
          </a:p>
          <a:p>
            <a:r>
              <a:rPr lang="ru-RU" sz="7200" dirty="0">
                <a:solidFill>
                  <a:srgbClr val="00B050"/>
                </a:solidFill>
              </a:rPr>
              <a:t> </a:t>
            </a:r>
            <a:r>
              <a:rPr lang="ru-RU" sz="7200" dirty="0" smtClean="0">
                <a:solidFill>
                  <a:srgbClr val="00B050"/>
                </a:solidFill>
              </a:rPr>
              <a:t>          </a:t>
            </a:r>
            <a:r>
              <a:rPr lang="ru-RU" sz="7200" dirty="0">
                <a:solidFill>
                  <a:srgbClr val="00B050"/>
                </a:solidFill>
              </a:rPr>
              <a:t>  </a:t>
            </a:r>
            <a:r>
              <a:rPr lang="ru-RU" sz="7200" dirty="0" smtClean="0">
                <a:solidFill>
                  <a:srgbClr val="00B050"/>
                </a:solidFill>
              </a:rPr>
              <a:t>урока</a:t>
            </a:r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24" y="3645024"/>
            <a:ext cx="2487202" cy="2448272"/>
          </a:xfrm>
          <a:prstGeom prst="rect">
            <a:avLst/>
          </a:prstGeom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4621">
            <a:off x="5756850" y="405532"/>
            <a:ext cx="3141663" cy="1870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47707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980728"/>
            <a:ext cx="820891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</a:rPr>
              <a:t>Цель урока: </a:t>
            </a:r>
          </a:p>
          <a:p>
            <a:r>
              <a:rPr lang="ru-RU" sz="4800" b="1" i="1" dirty="0" smtClean="0">
                <a:solidFill>
                  <a:srgbClr val="0070C0"/>
                </a:solidFill>
              </a:rPr>
              <a:t>доказать, что</a:t>
            </a:r>
            <a:r>
              <a:rPr lang="ru-RU" sz="4800" b="1" i="1" dirty="0">
                <a:solidFill>
                  <a:srgbClr val="0070C0"/>
                </a:solidFill>
              </a:rPr>
              <a:t>  </a:t>
            </a:r>
            <a:r>
              <a:rPr lang="ru-RU" sz="4800" b="1" i="1" dirty="0" smtClean="0">
                <a:solidFill>
                  <a:srgbClr val="0070C0"/>
                </a:solidFill>
              </a:rPr>
              <a:t>кислород</a:t>
            </a:r>
          </a:p>
          <a:p>
            <a:r>
              <a:rPr lang="ru-RU" sz="4800" b="1" i="1" dirty="0">
                <a:solidFill>
                  <a:srgbClr val="0070C0"/>
                </a:solidFill>
              </a:rPr>
              <a:t>  вездесущ</a:t>
            </a:r>
            <a:r>
              <a:rPr lang="ru-RU" sz="4800" b="1" i="1" dirty="0" smtClean="0">
                <a:solidFill>
                  <a:srgbClr val="0070C0"/>
                </a:solidFill>
              </a:rPr>
              <a:t>,</a:t>
            </a:r>
          </a:p>
          <a:p>
            <a:r>
              <a:rPr lang="ru-RU" sz="4800" b="1" i="1" dirty="0" smtClean="0">
                <a:solidFill>
                  <a:srgbClr val="0070C0"/>
                </a:solidFill>
              </a:rPr>
              <a:t>            всемогущ</a:t>
            </a:r>
          </a:p>
          <a:p>
            <a:r>
              <a:rPr lang="ru-RU" sz="4800" b="1" i="1" dirty="0" smtClean="0">
                <a:solidFill>
                  <a:srgbClr val="0070C0"/>
                </a:solidFill>
              </a:rPr>
              <a:t>                   </a:t>
            </a:r>
            <a:r>
              <a:rPr lang="ru-RU" sz="4800" b="1" i="1" dirty="0">
                <a:solidFill>
                  <a:srgbClr val="0070C0"/>
                </a:solidFill>
              </a:rPr>
              <a:t>и  невидим</a:t>
            </a:r>
            <a:r>
              <a:rPr lang="ru-RU" sz="4800" b="1" i="1" dirty="0" smtClean="0">
                <a:solidFill>
                  <a:srgbClr val="0070C0"/>
                </a:solidFill>
              </a:rPr>
              <a:t>.</a:t>
            </a:r>
          </a:p>
          <a:p>
            <a:endParaRPr lang="ru-RU" b="1" i="1" dirty="0"/>
          </a:p>
          <a:p>
            <a:endParaRPr lang="ru-RU" b="1" i="1" dirty="0" smtClean="0"/>
          </a:p>
          <a:p>
            <a:endParaRPr lang="ru-RU" b="1" i="1" dirty="0"/>
          </a:p>
          <a:p>
            <a:endParaRPr lang="ru-RU" dirty="0"/>
          </a:p>
        </p:txBody>
      </p:sp>
      <p:pic>
        <p:nvPicPr>
          <p:cNvPr id="3" name="Picture 7" descr="солнышко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436" y="3850832"/>
            <a:ext cx="2411413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033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солнышко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42" y="2002383"/>
            <a:ext cx="2243058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1484784"/>
            <a:ext cx="763284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chemeClr val="accent2">
                    <a:lumMod val="50000"/>
                  </a:schemeClr>
                </a:solidFill>
              </a:rPr>
              <a:t>Домашнее задание</a:t>
            </a: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2996952"/>
            <a:ext cx="6552728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§32, </a:t>
            </a:r>
            <a:r>
              <a:rPr lang="ru-RU" sz="4000" dirty="0" smtClean="0">
                <a:solidFill>
                  <a:srgbClr val="FF0000"/>
                </a:solidFill>
              </a:rPr>
              <a:t>стр.104  </a:t>
            </a:r>
            <a:r>
              <a:rPr lang="ru-RU" sz="4000" dirty="0">
                <a:solidFill>
                  <a:srgbClr val="FF0000"/>
                </a:solidFill>
              </a:rPr>
              <a:t>№1</a:t>
            </a:r>
            <a:r>
              <a:rPr lang="ru-RU" sz="4000" dirty="0" smtClean="0">
                <a:solidFill>
                  <a:srgbClr val="FF0000"/>
                </a:solidFill>
              </a:rPr>
              <a:t>;</a:t>
            </a:r>
          </a:p>
          <a:p>
            <a:r>
              <a:rPr lang="ru-RU" sz="4000" dirty="0" smtClean="0">
                <a:solidFill>
                  <a:srgbClr val="FF0000"/>
                </a:solidFill>
              </a:rPr>
              <a:t>Задачник  </a:t>
            </a:r>
            <a:r>
              <a:rPr lang="ru-RU" sz="4000" dirty="0">
                <a:solidFill>
                  <a:srgbClr val="FF0000"/>
                </a:solidFill>
              </a:rPr>
              <a:t>стр.48 №</a:t>
            </a:r>
            <a:r>
              <a:rPr lang="ru-RU" sz="4000" dirty="0" smtClean="0">
                <a:solidFill>
                  <a:srgbClr val="FF0000"/>
                </a:solidFill>
              </a:rPr>
              <a:t>4-40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5726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595" y="692696"/>
            <a:ext cx="3141663" cy="1870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9362" y="188640"/>
            <a:ext cx="856895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FF0000"/>
                </a:solidFill>
              </a:rPr>
              <a:t>План урока:</a:t>
            </a:r>
          </a:p>
          <a:p>
            <a:pPr marL="742950" indent="-742950">
              <a:buAutoNum type="arabicPeriod"/>
            </a:pPr>
            <a:r>
              <a:rPr lang="ru-RU" sz="4000" dirty="0" smtClean="0">
                <a:solidFill>
                  <a:srgbClr val="0070C0"/>
                </a:solidFill>
              </a:rPr>
              <a:t>Нахождение </a:t>
            </a:r>
            <a:r>
              <a:rPr lang="ru-RU" sz="4000" dirty="0">
                <a:solidFill>
                  <a:srgbClr val="0070C0"/>
                </a:solidFill>
              </a:rPr>
              <a:t>в природе. </a:t>
            </a:r>
            <a:endParaRPr lang="ru-RU" sz="4000" dirty="0" smtClean="0">
              <a:solidFill>
                <a:srgbClr val="0070C0"/>
              </a:solidFill>
            </a:endParaRPr>
          </a:p>
          <a:p>
            <a:pPr marL="742950" indent="-742950">
              <a:buAutoNum type="arabicPeriod"/>
            </a:pPr>
            <a:endParaRPr lang="ru-RU" sz="4000" dirty="0">
              <a:solidFill>
                <a:srgbClr val="0070C0"/>
              </a:solidFill>
            </a:endParaRPr>
          </a:p>
          <a:p>
            <a:r>
              <a:rPr lang="ru-RU" sz="4000" dirty="0">
                <a:solidFill>
                  <a:srgbClr val="0070C0"/>
                </a:solidFill>
              </a:rPr>
              <a:t>2. Общая характеристика химического элемента кислорода</a:t>
            </a:r>
            <a:r>
              <a:rPr lang="ru-RU" sz="4000" dirty="0" smtClean="0">
                <a:solidFill>
                  <a:srgbClr val="0070C0"/>
                </a:solidFill>
              </a:rPr>
              <a:t>.</a:t>
            </a:r>
          </a:p>
          <a:p>
            <a:endParaRPr lang="ru-RU" sz="4000" dirty="0">
              <a:solidFill>
                <a:srgbClr val="0070C0"/>
              </a:solidFill>
            </a:endParaRPr>
          </a:p>
          <a:p>
            <a:r>
              <a:rPr lang="ru-RU" sz="4000" dirty="0">
                <a:solidFill>
                  <a:srgbClr val="0070C0"/>
                </a:solidFill>
              </a:rPr>
              <a:t>3. Кислород – простое вещество. Физические свойства кислорода</a:t>
            </a:r>
            <a:r>
              <a:rPr lang="ru-RU" sz="4000" dirty="0" smtClean="0">
                <a:solidFill>
                  <a:srgbClr val="0070C0"/>
                </a:solidFill>
              </a:rPr>
              <a:t>.</a:t>
            </a:r>
          </a:p>
          <a:p>
            <a:endParaRPr lang="ru-RU" sz="4000" dirty="0">
              <a:solidFill>
                <a:srgbClr val="0070C0"/>
              </a:solidFill>
            </a:endParaRPr>
          </a:p>
          <a:p>
            <a:r>
              <a:rPr lang="ru-RU" sz="4000" dirty="0">
                <a:solidFill>
                  <a:srgbClr val="0070C0"/>
                </a:solidFill>
              </a:rPr>
              <a:t>4. История открытия кислорода</a:t>
            </a:r>
            <a:r>
              <a:rPr lang="ru-RU" sz="4000" dirty="0" smtClean="0">
                <a:solidFill>
                  <a:srgbClr val="0070C0"/>
                </a:solidFill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4369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980728"/>
            <a:ext cx="820891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</a:rPr>
              <a:t>Цель урока: </a:t>
            </a:r>
          </a:p>
          <a:p>
            <a:r>
              <a:rPr lang="ru-RU" sz="4800" b="1" i="1" dirty="0" smtClean="0">
                <a:solidFill>
                  <a:srgbClr val="0070C0"/>
                </a:solidFill>
              </a:rPr>
              <a:t>доказать, что</a:t>
            </a:r>
            <a:r>
              <a:rPr lang="ru-RU" sz="4800" b="1" i="1" dirty="0">
                <a:solidFill>
                  <a:srgbClr val="0070C0"/>
                </a:solidFill>
              </a:rPr>
              <a:t>  </a:t>
            </a:r>
            <a:r>
              <a:rPr lang="ru-RU" sz="4800" b="1" i="1" dirty="0" smtClean="0">
                <a:solidFill>
                  <a:srgbClr val="0070C0"/>
                </a:solidFill>
              </a:rPr>
              <a:t>кислород</a:t>
            </a:r>
          </a:p>
          <a:p>
            <a:r>
              <a:rPr lang="ru-RU" sz="4800" b="1" i="1" dirty="0">
                <a:solidFill>
                  <a:srgbClr val="0070C0"/>
                </a:solidFill>
              </a:rPr>
              <a:t>  вездесущ</a:t>
            </a:r>
            <a:r>
              <a:rPr lang="ru-RU" sz="4800" b="1" i="1" dirty="0" smtClean="0">
                <a:solidFill>
                  <a:srgbClr val="0070C0"/>
                </a:solidFill>
              </a:rPr>
              <a:t>,</a:t>
            </a:r>
          </a:p>
          <a:p>
            <a:r>
              <a:rPr lang="ru-RU" sz="4800" b="1" i="1" dirty="0" smtClean="0">
                <a:solidFill>
                  <a:srgbClr val="0070C0"/>
                </a:solidFill>
              </a:rPr>
              <a:t>            всемогущ</a:t>
            </a:r>
          </a:p>
          <a:p>
            <a:r>
              <a:rPr lang="ru-RU" sz="4800" b="1" i="1" dirty="0" smtClean="0">
                <a:solidFill>
                  <a:srgbClr val="0070C0"/>
                </a:solidFill>
              </a:rPr>
              <a:t>                   </a:t>
            </a:r>
            <a:r>
              <a:rPr lang="ru-RU" sz="4800" b="1" i="1" dirty="0">
                <a:solidFill>
                  <a:srgbClr val="0070C0"/>
                </a:solidFill>
              </a:rPr>
              <a:t>и  невидим</a:t>
            </a:r>
            <a:r>
              <a:rPr lang="ru-RU" sz="4800" b="1" i="1" dirty="0" smtClean="0">
                <a:solidFill>
                  <a:srgbClr val="0070C0"/>
                </a:solidFill>
              </a:rPr>
              <a:t>.</a:t>
            </a:r>
          </a:p>
          <a:p>
            <a:endParaRPr lang="ru-RU" b="1" i="1" dirty="0"/>
          </a:p>
          <a:p>
            <a:endParaRPr lang="ru-RU" b="1" i="1" dirty="0" smtClean="0"/>
          </a:p>
          <a:p>
            <a:endParaRPr lang="ru-RU" b="1" i="1" dirty="0"/>
          </a:p>
          <a:p>
            <a:endParaRPr lang="ru-RU" dirty="0"/>
          </a:p>
        </p:txBody>
      </p:sp>
      <p:pic>
        <p:nvPicPr>
          <p:cNvPr id="3" name="Picture 7" descr="солнышко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436" y="3850832"/>
            <a:ext cx="2411413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390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46" y="2924944"/>
            <a:ext cx="5130234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1484784"/>
            <a:ext cx="813690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ru-RU" sz="6000" dirty="0" smtClean="0">
                <a:solidFill>
                  <a:srgbClr val="0070C0"/>
                </a:solidFill>
              </a:rPr>
              <a:t>Нахождение</a:t>
            </a:r>
          </a:p>
          <a:p>
            <a:r>
              <a:rPr lang="ru-RU" sz="6000" dirty="0">
                <a:solidFill>
                  <a:srgbClr val="0070C0"/>
                </a:solidFill>
              </a:rPr>
              <a:t> </a:t>
            </a:r>
            <a:r>
              <a:rPr lang="ru-RU" sz="6000" dirty="0" smtClean="0">
                <a:solidFill>
                  <a:srgbClr val="0070C0"/>
                </a:solidFill>
              </a:rPr>
              <a:t>                 в природе</a:t>
            </a:r>
          </a:p>
          <a:p>
            <a:pPr marL="742950" indent="-742950">
              <a:buAutoNum type="arabicPeriod"/>
            </a:pPr>
            <a:endParaRPr lang="ru-RU" dirty="0">
              <a:solidFill>
                <a:srgbClr val="0070C0"/>
              </a:solidFill>
            </a:endParaRPr>
          </a:p>
          <a:p>
            <a:pPr marL="742950" indent="-742950">
              <a:buAutoNum type="arabicPeriod"/>
            </a:pPr>
            <a:endParaRPr lang="ru-RU" dirty="0" smtClean="0">
              <a:solidFill>
                <a:srgbClr val="0070C0"/>
              </a:solidFill>
            </a:endParaRPr>
          </a:p>
          <a:p>
            <a:pPr marL="742950" indent="-742950">
              <a:buAutoNum type="arabicPeriod"/>
            </a:pPr>
            <a:endParaRPr lang="ru-RU" dirty="0">
              <a:solidFill>
                <a:srgbClr val="0070C0"/>
              </a:solidFill>
            </a:endParaRPr>
          </a:p>
          <a:p>
            <a:pPr marL="742950" indent="-742950">
              <a:buAutoNum type="arabicPeriod"/>
            </a:pPr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 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247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ChangeAspect="1"/>
          </p:cNvGrpSpPr>
          <p:nvPr/>
        </p:nvGrpSpPr>
        <p:grpSpPr bwMode="auto">
          <a:xfrm>
            <a:off x="135938" y="1772816"/>
            <a:ext cx="8872123" cy="4901877"/>
            <a:chOff x="2556" y="820"/>
            <a:chExt cx="6777" cy="3484"/>
          </a:xfrm>
        </p:grpSpPr>
        <p:sp>
          <p:nvSpPr>
            <p:cNvPr id="5" name="AutoShape 15"/>
            <p:cNvSpPr>
              <a:spLocks noChangeAspect="1" noChangeArrowheads="1" noTextEdit="1"/>
            </p:cNvSpPr>
            <p:nvPr/>
          </p:nvSpPr>
          <p:spPr bwMode="auto">
            <a:xfrm>
              <a:off x="2556" y="820"/>
              <a:ext cx="6777" cy="348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Rectangle 14"/>
            <p:cNvSpPr>
              <a:spLocks noChangeArrowheads="1"/>
            </p:cNvSpPr>
            <p:nvPr/>
          </p:nvSpPr>
          <p:spPr bwMode="auto">
            <a:xfrm>
              <a:off x="4533" y="820"/>
              <a:ext cx="2823" cy="55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zh-CN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В атмосфере Земли – 21%</a:t>
              </a:r>
              <a:endPara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13"/>
            <p:cNvSpPr>
              <a:spLocks noChangeArrowheads="1"/>
            </p:cNvSpPr>
            <p:nvPr/>
          </p:nvSpPr>
          <p:spPr bwMode="auto">
            <a:xfrm>
              <a:off x="2556" y="2214"/>
              <a:ext cx="2400" cy="55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zh-CN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В соединениях земной коры  – 49 %</a:t>
              </a:r>
              <a:endPara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angle 12"/>
            <p:cNvSpPr>
              <a:spLocks noChangeArrowheads="1"/>
            </p:cNvSpPr>
            <p:nvPr/>
          </p:nvSpPr>
          <p:spPr bwMode="auto">
            <a:xfrm>
              <a:off x="7215" y="2214"/>
              <a:ext cx="2118" cy="55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zh-CN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В водах рек, озер, океанов  – 89 %</a:t>
              </a:r>
              <a:endPara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2899" y="3468"/>
              <a:ext cx="1976" cy="55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zh-CN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В песке –53 %</a:t>
              </a:r>
              <a:endPara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zh-CN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В глине – 56%</a:t>
              </a:r>
              <a:endPara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7356" y="3329"/>
              <a:ext cx="1695" cy="83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zh-CN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В организме человека – </a:t>
              </a:r>
              <a:endPara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zh-CN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65 %</a:t>
              </a:r>
              <a:endPara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5239" y="2214"/>
              <a:ext cx="1693" cy="16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zh-CN" sz="7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О</a:t>
              </a:r>
              <a:r>
                <a:rPr kumimoji="0" lang="ru-RU" altLang="zh-CN" sz="7200" b="1" i="0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2</a:t>
              </a:r>
              <a:endParaRPr kumimoji="0" lang="ru-RU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 flipV="1">
              <a:off x="6086" y="1378"/>
              <a:ext cx="0" cy="8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Line 7"/>
            <p:cNvSpPr>
              <a:spLocks noChangeShapeType="1"/>
            </p:cNvSpPr>
            <p:nvPr/>
          </p:nvSpPr>
          <p:spPr bwMode="auto">
            <a:xfrm>
              <a:off x="6932" y="2493"/>
              <a:ext cx="28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Line 6"/>
            <p:cNvSpPr>
              <a:spLocks noChangeShapeType="1"/>
            </p:cNvSpPr>
            <p:nvPr/>
          </p:nvSpPr>
          <p:spPr bwMode="auto">
            <a:xfrm flipH="1">
              <a:off x="4956" y="2493"/>
              <a:ext cx="28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Line 5"/>
            <p:cNvSpPr>
              <a:spLocks noChangeShapeType="1"/>
            </p:cNvSpPr>
            <p:nvPr/>
          </p:nvSpPr>
          <p:spPr bwMode="auto">
            <a:xfrm flipH="1">
              <a:off x="4815" y="3607"/>
              <a:ext cx="42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Line 4"/>
            <p:cNvSpPr>
              <a:spLocks noChangeShapeType="1"/>
            </p:cNvSpPr>
            <p:nvPr/>
          </p:nvSpPr>
          <p:spPr bwMode="auto">
            <a:xfrm>
              <a:off x="6932" y="3607"/>
              <a:ext cx="42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611559" y="476672"/>
            <a:ext cx="83965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  <a:latin typeface="Times New Roman"/>
                <a:ea typeface="SimSun"/>
              </a:rPr>
              <a:t>«Распространение кислорода на Земле</a:t>
            </a:r>
            <a:r>
              <a:rPr lang="ru-RU" sz="4000" b="1" dirty="0" smtClean="0">
                <a:solidFill>
                  <a:srgbClr val="0070C0"/>
                </a:solidFill>
                <a:latin typeface="Times New Roman"/>
                <a:ea typeface="SimSun"/>
              </a:rPr>
              <a:t>»</a:t>
            </a:r>
          </a:p>
        </p:txBody>
      </p:sp>
      <p:pic>
        <p:nvPicPr>
          <p:cNvPr id="17" name="Picture 7" descr="солнышко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19" y="1412776"/>
            <a:ext cx="2243058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40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фотосинте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8352928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179348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SimSun"/>
              </a:rPr>
              <a:t>« Схема фотосинтеза растениями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SimSun"/>
              </a:rPr>
              <a:t>»</a:t>
            </a:r>
          </a:p>
          <a:p>
            <a:pPr algn="ctr"/>
            <a:endParaRPr lang="ru-RU" dirty="0">
              <a:effectLst/>
              <a:latin typeface="Times New Roman"/>
              <a:ea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141971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924944"/>
            <a:ext cx="3089599" cy="358214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764704"/>
            <a:ext cx="748883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rgbClr val="0070C0"/>
                </a:solidFill>
              </a:rPr>
              <a:t>2. Общая </a:t>
            </a:r>
            <a:r>
              <a:rPr lang="ru-RU" sz="5400" dirty="0">
                <a:solidFill>
                  <a:srgbClr val="0070C0"/>
                </a:solidFill>
              </a:rPr>
              <a:t>характеристика химического элемента кислорода.</a:t>
            </a:r>
          </a:p>
          <a:p>
            <a:endParaRPr lang="ru-RU" dirty="0" smtClean="0">
              <a:solidFill>
                <a:srgbClr val="0070C0"/>
              </a:solidFill>
            </a:endParaRPr>
          </a:p>
          <a:p>
            <a:endParaRPr lang="ru-RU" dirty="0">
              <a:solidFill>
                <a:srgbClr val="0070C0"/>
              </a:solidFill>
            </a:endParaRPr>
          </a:p>
          <a:p>
            <a:endParaRPr lang="ru-RU" dirty="0" smtClean="0">
              <a:solidFill>
                <a:srgbClr val="0070C0"/>
              </a:solidFill>
            </a:endParaRPr>
          </a:p>
          <a:p>
            <a:endParaRPr lang="ru-RU" dirty="0">
              <a:solidFill>
                <a:srgbClr val="0070C0"/>
              </a:solidFill>
            </a:endParaRPr>
          </a:p>
          <a:p>
            <a:endParaRPr lang="ru-RU" dirty="0" smtClean="0">
              <a:solidFill>
                <a:srgbClr val="0070C0"/>
              </a:solidFill>
            </a:endParaRPr>
          </a:p>
          <a:p>
            <a:endParaRPr lang="ru-RU" dirty="0">
              <a:solidFill>
                <a:srgbClr val="0070C0"/>
              </a:solidFill>
            </a:endParaRPr>
          </a:p>
          <a:p>
            <a:endParaRPr lang="ru-RU" dirty="0" smtClean="0">
              <a:solidFill>
                <a:srgbClr val="0070C0"/>
              </a:solidFill>
            </a:endParaRPr>
          </a:p>
          <a:p>
            <a:endParaRPr lang="ru-RU" dirty="0">
              <a:solidFill>
                <a:srgbClr val="0070C0"/>
              </a:solidFill>
            </a:endParaRPr>
          </a:p>
          <a:p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471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солнышко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478724"/>
            <a:ext cx="2243058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404664"/>
            <a:ext cx="8784976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00B050"/>
                </a:solidFill>
              </a:rPr>
              <a:t>План характеристика химического элемента:</a:t>
            </a:r>
            <a:endParaRPr lang="ru-RU" sz="3200" b="1" dirty="0">
              <a:solidFill>
                <a:srgbClr val="00B050"/>
              </a:solidFill>
            </a:endParaRPr>
          </a:p>
          <a:p>
            <a:pPr lvl="0"/>
            <a:r>
              <a:rPr lang="ru-RU" sz="3600" dirty="0" smtClean="0"/>
              <a:t>1. Символ.</a:t>
            </a:r>
            <a:endParaRPr lang="ru-RU" sz="3600" dirty="0"/>
          </a:p>
          <a:p>
            <a:pPr lvl="0"/>
            <a:r>
              <a:rPr lang="ru-RU" sz="3600" dirty="0" smtClean="0"/>
              <a:t>2. Положение </a:t>
            </a:r>
            <a:r>
              <a:rPr lang="ru-RU" sz="3600" dirty="0"/>
              <a:t>в ПСХЭ — </a:t>
            </a:r>
            <a:r>
              <a:rPr lang="ru-RU" sz="3600" i="1" dirty="0" smtClean="0"/>
              <a:t>группа, период,</a:t>
            </a:r>
          </a:p>
          <a:p>
            <a:pPr lvl="0"/>
            <a:r>
              <a:rPr lang="ru-RU" sz="3600" i="1" dirty="0"/>
              <a:t> </a:t>
            </a:r>
            <a:r>
              <a:rPr lang="ru-RU" sz="3600" i="1" dirty="0" smtClean="0"/>
              <a:t>                     порядковый номер</a:t>
            </a:r>
            <a:r>
              <a:rPr lang="ru-RU" sz="3600" b="1" i="1" dirty="0" smtClean="0"/>
              <a:t>.</a:t>
            </a:r>
            <a:endParaRPr lang="ru-RU" sz="3600" i="1" dirty="0"/>
          </a:p>
          <a:p>
            <a:pPr lvl="0"/>
            <a:r>
              <a:rPr lang="ru-RU" sz="3600" dirty="0" smtClean="0"/>
              <a:t>3. Химическая </a:t>
            </a:r>
            <a:r>
              <a:rPr lang="ru-RU" sz="3600" dirty="0"/>
              <a:t>природа — </a:t>
            </a:r>
            <a:endParaRPr lang="ru-RU" sz="3600" dirty="0" smtClean="0"/>
          </a:p>
          <a:p>
            <a:pPr lvl="0"/>
            <a:r>
              <a:rPr lang="ru-RU" sz="3600" dirty="0" smtClean="0"/>
              <a:t>                  </a:t>
            </a:r>
            <a:r>
              <a:rPr lang="ru-RU" sz="3600" i="1" dirty="0" smtClean="0"/>
              <a:t>металл или неметалл</a:t>
            </a:r>
            <a:r>
              <a:rPr lang="ru-RU" sz="3600" i="1" dirty="0"/>
              <a:t>.</a:t>
            </a:r>
          </a:p>
          <a:p>
            <a:pPr lvl="0"/>
            <a:r>
              <a:rPr lang="ru-RU" sz="3600" dirty="0" smtClean="0"/>
              <a:t>4. Относительная </a:t>
            </a:r>
            <a:r>
              <a:rPr lang="ru-RU" sz="3600" dirty="0"/>
              <a:t>атомная масса </a:t>
            </a:r>
            <a:r>
              <a:rPr lang="ru-RU" sz="3600" dirty="0" smtClean="0"/>
              <a:t>—</a:t>
            </a:r>
          </a:p>
          <a:p>
            <a:pPr lvl="0"/>
            <a:r>
              <a:rPr lang="ru-RU" sz="3600" i="1" dirty="0"/>
              <a:t> </a:t>
            </a:r>
            <a:r>
              <a:rPr lang="ru-RU" sz="3600" i="1" dirty="0" smtClean="0"/>
              <a:t>                        </a:t>
            </a:r>
            <a:r>
              <a:rPr lang="ru-RU" sz="3600" i="1" dirty="0" err="1"/>
              <a:t>Ar</a:t>
            </a:r>
            <a:r>
              <a:rPr lang="ru-RU" sz="3600" i="1" dirty="0"/>
              <a:t> (O</a:t>
            </a:r>
            <a:r>
              <a:rPr lang="ru-RU" sz="3600" i="1" dirty="0" smtClean="0"/>
              <a:t>)</a:t>
            </a:r>
            <a:endParaRPr lang="ru-RU" sz="3600" i="1" dirty="0"/>
          </a:p>
          <a:p>
            <a:pPr lvl="0"/>
            <a:r>
              <a:rPr lang="ru-RU" sz="3600" dirty="0" smtClean="0"/>
              <a:t>5. Валентность</a:t>
            </a:r>
            <a:r>
              <a:rPr lang="ru-RU" sz="3600" b="1" dirty="0" smtClean="0"/>
              <a:t>.</a:t>
            </a:r>
            <a:endParaRPr lang="ru-RU" b="1" dirty="0"/>
          </a:p>
          <a:p>
            <a:pPr lvl="0"/>
            <a:endParaRPr lang="ru-RU" b="1" dirty="0" smtClean="0"/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0720898"/>
      </p:ext>
    </p:extLst>
  </p:cSld>
  <p:clrMapOvr>
    <a:masterClrMapping/>
  </p:clrMapOvr>
</p:sld>
</file>

<file path=ppt/theme/theme1.xml><?xml version="1.0" encoding="utf-8"?>
<a:theme xmlns:a="http://schemas.openxmlformats.org/drawingml/2006/main" name="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478</Words>
  <Application>Microsoft Office PowerPoint</Application>
  <PresentationFormat>Экран (4:3)</PresentationFormat>
  <Paragraphs>126</Paragraphs>
  <Slides>24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2_Тема Office</vt:lpstr>
      <vt:lpstr>3_Тема Office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Дилек</dc:creator>
  <cp:lastModifiedBy>дилара</cp:lastModifiedBy>
  <cp:revision>24</cp:revision>
  <dcterms:created xsi:type="dcterms:W3CDTF">2013-12-17T09:09:26Z</dcterms:created>
  <dcterms:modified xsi:type="dcterms:W3CDTF">2013-12-24T13:27:30Z</dcterms:modified>
</cp:coreProperties>
</file>