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E88196-0EA9-468C-A7E9-105A0D80CE6F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02C416-BBA1-444C-8F45-EAC9E0184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10390-DFCA-440D-88B0-DF6532AE92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0396-AF37-4306-9467-05FDD20A3156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F218A-853B-4DA8-B714-8898EE0ED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5019-A360-4E82-A7F5-35A2CAF4FF71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01AA-AB9D-4269-9541-35A9D0142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560D-430C-4A64-94AA-AA0B3D8C3286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D3D0-2FD4-4371-B694-FBEE73F06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E9F42-7DD0-4A6E-8842-C4BC3158B211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20C4-3538-4F6C-A0CA-491617B3C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108A-0F96-451E-B9DC-0A66E499C132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3654-681B-4A77-8BFF-FFF9B7A4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AE445-7841-4026-AA20-CEF43D963295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A0090-E798-4D45-B418-547C5A4CA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F660-898F-4E7D-9AD0-C09153321185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1A94-7871-49F6-9511-F5958D358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217E-2E33-44F7-AE2D-AADFABE9E20E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4194-2B68-49D3-8521-76CD90A3D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3DEC-FD28-428B-BE37-466D0CB3CD04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1DC4-F5A3-42F5-870F-7BBBA94FE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E106-DD0A-4B5B-8E58-013026546D8B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3605-9D77-4F43-9DEF-CE0ABF025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2941-1238-4DB0-9596-022FCE6708FF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EEEC-CED5-4AE3-9D5F-EAB1B8022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BBC9BC-05B6-4101-BC11-28C4432C9FF4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E4302D-ABA5-4E74-8C85-D59A82EE4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32432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Segoe Print" pitchFamily="2" charset="0"/>
              </a:rPr>
              <a:t>Программа воспитания</a:t>
            </a:r>
            <a:br>
              <a:rPr lang="ru-RU" b="1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b="1" smtClean="0">
                <a:solidFill>
                  <a:srgbClr val="C00000"/>
                </a:solidFill>
                <a:latin typeface="Segoe Print" pitchFamily="2" charset="0"/>
              </a:rPr>
              <a:t> «Семь вершин успеха» – </a:t>
            </a:r>
            <a:r>
              <a:rPr lang="ru-RU" smtClean="0">
                <a:latin typeface="Segoe Print" pitchFamily="2" charset="0"/>
              </a:rPr>
              <a:t/>
            </a:r>
            <a:br>
              <a:rPr lang="ru-RU" smtClean="0">
                <a:latin typeface="Segoe Print" pitchFamily="2" charset="0"/>
              </a:rPr>
            </a:br>
            <a:r>
              <a:rPr lang="ru-RU" sz="3100" smtClean="0"/>
              <a:t>из опыта работы МБОУ Табарсукской СОШ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5" y="3886200"/>
            <a:ext cx="4000500" cy="254317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Заместитель директора по ВР: Михалева Татьяна Германовна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>«Семь вершин успеха»</a:t>
            </a:r>
            <a:br>
              <a:rPr lang="ru-RU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600" b="1" dirty="0" smtClean="0">
                <a:latin typeface="Cambria" pitchFamily="18" charset="0"/>
              </a:rPr>
              <a:t>Открытые номинации:</a:t>
            </a:r>
            <a:endParaRPr lang="ru-RU" sz="3600" b="1" dirty="0"/>
          </a:p>
        </p:txBody>
      </p:sp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16463" cy="5043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mtClean="0"/>
              <a:t>«</a:t>
            </a:r>
            <a:r>
              <a:rPr lang="ru-RU" smtClean="0">
                <a:latin typeface="Arial" charset="0"/>
              </a:rPr>
              <a:t>Знания - сила</a:t>
            </a:r>
            <a:r>
              <a:rPr lang="ru-RU" smtClean="0"/>
              <a:t>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mtClean="0"/>
              <a:t>«</a:t>
            </a:r>
            <a:r>
              <a:rPr lang="ru-RU" smtClean="0">
                <a:latin typeface="Arial" charset="0"/>
              </a:rPr>
              <a:t>Шаг в науку</a:t>
            </a:r>
            <a:r>
              <a:rPr lang="ru-RU" smtClean="0"/>
              <a:t>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mtClean="0"/>
              <a:t>«</a:t>
            </a:r>
            <a:r>
              <a:rPr lang="ru-RU" smtClean="0">
                <a:latin typeface="Arial" charset="0"/>
              </a:rPr>
              <a:t>Олимпийцы среди нас</a:t>
            </a:r>
            <a:r>
              <a:rPr lang="ru-RU" smtClean="0"/>
              <a:t>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mtClean="0"/>
              <a:t>«</a:t>
            </a:r>
            <a:r>
              <a:rPr lang="ru-RU" smtClean="0">
                <a:latin typeface="Arial" charset="0"/>
              </a:rPr>
              <a:t>В</a:t>
            </a:r>
            <a:r>
              <a:rPr lang="ru-RU" smtClean="0"/>
              <a:t>дохновение</a:t>
            </a:r>
            <a:r>
              <a:rPr lang="ru-RU" smtClean="0">
                <a:latin typeface="Arial" charset="0"/>
              </a:rPr>
              <a:t>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mtClean="0"/>
              <a:t>«Лидер»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mtClean="0"/>
              <a:t>«Золотое сердце»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mtClean="0"/>
              <a:t>«Открытие года».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357688" cy="4972050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</a:rPr>
              <a:t>Трагедия нашего воспитания состоит в том, что оно в первую очередь обращает внимание на недостатки.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0070C0"/>
                </a:solidFill>
                <a:latin typeface="Cambria" pitchFamily="18" charset="0"/>
              </a:rPr>
              <a:t>В.А. Сухомлинский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0" y="1500188"/>
            <a:ext cx="46038" cy="714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Segoe Print" pitchFamily="2" charset="0"/>
              </a:rPr>
              <a:t>Номинация </a:t>
            </a:r>
            <a:br>
              <a:rPr lang="ru-RU" sz="4000" b="1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4000" b="1" smtClean="0">
                <a:solidFill>
                  <a:srgbClr val="0070C0"/>
                </a:solidFill>
                <a:latin typeface="Segoe Print" pitchFamily="2" charset="0"/>
              </a:rPr>
              <a:t>«Знания - сила»</a:t>
            </a:r>
            <a:endParaRPr lang="ru-RU" sz="4000" smtClean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357188" y="1571625"/>
            <a:ext cx="450056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Calibri" pitchFamily="34" charset="0"/>
                <a:cs typeface="Times New Roman" pitchFamily="18" charset="0"/>
              </a:rPr>
              <a:t>Призвана</a:t>
            </a:r>
            <a:r>
              <a:rPr lang="ru-RU" sz="2000">
                <a:latin typeface="Calibri" pitchFamily="34" charset="0"/>
                <a:cs typeface="Times New Roman" pitchFamily="18" charset="0"/>
              </a:rPr>
              <a:t> стимулировать интерес учащихся к знаниям, сформировать у учащихся мотивацию к учёбе, отметить   достижения учащихся.</a:t>
            </a:r>
          </a:p>
          <a:p>
            <a:r>
              <a:rPr lang="ru-RU" sz="2000" b="1" i="1">
                <a:latin typeface="Calibri" pitchFamily="34" charset="0"/>
              </a:rPr>
              <a:t>Награждение: </a:t>
            </a:r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учреждается переходной вымпел победителя (с вручением диплома) за четверть, </a:t>
            </a:r>
          </a:p>
          <a:p>
            <a:r>
              <a:rPr lang="ru-RU" sz="2000">
                <a:latin typeface="Calibri" pitchFamily="34" charset="0"/>
              </a:rPr>
              <a:t> парад представителей «Золотого фонда школы» на последней школьной линейке.</a:t>
            </a:r>
          </a:p>
          <a:p>
            <a:r>
              <a:rPr lang="ru-RU" sz="2000">
                <a:latin typeface="Calibri" pitchFamily="34" charset="0"/>
              </a:rPr>
              <a:t>грамота за 2-е и 3-е места;</a:t>
            </a:r>
          </a:p>
          <a:p>
            <a:r>
              <a:rPr lang="ru-RU" sz="2000">
                <a:latin typeface="Calibri" pitchFamily="34" charset="0"/>
              </a:rPr>
              <a:t>диплом и кубок победителя за 1 место.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429125" y="5857875"/>
            <a:ext cx="4500563" cy="8572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Безродных Саша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и </a:t>
            </a:r>
            <a:r>
              <a:rPr lang="ru-RU" sz="2800" b="1" dirty="0" err="1"/>
              <a:t>Герасин</a:t>
            </a:r>
            <a:r>
              <a:rPr lang="ru-RU" sz="2800" b="1" dirty="0"/>
              <a:t> Илья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484313"/>
            <a:ext cx="39608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Segoe Print" pitchFamily="2" charset="0"/>
              </a:rPr>
              <a:t>Номинация </a:t>
            </a:r>
            <a:br>
              <a:rPr lang="ru-RU" sz="4000" b="1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4000" b="1" smtClean="0">
                <a:solidFill>
                  <a:srgbClr val="0070C0"/>
                </a:solidFill>
                <a:latin typeface="Segoe Print" pitchFamily="2" charset="0"/>
              </a:rPr>
              <a:t>«Шаг в науку»</a:t>
            </a:r>
            <a:r>
              <a:rPr lang="ru-RU" sz="4000" smtClean="0">
                <a:solidFill>
                  <a:srgbClr val="0070C0"/>
                </a:solidFill>
                <a:latin typeface="Segoe Print" pitchFamily="2" charset="0"/>
              </a:rPr>
              <a:t/>
            </a:r>
            <a:br>
              <a:rPr lang="ru-RU" sz="4000" smtClean="0">
                <a:solidFill>
                  <a:srgbClr val="0070C0"/>
                </a:solidFill>
                <a:latin typeface="Segoe Print" pitchFamily="2" charset="0"/>
              </a:rPr>
            </a:br>
            <a:endParaRPr lang="ru-RU" sz="4000" smtClean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Призвана </a:t>
            </a:r>
            <a:r>
              <a:rPr lang="ru-RU" dirty="0" smtClean="0"/>
              <a:t>отметить успехи одарённых детей, стимулировать интерес учащихся к исследовательской, научной работе, стимулировать их участие в предметных олимпиадах и поддерживать положительный имидж школы.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484313"/>
            <a:ext cx="45624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smtClean="0"/>
              <a:t>Победители в номинации </a:t>
            </a:r>
            <a:br>
              <a:rPr lang="ru-RU" sz="4000" smtClean="0"/>
            </a:br>
            <a:r>
              <a:rPr lang="ru-RU" sz="4000" smtClean="0"/>
              <a:t>«Шаг в науку»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9063" y="5786438"/>
            <a:ext cx="5000625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Черных Даниил – дипломант областной НПК «Байкальское кольцо - 2011»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71500" y="4643438"/>
            <a:ext cx="3786188" cy="150018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Салькова Наташа – дипломант межрегиональной НПК «Историко-культурное наследие Сибири»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96975"/>
            <a:ext cx="34559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43926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Segoe Print" pitchFamily="2" charset="0"/>
              </a:rPr>
              <a:t>Номинация «Вдохновение»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600200"/>
            <a:ext cx="4352925" cy="50434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/>
              <a:t>Номинирование</a:t>
            </a:r>
            <a:r>
              <a:rPr lang="ru-RU" b="1" i="1" dirty="0" smtClean="0"/>
              <a:t> призвано</a:t>
            </a:r>
            <a:r>
              <a:rPr lang="ru-RU" dirty="0" smtClean="0"/>
              <a:t> стимулировать интерес учащихся к занятиям творчеством, отметить успехи учащихся в сфере творчества, создать ситуацию успеха для талантливых детей, создать условия для развития у учащихся творческих способностей.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Правила: </a:t>
            </a:r>
            <a:r>
              <a:rPr lang="ru-RU" dirty="0" smtClean="0"/>
              <a:t>номинироваться могут учащиеся и творческие коллективы. После того как будут поданы заявки на участие в этой номинации будет составлен экран конкурсных программ, где номинанты смогут проявить себя и завоевать «звёзды». В качестве номинантов могут быть: музыканты, вокалисты, танцоры, актёры, поэты, художники…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5" name="Содержимое 4" descr="D:\Мои документы\МОЯ\Фотографии\Выпускной 2011\Выпускной 2011\Изображение 05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643063"/>
            <a:ext cx="1974850" cy="1812925"/>
          </a:xfrm>
        </p:spPr>
      </p:pic>
      <p:pic>
        <p:nvPicPr>
          <p:cNvPr id="28676" name="Рисунок 5" descr="D:\Мои документы\МОЯ\Фотографии\Выпускной 2011\Выпускной 2011\Изображение 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643063"/>
            <a:ext cx="19716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 descr="F:\Фотографии\Фото Выпуск 2011\DSCN0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714750"/>
            <a:ext cx="19002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6" descr="D:\Мои документы\МОЯ\Фотографии\Выпускной 2011\Выпускной 2011\Изображение 0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88"/>
            <a:ext cx="2019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Творчество наших учеников</a:t>
            </a:r>
          </a:p>
        </p:txBody>
      </p:sp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00500"/>
            <a:ext cx="3452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895725"/>
            <a:ext cx="3810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1969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1969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Segoe Print" pitchFamily="2" charset="0"/>
              </a:rPr>
              <a:t>Номинация </a:t>
            </a:r>
            <a:br>
              <a:rPr lang="ru-RU" sz="4000" b="1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Segoe Print" pitchFamily="2" charset="0"/>
              </a:rPr>
              <a:t>«Олимпийцы среди нас»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720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/>
              <a:t>Номинирование</a:t>
            </a:r>
            <a:r>
              <a:rPr lang="ru-RU" b="1" i="1" dirty="0" smtClean="0"/>
              <a:t> призвано </a:t>
            </a:r>
            <a:r>
              <a:rPr lang="ru-RU" dirty="0" smtClean="0"/>
              <a:t>популяризировать занятия физкультурой и спортом, отметить успехи ребят, занимающихся спортом.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Правила: </a:t>
            </a:r>
            <a:r>
              <a:rPr lang="ru-RU" dirty="0" smtClean="0"/>
              <a:t>номинироваться могут целые классы, спортивные команды, учащиеся индивидуально. После того, как все желающие подадут заявки на участие, будет составлен экран соревнований.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4572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Номинация «Лидер»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/>
              <a:t>Номинирование</a:t>
            </a:r>
            <a:r>
              <a:rPr lang="ru-RU" b="1" i="1" dirty="0" smtClean="0"/>
              <a:t> призвано</a:t>
            </a:r>
            <a:r>
              <a:rPr lang="ru-RU" dirty="0" smtClean="0"/>
              <a:t> способствовать реализации лидерского потенциала школьников, формированию и развитию их организаторских компетенций, стимулировать их социальную активность. В этой номинации могут проявить себя ученики, обладающие или желающие развивать в себе умение планировать и организовывать деятельность, умение творчески и неординарно мыслить и заражать своей идеей окружающих людей.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Правила: </a:t>
            </a:r>
            <a:r>
              <a:rPr lang="ru-RU" dirty="0" smtClean="0"/>
              <a:t>заявки на участие подаются лично каждым желающим. За время учебного года нужно фактически организовать одно или несколько дел, каждое из которых будет оцениваться.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/>
              <a:t>Критерии: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Слаженность проведения дела ( без заминок, номинант уверенно себя чувствует при проведении дела);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Уровень организации дела ( учёт всех мелочей);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Личная инициатива в проведении дела;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err="1" smtClean="0"/>
              <a:t>Креативность</a:t>
            </a:r>
            <a:r>
              <a:rPr lang="ru-RU" sz="3400" dirty="0" smtClean="0"/>
              <a:t> в выборе формы и способа реализации своей идеи;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 smtClean="0"/>
              <a:t>Положительные эмоции у участников после проведения дела.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Номинация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«Открытие года»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281487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Открытием может быть назван человек, проявивший себя с неожиданной стороны. Человек, сумевший преодолеть стереотипы, которые возникли по его поводу.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Правила: </a:t>
            </a:r>
            <a:r>
              <a:rPr lang="ru-RU" dirty="0" smtClean="0"/>
              <a:t>номинироваться могут учащиеся как за отдельный поступок, так и за то, что в течение года человек показывал себя с неожиданной стороны. Основанием для </a:t>
            </a:r>
            <a:r>
              <a:rPr lang="ru-RU" dirty="0" err="1" smtClean="0"/>
              <a:t>номинорования</a:t>
            </a:r>
            <a:r>
              <a:rPr lang="ru-RU" dirty="0" smtClean="0"/>
              <a:t> является предложение организаторов различных мероприятий в школе.</a:t>
            </a:r>
            <a:endParaRPr lang="ru-RU" dirty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484313"/>
            <a:ext cx="3214688" cy="4214812"/>
          </a:xfr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000625" y="5786438"/>
            <a:ext cx="4000500" cy="7858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/>
              <a:t>Фомин Коля,</a:t>
            </a:r>
            <a:endParaRPr lang="ru-RU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ученик 8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Номинация «Золотое сердце»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149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/>
              <a:t>Номинирование</a:t>
            </a:r>
            <a:r>
              <a:rPr lang="ru-RU" b="1" i="1" dirty="0" smtClean="0"/>
              <a:t> призвано</a:t>
            </a:r>
            <a:r>
              <a:rPr lang="ru-RU" dirty="0" smtClean="0"/>
              <a:t> воспитывать доброе отношение школьников к окружающему миру, формирование их активной жизненной позиции.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Правила:</a:t>
            </a:r>
            <a:r>
              <a:rPr lang="ru-RU" dirty="0" smtClean="0"/>
              <a:t> основанием для </a:t>
            </a:r>
            <a:r>
              <a:rPr lang="ru-RU" dirty="0" err="1" smtClean="0"/>
              <a:t>номинирования</a:t>
            </a:r>
            <a:r>
              <a:rPr lang="ru-RU" dirty="0" smtClean="0"/>
              <a:t>  является рассказ-представление взрослого или ребёнка о школьнике, который совершил дело милосердия, «Я хочу рассказать вам о …»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Критерии:</a:t>
            </a:r>
            <a:r>
              <a:rPr lang="ru-RU" dirty="0" smtClean="0"/>
              <a:t> поскольку добрые дела нельзя ничем измерить, то награды удостаиваются все номинанты путём занесения их в Школьную книгу почёта «Летопись добрых дел».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643438" y="4572000"/>
            <a:ext cx="4143375" cy="192881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Тимуровцы детской организации «Родник»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268413"/>
            <a:ext cx="44910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МБОУ Табарсукская СОШ</a:t>
            </a:r>
          </a:p>
        </p:txBody>
      </p:sp>
      <p:sp>
        <p:nvSpPr>
          <p:cNvPr id="15362" name="Текст 7"/>
          <p:cNvSpPr>
            <a:spLocks noGrp="1"/>
          </p:cNvSpPr>
          <p:nvPr>
            <p:ph type="body" sz="half" idx="2"/>
          </p:nvPr>
        </p:nvSpPr>
        <p:spPr>
          <a:xfrm>
            <a:off x="142875" y="1435100"/>
            <a:ext cx="3643313" cy="4691063"/>
          </a:xfrm>
        </p:spPr>
        <p:txBody>
          <a:bodyPr/>
          <a:lstStyle/>
          <a:p>
            <a:pPr eaLnBrk="1" hangingPunct="1"/>
            <a:endParaRPr lang="ru-RU" sz="1600" u="sng" smtClean="0"/>
          </a:p>
          <a:p>
            <a:pPr eaLnBrk="1" hangingPunct="1"/>
            <a:r>
              <a:rPr lang="ru-RU" sz="1600" b="1" u="sng" smtClean="0"/>
              <a:t>Учеников</a:t>
            </a:r>
            <a:r>
              <a:rPr lang="ru-RU" sz="1600" b="1" smtClean="0"/>
              <a:t>: 88.</a:t>
            </a:r>
          </a:p>
          <a:p>
            <a:pPr eaLnBrk="1" hangingPunct="1"/>
            <a:endParaRPr lang="ru-RU" sz="1600" b="1" u="sng" smtClean="0"/>
          </a:p>
          <a:p>
            <a:pPr eaLnBrk="1" hangingPunct="1"/>
            <a:r>
              <a:rPr lang="ru-RU" sz="1600" b="1" u="sng" smtClean="0"/>
              <a:t>Из них: </a:t>
            </a:r>
            <a:r>
              <a:rPr lang="ru-RU" sz="1600" b="1" smtClean="0"/>
              <a:t>дети из неполных семей:      26</a:t>
            </a:r>
          </a:p>
          <a:p>
            <a:pPr eaLnBrk="1" hangingPunct="1"/>
            <a:r>
              <a:rPr lang="ru-RU" sz="1600" b="1" smtClean="0"/>
              <a:t>         дети из многодетных семей:     36  дети из молообеспеченных семей:  37</a:t>
            </a:r>
          </a:p>
          <a:p>
            <a:pPr eaLnBrk="1" hangingPunct="1"/>
            <a:r>
              <a:rPr lang="ru-RU" sz="1600" b="1" smtClean="0"/>
              <a:t>Дети из неблагополучных семей:     16</a:t>
            </a:r>
          </a:p>
          <a:p>
            <a:pPr eaLnBrk="1" hangingPunct="1"/>
            <a:r>
              <a:rPr lang="ru-RU" sz="1600" b="1" smtClean="0"/>
              <a:t>Опекаемые :                                              4</a:t>
            </a:r>
          </a:p>
          <a:p>
            <a:pPr eaLnBrk="1" hangingPunct="1"/>
            <a:r>
              <a:rPr lang="ru-RU" sz="1600" b="1" smtClean="0"/>
              <a:t>Дети-инвалиды:                                       2</a:t>
            </a:r>
          </a:p>
          <a:p>
            <a:pPr eaLnBrk="1" hangingPunct="1"/>
            <a:endParaRPr lang="ru-RU" sz="1600" b="1" smtClean="0"/>
          </a:p>
          <a:p>
            <a:pPr eaLnBrk="1" hangingPunct="1"/>
            <a:r>
              <a:rPr lang="ru-RU" sz="1600" b="1" u="sng" smtClean="0"/>
              <a:t>Учителей:             </a:t>
            </a:r>
            <a:r>
              <a:rPr lang="ru-RU" sz="1600" b="1" smtClean="0"/>
              <a:t>21</a:t>
            </a:r>
          </a:p>
          <a:p>
            <a:pPr eaLnBrk="1" hangingPunct="1"/>
            <a:endParaRPr lang="ru-RU" sz="1600" b="1" smtClean="0"/>
          </a:p>
          <a:p>
            <a:pPr eaLnBrk="1" hangingPunct="1"/>
            <a:r>
              <a:rPr lang="ru-RU" sz="1600" b="1" u="sng" smtClean="0"/>
              <a:t>Кружков:            </a:t>
            </a:r>
            <a:r>
              <a:rPr lang="ru-RU" sz="1600" b="1" smtClean="0"/>
              <a:t>13 + спортивные секции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268413"/>
            <a:ext cx="5148262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357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Реализация программы напрямую зависит от позиции и деятельности классных руководителей.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«… - Твёрдо верьте: все дети рождаются быть успешными. Единственное в чём они нуждаются, - это в вере в них.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-- Каждый день собирайте большой урожай успеха учащихся, не позволяйте ни одному из них быть неудачником.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-- Учите со страстью, учите с преданностью и стальной ориентацией на успех, которая не позволит соскользнуть учащимся на неуспех…»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«Кодекс учителя»  М. Коллинз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Ожидаемые результаты: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Повышение социальной активности учащихся как в школе, так и на уровне села, района (создание и реализация новых социальных проектов), округа, области.</a:t>
            </a:r>
          </a:p>
          <a:p>
            <a:pPr eaLnBrk="1" hangingPunct="1"/>
            <a:r>
              <a:rPr lang="ru-RU" smtClean="0"/>
              <a:t>	Увеличение числа учащихся, добившихся значительных успехов в какой-либо сфере деятельности.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smtClean="0">
                <a:solidFill>
                  <a:srgbClr val="FFFF00"/>
                </a:solidFill>
                <a:latin typeface="Comic Sans MS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Президентская инициатива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«Наша новая школа»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Воспитательная система </a:t>
            </a:r>
            <a:b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«Здоровая личность» (2010 год)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Программа воспитания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«Семь вершин успеха»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14813" y="1428750"/>
            <a:ext cx="428625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071563" y="2428875"/>
            <a:ext cx="857250" cy="1428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5 пунктов президентской инициативы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8280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  <a:latin typeface="Calibri" pitchFamily="34" charset="0"/>
              </a:rPr>
              <a:t>1. </a:t>
            </a:r>
            <a:r>
              <a:rPr lang="ru-RU" sz="2000" b="1" u="sng">
                <a:solidFill>
                  <a:srgbClr val="C00000"/>
                </a:solidFill>
                <a:latin typeface="Calibri" pitchFamily="34" charset="0"/>
              </a:rPr>
              <a:t>Возможность раскрыть способности, подготовиться к жизни. Обновленное содержание образования.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0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Новое поколение образовательных стандартов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000" b="1">
              <a:solidFill>
                <a:srgbClr val="C00000"/>
              </a:solidFill>
              <a:latin typeface="Calibri" pitchFamily="34" charset="0"/>
            </a:endParaRPr>
          </a:p>
          <a:p>
            <a:endParaRPr lang="en-US" sz="2000" b="1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2000" b="1" u="sng">
                <a:solidFill>
                  <a:srgbClr val="C00000"/>
                </a:solidFill>
                <a:latin typeface="Calibri" pitchFamily="34" charset="0"/>
              </a:rPr>
              <a:t>. </a:t>
            </a:r>
            <a:r>
              <a:rPr lang="ru-RU" sz="2000" b="1" u="sng">
                <a:solidFill>
                  <a:srgbClr val="C00000"/>
                </a:solidFill>
                <a:latin typeface="Calibri" pitchFamily="34" charset="0"/>
              </a:rPr>
              <a:t>Разветвленная система поиска и поддержки талантливых детей, </a:t>
            </a:r>
            <a:br>
              <a:rPr lang="ru-RU" sz="2000" b="1" u="sng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000" b="1" u="sng">
                <a:solidFill>
                  <a:srgbClr val="C00000"/>
                </a:solidFill>
                <a:latin typeface="Calibri" pitchFamily="34" charset="0"/>
              </a:rPr>
              <a:t>их сопровождения в течение всего периода становления личности</a:t>
            </a:r>
            <a:r>
              <a:rPr lang="ru-RU" sz="2000" u="sng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000" b="1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1600" b="1">
                <a:solidFill>
                  <a:schemeClr val="accent2"/>
                </a:solidFill>
                <a:latin typeface="Calibri" pitchFamily="34" charset="0"/>
              </a:rPr>
              <a:t>3. Система стимулов для лучших педагогов, постоянного повышения их квалификации, пополнения новым поколением </a:t>
            </a:r>
            <a:r>
              <a:rPr lang="ru-RU" sz="1600" b="1">
                <a:solidFill>
                  <a:srgbClr val="CC3300"/>
                </a:solidFill>
                <a:latin typeface="Calibri" pitchFamily="34" charset="0"/>
              </a:rPr>
              <a:t>учителей</a:t>
            </a:r>
            <a:r>
              <a:rPr lang="ru-RU" sz="1600">
                <a:solidFill>
                  <a:schemeClr val="accent2"/>
                </a:solidFill>
                <a:latin typeface="Calibri" pitchFamily="34" charset="0"/>
              </a:rPr>
              <a:t> </a:t>
            </a:r>
            <a:endParaRPr lang="ru-RU" sz="1600" b="1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ru-RU" sz="1600" b="1">
                <a:solidFill>
                  <a:schemeClr val="accent2"/>
                </a:solidFill>
                <a:latin typeface="Calibri" pitchFamily="34" charset="0"/>
              </a:rPr>
              <a:t>4. Новые </a:t>
            </a:r>
            <a:r>
              <a:rPr lang="ru-RU" sz="1600" b="1">
                <a:solidFill>
                  <a:srgbClr val="CC3300"/>
                </a:solidFill>
                <a:latin typeface="Calibri" pitchFamily="34" charset="0"/>
              </a:rPr>
              <a:t>принципы работы школ</a:t>
            </a:r>
            <a:r>
              <a:rPr lang="ru-RU" sz="1600" b="1">
                <a:solidFill>
                  <a:schemeClr val="accent2"/>
                </a:solidFill>
                <a:latin typeface="Calibri" pitchFamily="34" charset="0"/>
              </a:rPr>
              <a:t>, </a:t>
            </a:r>
            <a:br>
              <a:rPr lang="ru-RU" sz="1600" b="1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1600" b="1">
                <a:solidFill>
                  <a:schemeClr val="accent2"/>
                </a:solidFill>
                <a:latin typeface="Calibri" pitchFamily="34" charset="0"/>
              </a:rPr>
              <a:t>порядок их проектирования, </a:t>
            </a:r>
            <a:br>
              <a:rPr lang="ru-RU" sz="1600" b="1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1600" b="1">
                <a:solidFill>
                  <a:schemeClr val="accent2"/>
                </a:solidFill>
                <a:latin typeface="Calibri" pitchFamily="34" charset="0"/>
              </a:rPr>
              <a:t>строительства и формирования </a:t>
            </a:r>
            <a:br>
              <a:rPr lang="ru-RU" sz="1600" b="1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1600" b="1">
                <a:solidFill>
                  <a:schemeClr val="accent2"/>
                </a:solidFill>
                <a:latin typeface="Calibri" pitchFamily="34" charset="0"/>
              </a:rPr>
              <a:t>материально-технической базы. </a:t>
            </a:r>
            <a:br>
              <a:rPr lang="ru-RU" sz="1600" b="1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1600" b="1">
                <a:solidFill>
                  <a:schemeClr val="accent2"/>
                </a:solidFill>
                <a:latin typeface="Calibri" pitchFamily="34" charset="0"/>
              </a:rPr>
              <a:t>Находиться в школе должно быть </a:t>
            </a:r>
            <a:br>
              <a:rPr lang="ru-RU" sz="1600" b="1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1600" b="1">
                <a:solidFill>
                  <a:schemeClr val="accent2"/>
                </a:solidFill>
                <a:latin typeface="Calibri" pitchFamily="34" charset="0"/>
              </a:rPr>
              <a:t>комфортно</a:t>
            </a:r>
          </a:p>
          <a:p>
            <a:r>
              <a:rPr lang="ru-RU" sz="2000" b="1" u="sng">
                <a:solidFill>
                  <a:srgbClr val="C00000"/>
                </a:solidFill>
                <a:latin typeface="Calibri" pitchFamily="34" charset="0"/>
              </a:rPr>
              <a:t>5. К каждому ученику – </a:t>
            </a:r>
            <a:br>
              <a:rPr lang="ru-RU" sz="2000" b="1" u="sng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000" b="1" u="sng">
                <a:solidFill>
                  <a:srgbClr val="C00000"/>
                </a:solidFill>
                <a:latin typeface="Calibri" pitchFamily="34" charset="0"/>
              </a:rPr>
              <a:t>индивидуальный подход, </a:t>
            </a:r>
            <a:br>
              <a:rPr lang="ru-RU" sz="2000" b="1" u="sng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000" b="1" u="sng">
                <a:solidFill>
                  <a:srgbClr val="C00000"/>
                </a:solidFill>
                <a:latin typeface="Calibri" pitchFamily="34" charset="0"/>
              </a:rPr>
              <a:t>минимизирующий риски для </a:t>
            </a:r>
            <a:br>
              <a:rPr lang="ru-RU" sz="2000" b="1" u="sng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000" b="1" u="sng">
                <a:solidFill>
                  <a:srgbClr val="C00000"/>
                </a:solidFill>
                <a:latin typeface="Calibri" pitchFamily="34" charset="0"/>
              </a:rPr>
              <a:t>здоровья в процессе обучения</a:t>
            </a:r>
            <a:r>
              <a:rPr lang="ru-RU" sz="2000" u="sng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2000" b="1" u="sng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3676650"/>
            <a:ext cx="45624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Целевое направление воспитательной системы школы: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Создание в школе единого воспитательного пространства, способствующего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успешной социализации учащихся </a:t>
            </a:r>
            <a:r>
              <a:rPr lang="ru-RU" b="1" dirty="0" smtClean="0">
                <a:solidFill>
                  <a:srgbClr val="C00000"/>
                </a:solidFill>
              </a:rPr>
              <a:t>в окружающем мире, главной ценностью которого является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полноценная психически и физически здоровая личность с устойчивым нравственным поведением. </a:t>
            </a:r>
            <a:endParaRPr lang="ru-RU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Программа реализации воспитательной деятельности: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29125"/>
          </a:xfrm>
        </p:spPr>
        <p:txBody>
          <a:bodyPr/>
          <a:lstStyle/>
          <a:p>
            <a:pPr eaLnBrk="1" hangingPunct="1"/>
            <a:r>
              <a:rPr lang="ru-RU" u="sng" smtClean="0"/>
              <a:t>Программа «Семь вершин успеха»</a:t>
            </a:r>
            <a:r>
              <a:rPr lang="ru-RU" u="sng" smtClean="0">
                <a:latin typeface="Arial" charset="0"/>
              </a:rPr>
              <a:t> </a:t>
            </a:r>
            <a:r>
              <a:rPr lang="ru-RU" sz="2000" u="sng" smtClean="0">
                <a:latin typeface="Arial" charset="0"/>
              </a:rPr>
              <a:t>(«Классный руководитель» № 3 2008 год) – адаптированная.</a:t>
            </a:r>
            <a:endParaRPr lang="ru-RU" u="sng" smtClean="0">
              <a:latin typeface="Arial" charset="0"/>
            </a:endParaRPr>
          </a:p>
          <a:p>
            <a:pPr eaLnBrk="1" hangingPunct="1"/>
            <a:r>
              <a:rPr lang="ru-RU" smtClean="0"/>
              <a:t>Спецкурсы «Полезные привычки», «Полезные навыки»</a:t>
            </a:r>
          </a:p>
          <a:p>
            <a:pPr eaLnBrk="1" hangingPunct="1"/>
            <a:r>
              <a:rPr lang="ru-RU" smtClean="0"/>
              <a:t>Программа духовно-нравственного воспитания</a:t>
            </a:r>
          </a:p>
          <a:p>
            <a:pPr eaLnBrk="1" hangingPunct="1"/>
            <a:r>
              <a:rPr lang="ru-RU" smtClean="0"/>
              <a:t>Работа ДО «Родник»</a:t>
            </a:r>
          </a:p>
          <a:p>
            <a:pPr eaLnBrk="1" hangingPunct="1"/>
            <a:r>
              <a:rPr lang="ru-RU" smtClean="0"/>
              <a:t>Ученическое самоуправление.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Segoe Print" pitchFamily="2" charset="0"/>
              </a:rPr>
              <a:t>«Семь вершин успеха»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Суть программы: </a:t>
            </a:r>
            <a:r>
              <a:rPr lang="ru-RU" dirty="0" smtClean="0"/>
              <a:t>предоставление возможности учащимся и целым классам самостоятельно выбрать сферы приложения своих сил и талантов и добиться там успеха, реализовав свой потенциал.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Цель программы</a:t>
            </a:r>
            <a:r>
              <a:rPr lang="ru-RU" b="1" dirty="0" smtClean="0"/>
              <a:t>:</a:t>
            </a:r>
            <a:r>
              <a:rPr lang="ru-RU" dirty="0" smtClean="0"/>
              <a:t> создание условий для мотивации ребёнка на достижения в различных сферах деятельности, воспитание конкурентоспособной личности.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Segoe Print" pitchFamily="2" charset="0"/>
              </a:rPr>
              <a:t>«Семь вершин успеха»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Программа решает задачи: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Создание условий для самовыражения учащихся и педагогов;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Формирование «образа успешного человека» как элемента школьной культуры;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Интеграция учебной и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 в школе;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Содействие развитию инициативы и творческой активности школьников и педагогов;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Развитие ключевых компетенций личности (учебной, исследовательской, коммуникативной, организаторской).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>«Семь вершин успеха»</a:t>
            </a:r>
            <a:br>
              <a:rPr lang="ru-RU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000" dirty="0" smtClean="0">
                <a:latin typeface="Cambria" pitchFamily="18" charset="0"/>
              </a:rPr>
              <a:t>концептуальные положения:</a:t>
            </a:r>
            <a:endParaRPr lang="ru-RU" sz="40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Успешность</a:t>
            </a:r>
            <a:r>
              <a:rPr lang="ru-RU" dirty="0" smtClean="0"/>
              <a:t> учащихся – необходимое условие психологического благополучия школьников и основа их здоровья;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Успешность</a:t>
            </a:r>
            <a:r>
              <a:rPr lang="ru-RU" dirty="0" smtClean="0"/>
              <a:t> учащихся – необходимое условие включения учащихся в деятельность;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Успешность</a:t>
            </a:r>
            <a:r>
              <a:rPr lang="ru-RU" dirty="0" smtClean="0"/>
              <a:t> ребёнка – необходимое условие социализации человека;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Успешность</a:t>
            </a:r>
            <a:r>
              <a:rPr lang="ru-RU" dirty="0" smtClean="0"/>
              <a:t> школьника – результат его реальных достижений в различных видах деятельности (спорте, труде, творчестве и т.п.), а успех – способ самоутверждения и самовыражения;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Успешность</a:t>
            </a:r>
            <a:r>
              <a:rPr lang="ru-RU" dirty="0" smtClean="0"/>
              <a:t> – норма полноценной жизни ребёнка;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941</Words>
  <PresentationFormat>Экран (4:3)</PresentationFormat>
  <Paragraphs>116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Segoe Print</vt:lpstr>
      <vt:lpstr>Cambria</vt:lpstr>
      <vt:lpstr>Wingdings</vt:lpstr>
      <vt:lpstr>Times New Roman</vt:lpstr>
      <vt:lpstr>Comic Sans MS</vt:lpstr>
      <vt:lpstr>Тема Office</vt:lpstr>
      <vt:lpstr>Программа воспитания  «Семь вершин успеха» –  из опыта работы МБОУ Табарсукской СОШ</vt:lpstr>
      <vt:lpstr>МБОУ Табарсукская СОШ</vt:lpstr>
      <vt:lpstr>Президентская инициатива  «Наша новая школа»</vt:lpstr>
      <vt:lpstr>Слайд 4</vt:lpstr>
      <vt:lpstr>Целевое направление воспитательной системы школы:</vt:lpstr>
      <vt:lpstr>Программа реализации воспитательной деятельности: </vt:lpstr>
      <vt:lpstr>«Семь вершин успеха»</vt:lpstr>
      <vt:lpstr>«Семь вершин успеха»</vt:lpstr>
      <vt:lpstr>«Семь вершин успеха» концептуальные положения:</vt:lpstr>
      <vt:lpstr>«Семь вершин успеха» Открытые номинации:</vt:lpstr>
      <vt:lpstr>Номинация  «Знания - сила»</vt:lpstr>
      <vt:lpstr>Номинация  «Шаг в науку» </vt:lpstr>
      <vt:lpstr>Победители в номинации  «Шаг в науку»</vt:lpstr>
      <vt:lpstr>Номинация «Вдохновение»</vt:lpstr>
      <vt:lpstr>Творчество наших учеников</vt:lpstr>
      <vt:lpstr>Номинация  «Олимпийцы среди нас»</vt:lpstr>
      <vt:lpstr>Номинация «Лидер»</vt:lpstr>
      <vt:lpstr>Номинация  «Открытие года»</vt:lpstr>
      <vt:lpstr>Номинация «Золотое сердце»</vt:lpstr>
      <vt:lpstr>Реализация программы напрямую зависит от позиции и деятельности классных руководителей.</vt:lpstr>
      <vt:lpstr>Ожидаемые результаты: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воспитания  «Семь вершин успеха» –  из опыта работы МБОУ Табарсукская СОШ</dc:title>
  <cp:lastModifiedBy>Пользователь Windows</cp:lastModifiedBy>
  <cp:revision>36</cp:revision>
  <dcterms:modified xsi:type="dcterms:W3CDTF">2014-03-12T03:38:47Z</dcterms:modified>
</cp:coreProperties>
</file>