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D74949"/>
    <a:srgbClr val="FD92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3569D2B-D35A-40E4-A272-FE947F4231C6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77F3F4F-74AB-47B8-818A-45CD23C900FB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9D2B-D35A-40E4-A272-FE947F4231C6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F4F-74AB-47B8-818A-45CD23C90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9D2B-D35A-40E4-A272-FE947F4231C6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F4F-74AB-47B8-818A-45CD23C90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9D2B-D35A-40E4-A272-FE947F4231C6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F4F-74AB-47B8-818A-45CD23C90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9D2B-D35A-40E4-A272-FE947F4231C6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F4F-74AB-47B8-818A-45CD23C90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9D2B-D35A-40E4-A272-FE947F4231C6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F4F-74AB-47B8-818A-45CD23C900F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9D2B-D35A-40E4-A272-FE947F4231C6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F4F-74AB-47B8-818A-45CD23C90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9D2B-D35A-40E4-A272-FE947F4231C6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F4F-74AB-47B8-818A-45CD23C90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9D2B-D35A-40E4-A272-FE947F4231C6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F4F-74AB-47B8-818A-45CD23C90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9D2B-D35A-40E4-A272-FE947F4231C6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F4F-74AB-47B8-818A-45CD23C900FB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9D2B-D35A-40E4-A272-FE947F4231C6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F4F-74AB-47B8-818A-45CD23C90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3569D2B-D35A-40E4-A272-FE947F4231C6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77F3F4F-74AB-47B8-818A-45CD23C900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0%B8%D1%81%D0%BB%D0%BE%D1%80%D0%BE%D0%B4" TargetMode="External"/><Relationship Id="rId3" Type="http://schemas.openxmlformats.org/officeDocument/2006/relationships/hyperlink" Target="http://ru.wikipedia.org/wiki/%D0%9F%D0%B5%D1%80%D0%B8%D0%BE%D0%B4%D0%B8%D1%87%D0%B5%D1%81%D0%BA%D0%B0%D1%8F_%D1%81%D0%B8%D1%81%D1%82%D0%B5%D0%BC%D0%B0_%D1%8D%D0%BB%D0%B5%D0%BC%D0%B5%D0%BD%D1%82%D0%BE%D0%B2" TargetMode="External"/><Relationship Id="rId7" Type="http://schemas.openxmlformats.org/officeDocument/2006/relationships/hyperlink" Target="http://ru.wikipedia.org/wiki/%D0%97%D0%B5%D0%BC%D0%BD%D0%B0%D1%8F_%D0%BA%D0%BE%D1%80%D0%B0" TargetMode="External"/><Relationship Id="rId2" Type="http://schemas.openxmlformats.org/officeDocument/2006/relationships/hyperlink" Target="http://ru.wikipedia.org/wiki/%D0%A5%D0%B8%D0%BC%D0%B8%D1%87%D0%B5%D1%81%D0%BA%D0%B8%D0%B9_%D1%8D%D0%BB%D0%B5%D0%BC%D0%B5%D0%BD%D1%82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B%D1%91%D0%B3%D0%BA%D0%B8%D0%B5_%D0%BC%D0%B5%D1%82%D0%B0%D0%BB%D0%BB%D1%8B" TargetMode="External"/><Relationship Id="rId5" Type="http://schemas.openxmlformats.org/officeDocument/2006/relationships/hyperlink" Target="http://ru.wikipedia.org/wiki/%D0%9B%D0%B0%D1%82%D0%B8%D0%BD%D1%81%D0%BA%D0%B8%D0%B9_%D1%8F%D0%B7%D1%8B%D0%BA" TargetMode="External"/><Relationship Id="rId4" Type="http://schemas.openxmlformats.org/officeDocument/2006/relationships/hyperlink" Target="http://ru.wikipedia.org/wiki/%D0%90%D1%82%D0%BE%D0%BC%D0%BD%D1%8B%D0%B9_%D0%BD%D0%BE%D0%BC%D0%B5%D1%80" TargetMode="External"/><Relationship Id="rId9" Type="http://schemas.openxmlformats.org/officeDocument/2006/relationships/hyperlink" Target="http://ru.wikipedia.org/wiki/%D0%9A%D1%80%D0%B5%D0%BC%D0%BD%D0%B8%D0%B9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0%B7%D0%B0%D0%B8%D0%BC%D0%BE%D0%B4%D0%B5%D0%B9%D1%81%D1%82%D0%B2%D0%B8%D0%B5" TargetMode="External"/><Relationship Id="rId3" Type="http://schemas.openxmlformats.org/officeDocument/2006/relationships/hyperlink" Target="http://ru.wikipedia.org/wiki/%D0%9C%D0%B5%D1%82%D0%B0%D0%BB%D0%BB" TargetMode="External"/><Relationship Id="rId7" Type="http://schemas.openxmlformats.org/officeDocument/2006/relationships/hyperlink" Target="http://ru.wikipedia.org/wiki/%D0%9E%D0%BA%D1%81%D0%B8%D0%B4%D0%BD%D0%B0%D1%8F_%D0%BF%D0%BB%D1%91%D0%BD%D0%BA%D0%B0" TargetMode="External"/><Relationship Id="rId2" Type="http://schemas.openxmlformats.org/officeDocument/2006/relationships/hyperlink" Target="http://ru.wikipedia.org/wiki/%D0%9F%D1%80%D0%BE%D1%81%D1%82%D0%BE%D0%B5_%D0%B2%D0%B5%D1%89%D0%B5%D1%81%D1%82%D0%B2%D0%B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A%D0%BE%D1%80%D1%80%D0%BE%D0%B7%D0%B8%D1%8F" TargetMode="External"/><Relationship Id="rId5" Type="http://schemas.openxmlformats.org/officeDocument/2006/relationships/hyperlink" Target="http://ru.wikipedia.org/wiki/%D0%AD%D0%BB%D0%B5%D0%BA%D1%82%D1%80%D0%BE%D0%BF%D1%80%D0%BE%D0%B2%D0%BE%D0%B4%D0%BD%D0%BE%D1%81%D1%82%D1%8C" TargetMode="External"/><Relationship Id="rId4" Type="http://schemas.openxmlformats.org/officeDocument/2006/relationships/hyperlink" Target="http://ru.wikipedia.org/wiki/%D0%A6%D0%B2%D0%B5%D1%82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B%D0%B0%D1%82%D0%B8%D0%BD%D1%81%D0%BA%D0%B8%D0%B9_%D1%8F%D0%B7%D1%8B%D0%BA" TargetMode="External"/><Relationship Id="rId3" Type="http://schemas.openxmlformats.org/officeDocument/2006/relationships/hyperlink" Target="http://ru.wikipedia.org/wiki/1825_%D0%B3%D0%BE%D0%B4" TargetMode="External"/><Relationship Id="rId7" Type="http://schemas.openxmlformats.org/officeDocument/2006/relationships/hyperlink" Target="http://ru.wikipedia.org/wiki/%D0%A0%D1%82%D1%83%D1%82%D1%8C" TargetMode="External"/><Relationship Id="rId2" Type="http://schemas.openxmlformats.org/officeDocument/2006/relationships/hyperlink" Target="http://ru.wikipedia.org/wiki/%D0%AD%D1%80%D1%81%D1%82%D0%B5%D0%B4,_%D0%93%D0%B0%D0%BD%D1%81_%D0%A5%D1%80%D0%B8%D1%81%D1%82%D0%B8%D0%B0%D0%BD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A5%D0%BB%D0%BE%D1%80%D0%B8%D0%B4_%D0%B0%D0%BB%D1%8E%D0%BC%D0%B8%D0%BD%D0%B8%D1%8F" TargetMode="External"/><Relationship Id="rId5" Type="http://schemas.openxmlformats.org/officeDocument/2006/relationships/hyperlink" Target="http://ru.wikipedia.org/wiki/%D0%9A%D0%B0%D0%BB%D0%B8%D0%B9" TargetMode="External"/><Relationship Id="rId10" Type="http://schemas.openxmlformats.org/officeDocument/2006/relationships/image" Target="../media/image3.jpg"/><Relationship Id="rId4" Type="http://schemas.openxmlformats.org/officeDocument/2006/relationships/hyperlink" Target="http://ru.wikipedia.org/wiki/%D0%90%D0%BC%D0%B0%D0%BB%D1%8C%D0%B3%D0%B0%D0%BC%D0%B0" TargetMode="External"/><Relationship Id="rId9" Type="http://schemas.openxmlformats.org/officeDocument/2006/relationships/hyperlink" Target="http://ru.wikipedia.org/wiki/%D0%9A%D0%B2%D0%B0%D1%81%D1%86%D1%8B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0%BE%D0%BA%D1%81" TargetMode="External"/><Relationship Id="rId3" Type="http://schemas.openxmlformats.org/officeDocument/2006/relationships/hyperlink" Target="http://ru.wikipedia.org/wiki/%D0%A5%D0%BE%D0%BB%D0%BB,_%D0%A7%D0%B0%D1%80%D0%BB%D1%8C%D0%B7_%D0%9C%D0%B0%D1%80%D1%82%D0%B8%D0%BD" TargetMode="External"/><Relationship Id="rId7" Type="http://schemas.openxmlformats.org/officeDocument/2006/relationships/hyperlink" Target="http://ru.wikipedia.org/wiki/%D0%AD%D0%BB%D0%B5%D0%BA%D1%82%D1%80%D0%BE%D0%BB%D0%B8%D0%B7" TargetMode="External"/><Relationship Id="rId2" Type="http://schemas.openxmlformats.org/officeDocument/2006/relationships/hyperlink" Target="http://ru.wikipedia.org/w/index.php?title=%D0%9F%D1%80%D0%BE%D1%86%D0%B5%D1%81%D1%81_%D0%A5%D0%BE%D0%BB%D0%BB%D0%B0%E2%80%94%D0%AD%D1%80%D1%83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A%D1%80%D0%B8%D0%BE%D0%BB%D0%B8%D1%82" TargetMode="External"/><Relationship Id="rId11" Type="http://schemas.openxmlformats.org/officeDocument/2006/relationships/hyperlink" Target="http://ru.wikipedia.org/wiki/XX_%D0%B2%D0%B5%D0%BA" TargetMode="External"/><Relationship Id="rId5" Type="http://schemas.openxmlformats.org/officeDocument/2006/relationships/hyperlink" Target="http://ru.wikipedia.org/wiki/%D0%9E%D0%BA%D1%81%D0%B8%D0%B4_%D0%B0%D0%BB%D1%8E%D0%BC%D0%B8%D0%BD%D0%B8%D1%8F" TargetMode="External"/><Relationship Id="rId10" Type="http://schemas.openxmlformats.org/officeDocument/2006/relationships/hyperlink" Target="http://ru.wikipedia.org/wiki/%D0%AD%D0%BB%D0%B5%D0%BA%D1%82%D1%80%D0%BE%D0%B4" TargetMode="External"/><Relationship Id="rId4" Type="http://schemas.openxmlformats.org/officeDocument/2006/relationships/hyperlink" Target="http://ru.wikipedia.org/wiki/%D0%AD%D1%80%D1%83,_%D0%9F%D0%BE%D0%BB%D1%8C_%D0%9B%D1%83%D0%B8_%D0%A2%D1%83%D1%81%D1%81%D0%B5%D0%BD" TargetMode="External"/><Relationship Id="rId9" Type="http://schemas.openxmlformats.org/officeDocument/2006/relationships/hyperlink" Target="http://ru.wikipedia.org/wiki/%D0%93%D1%80%D0%B0%D1%84%D0%B8%D1%8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5%D0%BD%D0%B4%D0%B5%D0%BB%D0%B5%D0%B5%D0%B2,_%D0%94%D0%BC%D0%B8%D1%82%D1%80%D0%B8%D0%B9_%D0%98%D0%B2%D0%B0%D0%BD%D0%BE%D0%B2%D0%B8%D1%87" TargetMode="External"/><Relationship Id="rId7" Type="http://schemas.openxmlformats.org/officeDocument/2006/relationships/hyperlink" Target="http://ru.wikipedia.org/wiki/%D0%A1%D0%BF%D0%B8%D1%81%D0%BE%D0%BA_%D0%BF%D0%B8%D1%89%D0%B5%D0%B2%D1%8B%D1%85_%D0%B4%D0%BE%D0%B1%D0%B0%D0%B2%D0%BE%D0%BA_E100-E199" TargetMode="External"/><Relationship Id="rId2" Type="http://schemas.openxmlformats.org/officeDocument/2006/relationships/hyperlink" Target="http://ru.wikipedia.org/wiki/%D0%9D%D0%B0%D0%BF%D0%BE%D0%BB%D0%B5%D0%BE%D0%BD_II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B5%D1%80%D0%B5%D0%B1%D1%80%D0%BE" TargetMode="External"/><Relationship Id="rId5" Type="http://schemas.openxmlformats.org/officeDocument/2006/relationships/hyperlink" Target="http://ru.wikipedia.org/wiki/%D0%9A%D0%B0%D0%BD%D0%B4%D0%B7%D0%B0%D1%81%D0%B8" TargetMode="External"/><Relationship Id="rId4" Type="http://schemas.openxmlformats.org/officeDocument/2006/relationships/hyperlink" Target="http://ru.wikipedia.org/wiki/%D0%AF%D0%BF%D0%BE%D0%BD%D0%B8%D1%8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0%BE%D0%BB%D1%85%D0%BE%D0%B2_(%D0%B3%D0%BE%D1%80%D0%BE%D0%B4)" TargetMode="External"/><Relationship Id="rId3" Type="http://schemas.openxmlformats.org/officeDocument/2006/relationships/hyperlink" Target="http://ru.wikipedia.org/wiki/%D0%A1%D0%B5%D0%BD%D1%82-%D0%9A%D0%BB%D0%B5%D1%80_%D0%94%D0%B5%D0%B2%D0%B8%D0%BB%D1%8C,_%D0%90%D0%BD%D1%80%D0%B8_%D0%AD%D1%82%D1%8C%D0%B5%D0%BD" TargetMode="External"/><Relationship Id="rId7" Type="http://schemas.openxmlformats.org/officeDocument/2006/relationships/hyperlink" Target="http://ru.wikipedia.org/wiki/1932_%D0%B3%D0%BE%D0%B4" TargetMode="External"/><Relationship Id="rId2" Type="http://schemas.openxmlformats.org/officeDocument/2006/relationships/hyperlink" Target="http://ru.wikipedia.org/wiki/1854_%D0%B3%D0%BE%D0%B4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1856_%D0%B3%D0%BE%D0%B4" TargetMode="External"/><Relationship Id="rId5" Type="http://schemas.openxmlformats.org/officeDocument/2006/relationships/hyperlink" Target="http://ru.wikipedia.org/wiki/%D0%9D%D0%B0%D1%82%D1%80%D0%B8%D0%B9" TargetMode="External"/><Relationship Id="rId4" Type="http://schemas.openxmlformats.org/officeDocument/2006/relationships/hyperlink" Target="http://ru.wikipedia.org/wiki/%D0%9D%D0%B0%D0%BF%D0%BE%D0%BB%D0%B5%D0%BE%D0%BD_III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Dotum" pitchFamily="34" charset="-127"/>
                <a:cs typeface="Arial" pitchFamily="34" charset="0"/>
              </a:rPr>
              <a:t>Алюминий </a:t>
            </a:r>
            <a:endParaRPr lang="ru-RU" sz="9600" b="1" i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Dotum" pitchFamily="34" charset="-127"/>
              <a:cs typeface="Arial" pitchFamily="34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132856"/>
            <a:ext cx="5328591" cy="4032448"/>
          </a:xfrm>
        </p:spPr>
      </p:pic>
    </p:spTree>
    <p:extLst>
      <p:ext uri="{BB962C8B-B14F-4D97-AF65-F5344CB8AC3E}">
        <p14:creationId xmlns:p14="http://schemas.microsoft.com/office/powerpoint/2010/main" val="159506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44706" cy="4142264"/>
          </a:xfrm>
        </p:spPr>
        <p:txBody>
          <a:bodyPr>
            <a:noAutofit/>
          </a:bodyPr>
          <a:lstStyle/>
          <a:p>
            <a:r>
              <a:rPr lang="ru-RU" sz="2400" b="1" i="1" dirty="0" err="1">
                <a:solidFill>
                  <a:srgbClr val="25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Алюми́ний</a:t>
            </a:r>
            <a:r>
              <a:rPr lang="ru-RU" sz="2400" b="1" i="1" dirty="0">
                <a:solidFill>
                  <a:srgbClr val="25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 — </a:t>
            </a:r>
            <a:r>
              <a:rPr lang="ru-RU" sz="2400" b="1" i="1" dirty="0">
                <a:solidFill>
                  <a:srgbClr val="0B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hlinkClick r:id="rId2" tooltip="Химический элемент"/>
              </a:rPr>
              <a:t>элемент</a:t>
            </a:r>
            <a:r>
              <a:rPr lang="ru-RU" sz="2400" b="1" i="1" dirty="0">
                <a:solidFill>
                  <a:srgbClr val="25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 13-й группы </a:t>
            </a:r>
            <a:r>
              <a:rPr lang="ru-RU" sz="2400" b="1" i="1" dirty="0">
                <a:solidFill>
                  <a:srgbClr val="0B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hlinkClick r:id="rId3" tooltip="Периодическая система элементов"/>
              </a:rPr>
              <a:t>периодической таблицы химических элементов</a:t>
            </a:r>
            <a:r>
              <a:rPr lang="ru-RU" sz="2400" b="1" i="1" dirty="0">
                <a:solidFill>
                  <a:srgbClr val="25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 </a:t>
            </a:r>
            <a:r>
              <a:rPr lang="ru-RU" sz="2400" b="1" i="1" dirty="0" smtClean="0">
                <a:solidFill>
                  <a:srgbClr val="25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, </a:t>
            </a:r>
            <a:r>
              <a:rPr lang="ru-RU" sz="2400" b="1" i="1" dirty="0">
                <a:solidFill>
                  <a:srgbClr val="25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третьего периода, с </a:t>
            </a:r>
            <a:r>
              <a:rPr lang="ru-RU" sz="2400" b="1" i="1" dirty="0">
                <a:solidFill>
                  <a:srgbClr val="0B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hlinkClick r:id="rId4" tooltip="Атомный номер"/>
              </a:rPr>
              <a:t>атомным номером</a:t>
            </a:r>
            <a:r>
              <a:rPr lang="ru-RU" sz="2400" b="1" i="1" dirty="0">
                <a:solidFill>
                  <a:srgbClr val="25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 13. Обозначается символом </a:t>
            </a:r>
            <a:r>
              <a:rPr lang="ru-RU" sz="2400" b="1" i="1" dirty="0" err="1">
                <a:solidFill>
                  <a:srgbClr val="25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Al</a:t>
            </a:r>
            <a:r>
              <a:rPr lang="ru-RU" sz="2400" b="1" i="1" dirty="0">
                <a:solidFill>
                  <a:srgbClr val="25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 (</a:t>
            </a:r>
            <a:r>
              <a:rPr lang="ru-RU" sz="2400" b="1" i="1" dirty="0">
                <a:solidFill>
                  <a:srgbClr val="0B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hlinkClick r:id="rId5" tooltip="Латинский язык"/>
              </a:rPr>
              <a:t>лат.</a:t>
            </a:r>
            <a:r>
              <a:rPr lang="ru-RU" sz="2400" b="1" i="1" dirty="0">
                <a:solidFill>
                  <a:srgbClr val="25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 </a:t>
            </a:r>
            <a:r>
              <a:rPr lang="ru-RU" sz="2400" b="1" i="1" dirty="0" err="1">
                <a:solidFill>
                  <a:srgbClr val="25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Aluminium</a:t>
            </a:r>
            <a:r>
              <a:rPr lang="ru-RU" sz="2400" b="1" i="1" dirty="0">
                <a:solidFill>
                  <a:srgbClr val="25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). Относится к группе </a:t>
            </a:r>
            <a:r>
              <a:rPr lang="ru-RU" sz="2400" b="1" i="1" dirty="0">
                <a:solidFill>
                  <a:srgbClr val="0B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hlinkClick r:id="rId6" tooltip="Лёгкие металлы"/>
              </a:rPr>
              <a:t>лёгких металлов</a:t>
            </a:r>
            <a:r>
              <a:rPr lang="ru-RU" sz="2400" b="1" i="1" dirty="0">
                <a:solidFill>
                  <a:srgbClr val="25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. Наиболее распространённый металл и третий по распространённости химический элемент в </a:t>
            </a:r>
            <a:r>
              <a:rPr lang="ru-RU" sz="2400" b="1" i="1" dirty="0">
                <a:solidFill>
                  <a:srgbClr val="0B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hlinkClick r:id="rId7" tooltip="Земная кора"/>
              </a:rPr>
              <a:t>земной коре</a:t>
            </a:r>
            <a:r>
              <a:rPr lang="ru-RU" sz="2400" b="1" i="1" dirty="0">
                <a:solidFill>
                  <a:srgbClr val="25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 (</a:t>
            </a:r>
            <a:r>
              <a:rPr lang="ru-RU" sz="2400" b="1" i="1" dirty="0" smtClean="0">
                <a:solidFill>
                  <a:srgbClr val="25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после </a:t>
            </a:r>
            <a:r>
              <a:rPr lang="ru-RU" sz="2400" b="1" i="1" dirty="0" smtClean="0">
                <a:solidFill>
                  <a:srgbClr val="0B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hlinkClick r:id="rId8" tooltip="Кислород"/>
              </a:rPr>
              <a:t>кислорода</a:t>
            </a:r>
            <a:r>
              <a:rPr lang="ru-RU" sz="2400" b="1" i="1" dirty="0">
                <a:solidFill>
                  <a:srgbClr val="25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 и </a:t>
            </a:r>
            <a:r>
              <a:rPr lang="ru-RU" sz="2400" b="1" i="1" dirty="0">
                <a:solidFill>
                  <a:srgbClr val="0B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hlinkClick r:id="rId9" tooltip="Кремний"/>
              </a:rPr>
              <a:t>кремния</a:t>
            </a:r>
            <a:r>
              <a:rPr lang="ru-RU" sz="2400" b="1" i="1" dirty="0">
                <a:solidFill>
                  <a:srgbClr val="25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).</a:t>
            </a:r>
            <a:br>
              <a:rPr lang="ru-RU" sz="2400" b="1" i="1" dirty="0">
                <a:solidFill>
                  <a:srgbClr val="2525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8273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064896" cy="5976664"/>
          </a:xfrm>
        </p:spPr>
        <p:txBody>
          <a:bodyPr>
            <a:noAutofit/>
          </a:bodyPr>
          <a:lstStyle/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Простое вещество"/>
              </a:rPr>
              <a:t>Простое вещество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алюминий 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лёгкий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 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Металл"/>
              </a:rPr>
              <a:t>металл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серебристо-белого 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Цвет"/>
              </a:rPr>
              <a:t>цвета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легко поддающийся формовке, литью, механической обработке. Алюминий обладает высокой тепло- и 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Электропроводность"/>
              </a:rPr>
              <a:t>электропроводностью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стойкостью к 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Коррозия"/>
              </a:rPr>
              <a:t>коррозии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за счёт быстрого образования прочных 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Оксидная плёнка"/>
              </a:rPr>
              <a:t>оксидных плёнок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защищающих поверхность от дальнейшего 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tooltip="Взаимодействие"/>
              </a:rPr>
              <a:t>взаимодействия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005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548680"/>
            <a:ext cx="7024744" cy="901904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rgbClr val="FD92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алюминия</a:t>
            </a:r>
            <a:endParaRPr lang="ru-RU" sz="5400" b="1" i="1" dirty="0">
              <a:solidFill>
                <a:srgbClr val="FD92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539552" y="1484784"/>
            <a:ext cx="4824536" cy="4896544"/>
          </a:xfrm>
        </p:spPr>
        <p:txBody>
          <a:bodyPr>
            <a:normAutofit/>
          </a:bodyPr>
          <a:lstStyle/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Впервые алюминий был получен датским физиком 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Эрстед, Ганс Христиан"/>
              </a:rPr>
              <a:t>Гансом Эрстедом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в 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1825 год"/>
              </a:rPr>
              <a:t>1825 году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действием 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Амальгама"/>
              </a:rPr>
              <a:t>амальгамы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Калий"/>
              </a:rPr>
              <a:t>калия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на 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Хлорид алюминия"/>
              </a:rPr>
              <a:t>хлорид алюминия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 последующей отгонкой 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Ртуть"/>
              </a:rPr>
              <a:t>ртути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Название элемента образовано от 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tooltip="Латинский язык"/>
              </a:rPr>
              <a:t>лат.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aluminis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tooltip="Квасцы"/>
              </a:rPr>
              <a:t>квасцы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412776"/>
            <a:ext cx="3168352" cy="4265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1660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584" y="836712"/>
            <a:ext cx="7168642" cy="4896544"/>
          </a:xfrm>
        </p:spPr>
        <p:txBody>
          <a:bodyPr>
            <a:noAutofit/>
          </a:bodyPr>
          <a:lstStyle/>
          <a:p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Современный метод получения, 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Процесс Холла—Эру (страница отсутствует)"/>
              </a:rPr>
              <a:t>процесс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Процесс Холла—Эру (страница отсутствует)"/>
              </a:rPr>
              <a:t>Холла—Эру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был разработан независимо американцем 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Холл, Чарльз Мартин"/>
              </a:rPr>
              <a:t>Чарльзом Холлом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и французом 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Эру, Поль Луи Туссен"/>
              </a:rPr>
              <a:t>Полем Эру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в 1886 году. Он заключается в растворении 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Оксид алюминия"/>
              </a:rPr>
              <a:t>оксида алюминия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Al</a:t>
            </a:r>
            <a:r>
              <a:rPr lang="ru-RU" sz="24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ru-RU" sz="24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в расплаве 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Криолит"/>
              </a:rPr>
              <a:t>криолита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Na</a:t>
            </a:r>
            <a:r>
              <a:rPr lang="ru-RU" sz="24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AlF</a:t>
            </a:r>
            <a:r>
              <a:rPr lang="ru-RU" sz="24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 последующим 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Электролиз"/>
              </a:rPr>
              <a:t>электролизом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 использованием расходуемых 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tooltip="Кокс"/>
              </a:rPr>
              <a:t>коксовых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или 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tooltip="Графит"/>
              </a:rPr>
              <a:t>графитовых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 tooltip="Электрод"/>
              </a:rPr>
              <a:t>электродов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Такой метод получения требует больших затрат электроэнергии, и поэтому оказался востребован только в 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 tooltip="XX век"/>
              </a:rPr>
              <a:t>XX веке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603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43608" y="1052736"/>
            <a:ext cx="3273172" cy="999802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Чарльз Холл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204865"/>
            <a:ext cx="2808311" cy="36053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16016" y="1412776"/>
            <a:ext cx="3199733" cy="648072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Поль Эру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196815"/>
            <a:ext cx="2459748" cy="36134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342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692696"/>
            <a:ext cx="7456674" cy="648072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D7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 алюминия</a:t>
            </a:r>
            <a:endParaRPr lang="ru-RU" b="1" i="1" dirty="0">
              <a:solidFill>
                <a:srgbClr val="D7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83568" y="1268760"/>
            <a:ext cx="7704856" cy="5112568"/>
          </a:xfrm>
        </p:spPr>
        <p:txBody>
          <a:bodyPr>
            <a:noAutofit/>
          </a:bodyPr>
          <a:lstStyle/>
          <a:p>
            <a:r>
              <a:rPr lang="ru-RU" sz="1800" b="1" dirty="0"/>
              <a:t>Алюминий </a:t>
            </a:r>
            <a:r>
              <a:rPr lang="ru-RU" sz="1800" b="1" dirty="0" smtClean="0"/>
              <a:t>-добавка </a:t>
            </a:r>
            <a:r>
              <a:rPr lang="ru-RU" sz="1800" b="1" dirty="0"/>
              <a:t>в другие сплавы</a:t>
            </a:r>
          </a:p>
          <a:p>
            <a:r>
              <a:rPr lang="ru-RU" sz="1800" b="1" dirty="0"/>
              <a:t>Ювелирные </a:t>
            </a:r>
            <a:r>
              <a:rPr lang="ru-RU" sz="1800" b="1" dirty="0" smtClean="0"/>
              <a:t>изделия </a:t>
            </a:r>
            <a:r>
              <a:rPr lang="ru-RU" sz="1800" dirty="0" smtClean="0"/>
              <a:t>Когда </a:t>
            </a:r>
            <a:r>
              <a:rPr lang="ru-RU" sz="1800" dirty="0"/>
              <a:t>алюминий был очень дорог, из него делали разнообразные ювелирные изделия. Так, </a:t>
            </a:r>
            <a:r>
              <a:rPr lang="ru-RU" sz="1800" dirty="0">
                <a:hlinkClick r:id="rId2" tooltip="Наполеон III"/>
              </a:rPr>
              <a:t>Наполеон III</a:t>
            </a:r>
            <a:r>
              <a:rPr lang="ru-RU" sz="1800" dirty="0"/>
              <a:t> заказал алюминиевые пуговицы, а </a:t>
            </a:r>
            <a:r>
              <a:rPr lang="ru-RU" sz="1800" dirty="0">
                <a:hlinkClick r:id="rId3" tooltip="Менделеев, Дмитрий Иванович"/>
              </a:rPr>
              <a:t>Менделееву</a:t>
            </a:r>
            <a:r>
              <a:rPr lang="ru-RU" sz="1800" dirty="0"/>
              <a:t> в 1889 г. были подарены весы с чашами из золота и алюминия. </a:t>
            </a:r>
          </a:p>
          <a:p>
            <a:r>
              <a:rPr lang="ru-RU" sz="1800" dirty="0"/>
              <a:t>В </a:t>
            </a:r>
            <a:r>
              <a:rPr lang="ru-RU" sz="1800" dirty="0">
                <a:hlinkClick r:id="rId4" tooltip="Япония"/>
              </a:rPr>
              <a:t>Японии</a:t>
            </a:r>
            <a:r>
              <a:rPr lang="ru-RU" sz="1800" dirty="0"/>
              <a:t> алюминий используется в производстве традиционных </a:t>
            </a:r>
            <a:r>
              <a:rPr lang="ru-RU" sz="1800" dirty="0">
                <a:hlinkClick r:id="rId5" tooltip="Кандзаси"/>
              </a:rPr>
              <a:t>украшений</a:t>
            </a:r>
            <a:r>
              <a:rPr lang="ru-RU" sz="1800" dirty="0"/>
              <a:t>, заменяя </a:t>
            </a:r>
            <a:r>
              <a:rPr lang="ru-RU" sz="1800" dirty="0">
                <a:hlinkClick r:id="rId6" tooltip="Серебро"/>
              </a:rPr>
              <a:t>серебро</a:t>
            </a:r>
            <a:r>
              <a:rPr lang="ru-RU" sz="1800" dirty="0"/>
              <a:t>.</a:t>
            </a:r>
          </a:p>
          <a:p>
            <a:r>
              <a:rPr lang="ru-RU" sz="1800" b="1" dirty="0"/>
              <a:t>Столовые приборы</a:t>
            </a:r>
          </a:p>
          <a:p>
            <a:r>
              <a:rPr lang="ru-RU" sz="1800" b="1" dirty="0"/>
              <a:t>Стекловарение</a:t>
            </a:r>
          </a:p>
          <a:p>
            <a:r>
              <a:rPr lang="ru-RU" sz="1800" b="1" dirty="0"/>
              <a:t>Пищевая </a:t>
            </a:r>
            <a:r>
              <a:rPr lang="ru-RU" sz="1800" b="1" dirty="0" smtClean="0"/>
              <a:t>промышленность</a:t>
            </a:r>
            <a:endParaRPr lang="ru-RU" sz="1800" b="1" dirty="0"/>
          </a:p>
          <a:p>
            <a:r>
              <a:rPr lang="ru-RU" sz="1800" dirty="0"/>
              <a:t>Алюминий зарегистрирован в качестве </a:t>
            </a:r>
            <a:r>
              <a:rPr lang="ru-RU" sz="1800" dirty="0">
                <a:hlinkClick r:id="rId7" tooltip="Список пищевых добавок E100-E199"/>
              </a:rPr>
              <a:t>пищевой добавки Е173</a:t>
            </a:r>
            <a:r>
              <a:rPr lang="ru-RU" sz="1800" dirty="0"/>
              <a:t>.</a:t>
            </a:r>
          </a:p>
          <a:p>
            <a:r>
              <a:rPr lang="ru-RU" sz="1800" dirty="0"/>
              <a:t>Алюминий и его соединения используются в качестве высокоэффективного ракетного горючего в двухкомпонентных ракетных топливах и в качестве горючего компонента в твёрдых ракетных топливах. </a:t>
            </a:r>
          </a:p>
        </p:txBody>
      </p:sp>
    </p:spTree>
    <p:extLst>
      <p:ext uri="{BB962C8B-B14F-4D97-AF65-F5344CB8AC3E}">
        <p14:creationId xmlns:p14="http://schemas.microsoft.com/office/powerpoint/2010/main" val="301094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764704"/>
            <a:ext cx="7240768" cy="4968552"/>
          </a:xfrm>
        </p:spPr>
        <p:txBody>
          <a:bodyPr>
            <a:noAutofit/>
          </a:bodyPr>
          <a:lstStyle/>
          <a:p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в 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1854 год"/>
              </a:rPr>
              <a:t>1854 году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Сент-Клер Девиль, Анри Этьен"/>
              </a:rPr>
              <a:t>Анри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Сент-Клер Девиль, Анри Этьен"/>
              </a:rPr>
              <a:t>Сент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Сент-Клер Девиль, Анри Этьен"/>
              </a:rPr>
              <a:t>-Клер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Сент-Клер Девиль, Анри Этьен"/>
              </a:rPr>
              <a:t>Девиль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(его исследования финансировал 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Наполеон III"/>
              </a:rPr>
              <a:t>Наполеон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Наполеон III"/>
              </a:rPr>
              <a:t>III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)изобрёл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способ промышленного производства алюминия, основанный на вытеснении алюминия металлическим 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Натрий"/>
              </a:rPr>
              <a:t>натрием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из двойного хлорида натрия и алюминия NaCl·AlCl</a:t>
            </a:r>
            <a:r>
              <a:rPr lang="ru-RU" sz="24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 1855 году был получен первый слиток металла массой 6—8 кг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 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1856 год"/>
              </a:rPr>
              <a:t>1856 году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он же получил алюминий электролизом расплава хлорида натрия-алюминия.</a:t>
            </a:r>
            <a:b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алюминиевый завод в России был построен в 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1932 год"/>
              </a:rPr>
              <a:t>1932 году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в городе 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tooltip="Волхов (город)"/>
              </a:rPr>
              <a:t>Волхов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482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908720"/>
            <a:ext cx="6925500" cy="3672408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Презентацию </a:t>
            </a:r>
            <a:br>
              <a:rPr lang="ru-RU" sz="36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тему : История алюминия</a:t>
            </a:r>
            <a:br>
              <a:rPr lang="ru-RU" sz="36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 ученица 9 класса</a:t>
            </a:r>
            <a:br>
              <a:rPr lang="ru-RU" sz="36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школы №8</a:t>
            </a:r>
            <a:br>
              <a:rPr lang="ru-RU" sz="36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Ярославцева Екатерина</a:t>
            </a:r>
            <a:endParaRPr lang="ru-RU" sz="3600" b="1" i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995936" y="5805264"/>
            <a:ext cx="4680520" cy="648072"/>
          </a:xfrm>
        </p:spPr>
        <p:txBody>
          <a:bodyPr/>
          <a:lstStyle/>
          <a:p>
            <a:r>
              <a:rPr lang="en-US" dirty="0">
                <a:hlinkClick r:id="rId2"/>
              </a:rPr>
              <a:t>http://images.yandex.ru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63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75</TotalTime>
  <Words>49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Алюминий </vt:lpstr>
      <vt:lpstr>Алюми́ний — элемент 13-й группы периодической таблицы химических элементов , третьего периода, с атомным номером 13. Обозначается символом Al (лат. Aluminium). Относится к группе лёгких металлов. Наиболее распространённый металл и третий по распространённости химический элемент в земной коре (после кислорода и кремния). </vt:lpstr>
      <vt:lpstr> Простое вещество алюминий лёгкий,  металл серебристо-белого цвета, легко поддающийся формовке, литью, механической обработке. Алюминий обладает высокой тепло- и электропроводностью, стойкостью к коррозии за счёт быстрого образования прочных оксидных плёнок, защищающих поверхность от дальнейшего взаимодействия. </vt:lpstr>
      <vt:lpstr>История алюминия</vt:lpstr>
      <vt:lpstr>Современный метод получения, процесс Холла—Эру был разработан независимо американцем Чарльзом Холлом и французом Полем Эру в 1886 году. Он заключается в растворении оксида алюминия Al2O3 в расплаве криолита Na3AlF6 с последующим электролизом с использованием расходуемых коксовых или графитовых электродов. Такой метод получения требует больших затрат электроэнергии, и поэтому оказался востребован только в XX веке.</vt:lpstr>
      <vt:lpstr>Презентация PowerPoint</vt:lpstr>
      <vt:lpstr>Применение алюминия</vt:lpstr>
      <vt:lpstr>Только в 1854 году Анри Сент-Клер Девиль (его исследования финансировал Наполеон III)изобрёл первый способ промышленного производства алюминия, основанный на вытеснении алюминия металлическим натрием из двойного хлорида натрия и алюминия NaCl·AlCl3. В 1855 году был получен первый слиток металла массой 6—8 кг.. В 1856 году он же получил алюминий электролизом расплава хлорида натрия-алюминия. Первый алюминиевый завод в России был построен в 1932 году в городе Волхов. </vt:lpstr>
      <vt:lpstr>Презентацию  на тему : История алюминия подготовила ученица 9 класса МБОУ школы №8 Ярославцева Екатерина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Алюминий</dc:title>
  <dc:creator>Катерина</dc:creator>
  <cp:lastModifiedBy>Катерина</cp:lastModifiedBy>
  <cp:revision>7</cp:revision>
  <dcterms:created xsi:type="dcterms:W3CDTF">2013-10-31T11:40:53Z</dcterms:created>
  <dcterms:modified xsi:type="dcterms:W3CDTF">2013-11-06T19:51:39Z</dcterms:modified>
</cp:coreProperties>
</file>